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59" r:id="rId6"/>
    <p:sldId id="298" r:id="rId7"/>
    <p:sldId id="305" r:id="rId8"/>
    <p:sldId id="262" r:id="rId9"/>
    <p:sldId id="299" r:id="rId10"/>
    <p:sldId id="300" r:id="rId11"/>
    <p:sldId id="306" r:id="rId12"/>
    <p:sldId id="266" r:id="rId13"/>
    <p:sldId id="288" r:id="rId14"/>
    <p:sldId id="285" r:id="rId15"/>
    <p:sldId id="286" r:id="rId16"/>
    <p:sldId id="307" r:id="rId17"/>
    <p:sldId id="277" r:id="rId18"/>
    <p:sldId id="278" r:id="rId19"/>
    <p:sldId id="308" r:id="rId20"/>
    <p:sldId id="273" r:id="rId21"/>
    <p:sldId id="290" r:id="rId22"/>
    <p:sldId id="291" r:id="rId23"/>
    <p:sldId id="304" r:id="rId2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7D"/>
    <a:srgbClr val="F9F5F4"/>
    <a:srgbClr val="7CB890"/>
    <a:srgbClr val="45942B"/>
    <a:srgbClr val="92E54A"/>
    <a:srgbClr val="368525"/>
    <a:srgbClr val="F9FEFF"/>
    <a:srgbClr val="00350F"/>
    <a:srgbClr val="348E0F"/>
    <a:srgbClr val="249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 autoAdjust="0"/>
  </p:normalViewPr>
  <p:slideViewPr>
    <p:cSldViewPr showGuides="1">
      <p:cViewPr>
        <p:scale>
          <a:sx n="75" d="100"/>
          <a:sy n="75" d="100"/>
        </p:scale>
        <p:origin x="-1884" y="-804"/>
      </p:cViewPr>
      <p:guideLst>
        <p:guide orient="horz" pos="211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B41D4-3A71-46D4-B724-4873A952FB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72BD4-42BC-446F-8111-3299A3CD6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72BD4-42BC-446F-8111-3299A3CD67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C4DD-44AA-4735-B717-52CFBF06F4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12EF-5330-4B0A-8C6B-458C17907F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C919-FC72-46C9-8DC5-CAA7C8E771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5079-8739-450D-8F4A-5AF53434EC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F93D-C8D1-4A93-B585-DD895E8F43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CB4D-5D4D-49A3-8148-06F4207212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B0E7-653F-4DD7-9F89-762D0ECF29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4748-84D5-41D3-90C7-C26876938B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4748-84D5-41D3-90C7-C26876938B2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03512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E2DC-E0AF-41AB-831D-99A3CAE0E2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5A7E60-025A-4119-9D6C-1D6E1DC91A2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 advTm="3000">
    <p:cover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54566"/>
            <a:ext cx="12192000" cy="691256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630048" y="1913725"/>
            <a:ext cx="195355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立夏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231906" y="2843749"/>
            <a:ext cx="3223257" cy="2347795"/>
            <a:chOff x="5231906" y="2843749"/>
            <a:chExt cx="3223257" cy="2347795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7797568" y="2843749"/>
              <a:ext cx="657595" cy="83435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7652943" y="3362724"/>
              <a:ext cx="657595" cy="83435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5231906" y="4357186"/>
              <a:ext cx="657595" cy="83435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 rot="5400000">
            <a:off x="6563892" y="2671907"/>
            <a:ext cx="184665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二十四节气之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375920" y="1772816"/>
            <a:ext cx="2448272" cy="3418728"/>
            <a:chOff x="5375920" y="1772816"/>
            <a:chExt cx="2448272" cy="341872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375920" y="1772816"/>
              <a:ext cx="2448272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375920" y="1772816"/>
              <a:ext cx="0" cy="2664296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824192" y="4197081"/>
              <a:ext cx="0" cy="99446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630047" y="5191544"/>
              <a:ext cx="2194145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824192" y="1772816"/>
              <a:ext cx="0" cy="1224136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54566"/>
            <a:ext cx="12192000" cy="691256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567739" y="1124256"/>
            <a:ext cx="1911096" cy="1911096"/>
          </a:xfrm>
          <a:prstGeom prst="ellipse">
            <a:avLst/>
          </a:prstGeom>
          <a:solidFill>
            <a:srgbClr val="FFF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03207" y="1542616"/>
            <a:ext cx="1440160" cy="1074375"/>
            <a:chOff x="2233443" y="1062971"/>
            <a:chExt cx="1440160" cy="1074375"/>
          </a:xfrm>
        </p:grpSpPr>
        <p:sp>
          <p:nvSpPr>
            <p:cNvPr id="2" name="文本框 1"/>
            <p:cNvSpPr txBox="1"/>
            <p:nvPr/>
          </p:nvSpPr>
          <p:spPr>
            <a:xfrm>
              <a:off x="2370569" y="1069795"/>
              <a:ext cx="1243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7CB890"/>
                  </a:solidFill>
                  <a:latin typeface="+mn-lt"/>
                  <a:cs typeface="+mn-ea"/>
                  <a:sym typeface="+mn-lt"/>
                </a:rPr>
                <a:t>叁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6081525" y="3239233"/>
            <a:ext cx="1039555" cy="245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习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14400" eaLnBrk="1" hangingPunct="1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俗</a:t>
            </a: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331196" y="456597"/>
            <a:ext cx="3673624" cy="489919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立夏习俗</a:t>
            </a:r>
          </a:p>
        </p:txBody>
      </p:sp>
      <p:sp>
        <p:nvSpPr>
          <p:cNvPr id="11" name="标题 1"/>
          <p:cNvSpPr txBox="1"/>
          <p:nvPr/>
        </p:nvSpPr>
        <p:spPr bwMode="auto">
          <a:xfrm>
            <a:off x="8688288" y="1880828"/>
            <a:ext cx="856248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迎夏仪式</a:t>
            </a:r>
          </a:p>
        </p:txBody>
      </p:sp>
      <p:sp>
        <p:nvSpPr>
          <p:cNvPr id="8" name="矩形 7"/>
          <p:cNvSpPr/>
          <p:nvPr/>
        </p:nvSpPr>
        <p:spPr>
          <a:xfrm>
            <a:off x="5794624" y="1988840"/>
            <a:ext cx="3047566" cy="37444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“立夏”的“夏”是“大”的意思，是指春天播种的植物已经直立长大了。江浙一带，人们因大好的春光明媚过去了，未免有惜春的伤感，故备酒食为欢，好像送人远去，名为饯春。立夏日人们则喝冷饮来消暑。立夏日，江南水乡有烹食嫩蚕豆的习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84720" y="548680"/>
            <a:ext cx="5554301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 rot="16200000">
            <a:off x="4704967" y="550580"/>
            <a:ext cx="649288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尝新活动</a:t>
            </a:r>
          </a:p>
        </p:txBody>
      </p:sp>
      <p:sp>
        <p:nvSpPr>
          <p:cNvPr id="8" name="矩形 7"/>
          <p:cNvSpPr/>
          <p:nvPr/>
        </p:nvSpPr>
        <p:spPr>
          <a:xfrm rot="16200000">
            <a:off x="4726547" y="1124403"/>
            <a:ext cx="3047566" cy="583074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如苏州有“立夏见三新”之谚，三新为樱桃、青梅、麦子，用以祭祖。在常熟，尝新的食物更为丰盛，有“九荤十三素”之说，九荤为鲫、咸蛋、螺鰤、熄（即放在微火上煨熟；一种烹调方法，用多种香料加工而成为熄鸡）鸡、腌鲜、卤虾、樱桃肉；十三素包括樱桃、梅子、麦蚕（新麦揉成细条煮熟）、笋、蚕豆、矛针、豌豆、黄瓜、莴笋、草头、萝卜、玫瑰、松花。在南通，则吃煮鸡、鸭蛋。。</a:t>
            </a:r>
          </a:p>
        </p:txBody>
      </p:sp>
      <p:sp>
        <p:nvSpPr>
          <p:cNvPr id="9" name="标题 1"/>
          <p:cNvSpPr txBox="1"/>
          <p:nvPr/>
        </p:nvSpPr>
        <p:spPr bwMode="auto">
          <a:xfrm>
            <a:off x="4331196" y="456597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立夏习俗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92344" y="1052736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8377692" y="1622103"/>
            <a:ext cx="649288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斗蛋游戏</a:t>
            </a:r>
          </a:p>
        </p:txBody>
      </p:sp>
      <p:sp>
        <p:nvSpPr>
          <p:cNvPr id="8" name="矩形 7"/>
          <p:cNvSpPr/>
          <p:nvPr/>
        </p:nvSpPr>
        <p:spPr>
          <a:xfrm>
            <a:off x="5307118" y="1567596"/>
            <a:ext cx="3047566" cy="437088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那日中午，家家户户煮好囫囵蛋（鸡蛋带壳清煮，不能破损），用冷水浸上数分钟之后再套上早已编。织好的丝网袋，挂于孩子颈上。孩子们便三五成群，进行斗蛋游戏。蛋分两端，尖者为头，圆者为尾斗蛋时蛋头斗蛋头，蛋尾击蛋尾。一个一个斗过去，破者认输，最后分出高低。</a:t>
            </a:r>
          </a:p>
        </p:txBody>
      </p:sp>
      <p:sp>
        <p:nvSpPr>
          <p:cNvPr id="7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立夏习俗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5448" y="1650938"/>
            <a:ext cx="4007768" cy="5207062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 rot="16200000">
            <a:off x="3525564" y="608206"/>
            <a:ext cx="764540" cy="33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立夏秤人</a:t>
            </a:r>
          </a:p>
        </p:txBody>
      </p:sp>
      <p:sp>
        <p:nvSpPr>
          <p:cNvPr id="8" name="矩形 7"/>
          <p:cNvSpPr/>
          <p:nvPr/>
        </p:nvSpPr>
        <p:spPr>
          <a:xfrm rot="16200000">
            <a:off x="3563420" y="1223166"/>
            <a:ext cx="2492990" cy="56367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indent="249555" defTabSz="914400"/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立夏吃罢中饭还有秤人的习俗。人们在村口或台门里挂起一杆大木秤，秤钩悬一根凳子，大家轮流坐到凳子上面秤人。司秤人一面打秤花，一面讲着吉利话。秤老人要说“秤花八十七，活到九十一”。秤姑娘说“一百零五斤，员外人家找上门。勿肯勿肯偏勿肯，状元公子有缘分。”秤小孩则说“秤花一打二十三，小官人长大会出山。七品县官勿犯难，三公九卿也好攀”。打秤花只能里打出（即从小数打到大数），不能外打里。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立夏习俗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628285" y="1268760"/>
            <a:ext cx="4588396" cy="5589240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54566"/>
            <a:ext cx="12192000" cy="691256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567739" y="1124256"/>
            <a:ext cx="1911096" cy="1911096"/>
          </a:xfrm>
          <a:prstGeom prst="ellipse">
            <a:avLst/>
          </a:prstGeom>
          <a:solidFill>
            <a:srgbClr val="FFF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03207" y="1542616"/>
            <a:ext cx="1440160" cy="1074375"/>
            <a:chOff x="2233443" y="1062971"/>
            <a:chExt cx="1440160" cy="1074375"/>
          </a:xfrm>
        </p:grpSpPr>
        <p:sp>
          <p:nvSpPr>
            <p:cNvPr id="2" name="文本框 1"/>
            <p:cNvSpPr txBox="1"/>
            <p:nvPr/>
          </p:nvSpPr>
          <p:spPr>
            <a:xfrm>
              <a:off x="2370569" y="1069795"/>
              <a:ext cx="1243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7CB890"/>
                  </a:solidFill>
                  <a:latin typeface="+mn-lt"/>
                  <a:cs typeface="+mn-ea"/>
                  <a:sym typeface="+mn-lt"/>
                </a:rPr>
                <a:t>肆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6081525" y="3239233"/>
            <a:ext cx="1039555" cy="245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养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14400" eaLnBrk="1" hangingPunct="1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生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养生窍门</a:t>
            </a:r>
          </a:p>
        </p:txBody>
      </p:sp>
      <p:sp>
        <p:nvSpPr>
          <p:cNvPr id="13" name="矩形 12"/>
          <p:cNvSpPr/>
          <p:nvPr/>
        </p:nvSpPr>
        <p:spPr>
          <a:xfrm rot="16200000">
            <a:off x="7444141" y="2409276"/>
            <a:ext cx="3785652" cy="26642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indent="249555" defTabSz="914400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立夏节气常常衣单被薄，即使体健之人也要谨防外感，一旦患病不可轻易运用发汗之剂，以免汗多伤心。老年人更要注意避免气血瘀滞，以防心脏病的发作。故立夏之季，情宜开怀，安闲自乐，切忌暴喜伤心。清晨可食葱头少许，晚饭宜饮红酒少量，以畅通气血。具体到膳食调养中，我们应以低脂、低盐、多维、清淡为主。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993213" y="2641019"/>
            <a:ext cx="3785652" cy="22210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indent="249555" defTabSz="914400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传统中医认为，人们在春夏之交要顺应天气的变化，重点关注心脏。心为阳脏，主阳气。心脏的阳气能推动血液循环，维持人的生命活动。心脏的阳热之气不仅维持其本身的生理功能，而且对全身有温养作用，人体的水液代谢、汗液调节等，都与心阳的重要作用分不开。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151784" y="1196752"/>
            <a:ext cx="3528392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4331196" y="336573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养生食谱</a:t>
            </a:r>
          </a:p>
        </p:txBody>
      </p:sp>
      <p:sp>
        <p:nvSpPr>
          <p:cNvPr id="12" name="内容占位符 2"/>
          <p:cNvSpPr txBox="1">
            <a:spLocks noChangeArrowheads="1"/>
          </p:cNvSpPr>
          <p:nvPr/>
        </p:nvSpPr>
        <p:spPr bwMode="auto">
          <a:xfrm>
            <a:off x="2927648" y="3414131"/>
            <a:ext cx="6912768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鱼腥草拌莴笋：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清热解毒，利湿祛痰。对肺热咳嗽，痰多粘稠，小便黄少、热痛等症均有较好的疗效。</a:t>
            </a:r>
          </a:p>
        </p:txBody>
      </p:sp>
      <p:sp>
        <p:nvSpPr>
          <p:cNvPr id="15" name="内容占位符 2"/>
          <p:cNvSpPr txBox="1">
            <a:spLocks noChangeArrowheads="1"/>
          </p:cNvSpPr>
          <p:nvPr/>
        </p:nvSpPr>
        <p:spPr bwMode="auto">
          <a:xfrm>
            <a:off x="2927648" y="2644933"/>
            <a:ext cx="6912768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荷叶凤脯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 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清芬养心，升运脾气。可作为常用补虚之品，尤为适宜夏季食补。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内容占位符 2"/>
          <p:cNvSpPr txBox="1">
            <a:spLocks noChangeArrowheads="1"/>
          </p:cNvSpPr>
          <p:nvPr/>
        </p:nvSpPr>
        <p:spPr bwMode="auto">
          <a:xfrm>
            <a:off x="2927648" y="4183329"/>
            <a:ext cx="6912768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桂圆粥：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 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补益心脾，养血安神。尤其适用于劳伤心脾，思虑过度，身体瘦弱，健忘失虑，月经不调等症。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602587" y="3195214"/>
            <a:ext cx="2594964" cy="367077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15552" y="1708795"/>
            <a:ext cx="2580499" cy="5157192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55800" y="638132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54566"/>
            <a:ext cx="12192000" cy="691256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567739" y="1124256"/>
            <a:ext cx="1911096" cy="1911096"/>
          </a:xfrm>
          <a:prstGeom prst="ellipse">
            <a:avLst/>
          </a:prstGeom>
          <a:solidFill>
            <a:srgbClr val="FFF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03207" y="1542616"/>
            <a:ext cx="1440160" cy="1074375"/>
            <a:chOff x="2233443" y="1062971"/>
            <a:chExt cx="1440160" cy="1074375"/>
          </a:xfrm>
        </p:grpSpPr>
        <p:sp>
          <p:nvSpPr>
            <p:cNvPr id="2" name="文本框 1"/>
            <p:cNvSpPr txBox="1"/>
            <p:nvPr/>
          </p:nvSpPr>
          <p:spPr>
            <a:xfrm>
              <a:off x="2370569" y="1069795"/>
              <a:ext cx="1243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7CB890"/>
                  </a:solidFill>
                  <a:latin typeface="+mn-lt"/>
                  <a:cs typeface="+mn-ea"/>
                  <a:sym typeface="+mn-lt"/>
                </a:rPr>
                <a:t>伍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6081525" y="3239233"/>
            <a:ext cx="1039555" cy="245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诗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14400" eaLnBrk="1" hangingPunct="1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词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555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831280" y="1822591"/>
            <a:ext cx="583386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--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陆游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>
              <a:buNone/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赤帜插城扉，东君整驾归。</a:t>
            </a:r>
            <a:b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泥新巢燕闹，花尽蜜蜂稀。</a:t>
            </a:r>
            <a:b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槐柳阴初密，帘栊暑尚微。</a:t>
            </a:r>
            <a:b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日斜汤沐罢，熟练试单衣。</a:t>
            </a:r>
          </a:p>
        </p:txBody>
      </p:sp>
      <p:sp>
        <p:nvSpPr>
          <p:cNvPr id="10" name="标题 1"/>
          <p:cNvSpPr txBox="1"/>
          <p:nvPr/>
        </p:nvSpPr>
        <p:spPr bwMode="auto">
          <a:xfrm>
            <a:off x="4367808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诗 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00256" y="1822591"/>
            <a:ext cx="3778919" cy="5035410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54566"/>
            <a:ext cx="12192000" cy="69125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31504" y="1260120"/>
            <a:ext cx="9338294" cy="439484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98103" y="2276319"/>
            <a:ext cx="2354348" cy="2567257"/>
            <a:chOff x="1766783" y="1297816"/>
            <a:chExt cx="1956669" cy="2381895"/>
          </a:xfrm>
        </p:grpSpPr>
        <p:sp>
          <p:nvSpPr>
            <p:cNvPr id="2" name="文本框 1"/>
            <p:cNvSpPr txBox="1"/>
            <p:nvPr/>
          </p:nvSpPr>
          <p:spPr>
            <a:xfrm>
              <a:off x="2215407" y="1548164"/>
              <a:ext cx="1374938" cy="178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6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76070" y="1559628"/>
              <a:ext cx="716210" cy="20162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content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3260627" y="1297816"/>
              <a:ext cx="462825" cy="655567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242650" y="1855900"/>
              <a:ext cx="462825" cy="655567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766783" y="3024144"/>
              <a:ext cx="462825" cy="655567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6316507" y="1508891"/>
            <a:ext cx="2718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立夏的由来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立夏三候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立夏习俗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立夏养生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立夏诗词</a:t>
            </a:r>
          </a:p>
        </p:txBody>
      </p:sp>
      <p:sp>
        <p:nvSpPr>
          <p:cNvPr id="3" name="椭圆 2"/>
          <p:cNvSpPr/>
          <p:nvPr/>
        </p:nvSpPr>
        <p:spPr>
          <a:xfrm>
            <a:off x="5745096" y="1844824"/>
            <a:ext cx="277718" cy="277718"/>
          </a:xfrm>
          <a:prstGeom prst="ellipse">
            <a:avLst/>
          </a:prstGeom>
          <a:solidFill>
            <a:srgbClr val="FFF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745096" y="2574428"/>
            <a:ext cx="277718" cy="277718"/>
          </a:xfrm>
          <a:prstGeom prst="ellipse">
            <a:avLst/>
          </a:prstGeom>
          <a:solidFill>
            <a:srgbClr val="FFF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750149" y="3247872"/>
            <a:ext cx="277718" cy="277718"/>
          </a:xfrm>
          <a:prstGeom prst="ellipse">
            <a:avLst/>
          </a:prstGeom>
          <a:solidFill>
            <a:srgbClr val="FFF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754016" y="4009854"/>
            <a:ext cx="277718" cy="277718"/>
          </a:xfrm>
          <a:prstGeom prst="ellipse">
            <a:avLst/>
          </a:prstGeom>
          <a:solidFill>
            <a:srgbClr val="FFF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754016" y="4801307"/>
            <a:ext cx="277718" cy="277718"/>
          </a:xfrm>
          <a:prstGeom prst="ellipse">
            <a:avLst/>
          </a:prstGeom>
          <a:solidFill>
            <a:srgbClr val="FFF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诗 词</a:t>
            </a: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 bwMode="auto">
          <a:xfrm>
            <a:off x="3251076" y="1916832"/>
            <a:ext cx="583386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日忆京师诸弟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 defTabSz="914400" eaLnBrk="1" hangingPunct="1">
              <a:buNone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       --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韦应物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 defTabSz="914400" eaLnBrk="1" hangingPunct="1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改序念芳辰，烦襟倦日永。</a:t>
            </a:r>
            <a:b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夏木已成阴，公门昼恒静。</a:t>
            </a:r>
            <a:b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长风始飘阁，叠云才吐岭。</a:t>
            </a:r>
            <a:b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坐想离居人，还当惜徂景。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 r="31243"/>
          <a:stretch>
            <a:fillRect/>
          </a:stretch>
        </p:blipFill>
        <p:spPr>
          <a:xfrm>
            <a:off x="263352" y="252373"/>
            <a:ext cx="3303240" cy="6601608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555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2279576" y="2348880"/>
            <a:ext cx="7238057" cy="2376264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--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左河水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>
              <a:buNone/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南国似暑北国春，绿秀江淮万木荫。</a:t>
            </a:r>
            <a:b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时病时虫人撒药，忽寒忽热药搪人。</a:t>
            </a:r>
          </a:p>
        </p:txBody>
      </p:sp>
      <p:sp>
        <p:nvSpPr>
          <p:cNvPr id="9" name="标题 1"/>
          <p:cNvSpPr txBox="1"/>
          <p:nvPr/>
        </p:nvSpPr>
        <p:spPr bwMode="auto">
          <a:xfrm>
            <a:off x="4331196" y="461155"/>
            <a:ext cx="3673624" cy="4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000" kern="1200" dirty="0" smtClean="0">
                <a:solidFill>
                  <a:srgbClr val="00350F"/>
                </a:solidFill>
                <a:latin typeface="汉仪昌黎宋刻本(精修版)W" panose="00020600040101010101" pitchFamily="18" charset="-122"/>
                <a:ea typeface="汉仪昌黎宋刻本(精修版)W" panose="00020600040101010101" pitchFamily="18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诗 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237302" y="764704"/>
            <a:ext cx="3008933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54566"/>
            <a:ext cx="12192000" cy="691256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844017" y="1983128"/>
            <a:ext cx="1953551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谢</a:t>
            </a:r>
            <a:endParaRPr lang="en-US" altLang="zh-CN" sz="5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谢</a:t>
            </a:r>
            <a:endParaRPr lang="en-US" altLang="zh-CN" sz="5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观</a:t>
            </a:r>
            <a:endParaRPr lang="en-US" altLang="zh-CN" sz="5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看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231906" y="2843749"/>
            <a:ext cx="3223257" cy="2347795"/>
            <a:chOff x="5231906" y="2843749"/>
            <a:chExt cx="3223257" cy="2347795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7797568" y="2843749"/>
              <a:ext cx="657595" cy="83435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7652943" y="3362724"/>
              <a:ext cx="657595" cy="83435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5231906" y="4357186"/>
              <a:ext cx="657595" cy="834358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5375920" y="1772816"/>
            <a:ext cx="2448272" cy="3418728"/>
            <a:chOff x="5375920" y="1772816"/>
            <a:chExt cx="2448272" cy="341872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375920" y="1772816"/>
              <a:ext cx="2448272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375920" y="1772816"/>
              <a:ext cx="0" cy="2664296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824192" y="4197081"/>
              <a:ext cx="0" cy="99446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630047" y="5191544"/>
              <a:ext cx="2194145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824192" y="1772816"/>
              <a:ext cx="0" cy="1224136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B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54566"/>
            <a:ext cx="12192000" cy="691256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567739" y="1124256"/>
            <a:ext cx="1911096" cy="1911096"/>
          </a:xfrm>
          <a:prstGeom prst="ellipse">
            <a:avLst/>
          </a:prstGeom>
          <a:solidFill>
            <a:srgbClr val="FFF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6078443" y="3563430"/>
            <a:ext cx="1039555" cy="2327488"/>
          </a:xfrm>
        </p:spPr>
        <p:txBody>
          <a:bodyPr/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由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来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803207" y="1542616"/>
            <a:ext cx="1440160" cy="1074375"/>
            <a:chOff x="2233443" y="1062971"/>
            <a:chExt cx="1440160" cy="1074375"/>
          </a:xfrm>
        </p:grpSpPr>
        <p:sp>
          <p:nvSpPr>
            <p:cNvPr id="2" name="文本框 1"/>
            <p:cNvSpPr txBox="1"/>
            <p:nvPr/>
          </p:nvSpPr>
          <p:spPr>
            <a:xfrm>
              <a:off x="2370569" y="1069795"/>
              <a:ext cx="1243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7CB890"/>
                  </a:solidFill>
                  <a:latin typeface="+mn-lt"/>
                  <a:cs typeface="+mn-ea"/>
                  <a:sym typeface="+mn-lt"/>
                </a:rPr>
                <a:t>壹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83432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7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742422" y="460065"/>
            <a:ext cx="7200800" cy="360040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 夏 由 来</a:t>
            </a:r>
          </a:p>
        </p:txBody>
      </p:sp>
      <p:sp>
        <p:nvSpPr>
          <p:cNvPr id="2" name="矩形 1"/>
          <p:cNvSpPr/>
          <p:nvPr/>
        </p:nvSpPr>
        <p:spPr>
          <a:xfrm>
            <a:off x="6630556" y="2264588"/>
            <a:ext cx="24482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立夏是农历二十四节气中的第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7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个节气，夏季的第一个节气，表示盛夏时节的正式开始，太阳到达黄经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45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度时为立夏节气。斗指东南，维为立夏，万物至此皆长大，故名立夏也。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852681" y="1916832"/>
            <a:ext cx="3490141" cy="38656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602587" y="3195214"/>
            <a:ext cx="2594964" cy="36707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5552" y="1708795"/>
            <a:ext cx="2580499" cy="5157192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83432" y="908720"/>
            <a:ext cx="10225136" cy="549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602587" y="3195214"/>
            <a:ext cx="2594964" cy="36707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15552" y="1708795"/>
            <a:ext cx="2580499" cy="5157192"/>
          </a:xfrm>
          <a:prstGeom prst="rect">
            <a:avLst/>
          </a:prstGeom>
        </p:spPr>
      </p:pic>
      <p:sp>
        <p:nvSpPr>
          <p:cNvPr id="717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711624" y="370295"/>
            <a:ext cx="7200800" cy="360040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 夏 由 来</a:t>
            </a:r>
          </a:p>
        </p:txBody>
      </p:sp>
      <p:sp>
        <p:nvSpPr>
          <p:cNvPr id="2" name="矩形 1"/>
          <p:cNvSpPr/>
          <p:nvPr/>
        </p:nvSpPr>
        <p:spPr>
          <a:xfrm>
            <a:off x="2999656" y="2852936"/>
            <a:ext cx="6912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月令七十二候集解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：“立夏，四月节。立字解见春。夏，假也。物至此时皆假大也。 ”在天文学上，立夏表示即将告别春天，是夏天的开始。人们习惯上都把立夏当作是温度明显升高，炎暑将临，雷雨增多，农作物进入旺季生长的一个重要节气。</a:t>
            </a: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54566"/>
            <a:ext cx="12192000" cy="691256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567739" y="1124256"/>
            <a:ext cx="1911096" cy="1911096"/>
          </a:xfrm>
          <a:prstGeom prst="ellipse">
            <a:avLst/>
          </a:prstGeom>
          <a:solidFill>
            <a:srgbClr val="FFF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46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6046840" y="3412123"/>
            <a:ext cx="1039555" cy="2327488"/>
          </a:xfrm>
        </p:spPr>
        <p:txBody>
          <a:bodyPr/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候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803207" y="1542616"/>
            <a:ext cx="1440160" cy="1074375"/>
            <a:chOff x="2233443" y="1062971"/>
            <a:chExt cx="1440160" cy="1074375"/>
          </a:xfrm>
        </p:grpSpPr>
        <p:sp>
          <p:nvSpPr>
            <p:cNvPr id="2" name="文本框 1"/>
            <p:cNvSpPr txBox="1"/>
            <p:nvPr/>
          </p:nvSpPr>
          <p:spPr>
            <a:xfrm>
              <a:off x="2390415" y="1108029"/>
              <a:ext cx="1243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7CB890"/>
                  </a:solidFill>
                  <a:latin typeface="+mn-lt"/>
                  <a:cs typeface="+mn-ea"/>
                  <a:sym typeface="+mn-lt"/>
                </a:rPr>
                <a:t>贰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233443" y="1062971"/>
              <a:ext cx="1440160" cy="1074375"/>
              <a:chOff x="5447928" y="908720"/>
              <a:chExt cx="1440160" cy="1074375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6574144" y="908720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6405726" y="1833804"/>
                <a:ext cx="148234" cy="149291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447928" y="1401755"/>
                <a:ext cx="313944" cy="227045"/>
              </a:xfrm>
              <a:prstGeom prst="line">
                <a:avLst/>
              </a:prstGeom>
              <a:ln w="22225">
                <a:solidFill>
                  <a:srgbClr val="7CB89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23792" y="476672"/>
            <a:ext cx="3673624" cy="389459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 候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67072" y="2442994"/>
            <a:ext cx="2592288" cy="2592288"/>
            <a:chOff x="1767072" y="2442994"/>
            <a:chExt cx="2592288" cy="2592288"/>
          </a:xfrm>
        </p:grpSpPr>
        <p:sp>
          <p:nvSpPr>
            <p:cNvPr id="11" name="椭圆 10"/>
            <p:cNvSpPr/>
            <p:nvPr/>
          </p:nvSpPr>
          <p:spPr>
            <a:xfrm>
              <a:off x="1767072" y="2442994"/>
              <a:ext cx="2592288" cy="2592288"/>
            </a:xfrm>
            <a:prstGeom prst="ellipse">
              <a:avLst/>
            </a:prstGeom>
            <a:solidFill>
              <a:srgbClr val="FFF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01449" y="3072364"/>
              <a:ext cx="172354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初候</a:t>
              </a:r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  <a:p>
              <a:pPr algn="ctr"/>
              <a:r>
                <a:rPr lang="zh-CN" alt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蝼蝈鸣</a:t>
              </a:r>
            </a:p>
          </p:txBody>
        </p:sp>
      </p:grpSp>
      <p:sp>
        <p:nvSpPr>
          <p:cNvPr id="1024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655840" y="3451106"/>
            <a:ext cx="4312032" cy="64807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蝼蛄也，诸言蚓者非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00256" y="1822591"/>
            <a:ext cx="3778919" cy="5035410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00256" y="1822591"/>
            <a:ext cx="3778919" cy="5035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23792" y="476672"/>
            <a:ext cx="3673624" cy="389459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 候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47528" y="2492896"/>
            <a:ext cx="2592288" cy="2592288"/>
            <a:chOff x="1847528" y="2492896"/>
            <a:chExt cx="2592288" cy="2592288"/>
          </a:xfrm>
        </p:grpSpPr>
        <p:sp>
          <p:nvSpPr>
            <p:cNvPr id="11" name="椭圆 10"/>
            <p:cNvSpPr/>
            <p:nvPr/>
          </p:nvSpPr>
          <p:spPr>
            <a:xfrm>
              <a:off x="1847528" y="2492896"/>
              <a:ext cx="2592288" cy="2592288"/>
            </a:xfrm>
            <a:prstGeom prst="ellipse">
              <a:avLst/>
            </a:prstGeom>
            <a:solidFill>
              <a:srgbClr val="FFF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96538" y="3194275"/>
              <a:ext cx="172355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二候</a:t>
              </a:r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  <a:p>
              <a:pPr algn="ctr"/>
              <a:r>
                <a:rPr lang="zh-CN" alt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蚯蚓出</a:t>
              </a:r>
            </a:p>
          </p:txBody>
        </p:sp>
      </p:grpSp>
      <p:sp>
        <p:nvSpPr>
          <p:cNvPr id="1024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727848" y="3465003"/>
            <a:ext cx="4312032" cy="64807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蚯蚓阴物，感阳气而出</a:t>
            </a: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55440" y="1052736"/>
            <a:ext cx="1022513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00256" y="1822591"/>
            <a:ext cx="3778919" cy="5035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23792" y="476672"/>
            <a:ext cx="3673624" cy="389459"/>
          </a:xfrm>
        </p:spPr>
        <p:txBody>
          <a:bodyPr/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 候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47528" y="2492896"/>
            <a:ext cx="2592288" cy="2592288"/>
            <a:chOff x="1847528" y="2492896"/>
            <a:chExt cx="2592288" cy="2592288"/>
          </a:xfrm>
        </p:grpSpPr>
        <p:sp>
          <p:nvSpPr>
            <p:cNvPr id="11" name="椭圆 10"/>
            <p:cNvSpPr/>
            <p:nvPr/>
          </p:nvSpPr>
          <p:spPr>
            <a:xfrm>
              <a:off x="1847528" y="2492896"/>
              <a:ext cx="2592288" cy="2592288"/>
            </a:xfrm>
            <a:prstGeom prst="ellipse">
              <a:avLst/>
            </a:prstGeom>
            <a:solidFill>
              <a:srgbClr val="FFF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67516" y="3148380"/>
              <a:ext cx="172355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三候</a:t>
              </a:r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  <a:p>
              <a:pPr algn="ctr"/>
              <a:r>
                <a:rPr lang="zh-CN" alt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王瓜生</a:t>
              </a:r>
            </a:p>
          </p:txBody>
        </p:sp>
      </p:grpSp>
      <p:sp>
        <p:nvSpPr>
          <p:cNvPr id="1024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727848" y="3465003"/>
            <a:ext cx="4312032" cy="64807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王瓜色赤，阳之盛也</a:t>
            </a: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 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u5fimii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962</Words>
  <Application>Microsoft Office PowerPoint</Application>
  <PresentationFormat>宽屏</PresentationFormat>
  <Paragraphs>99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宋体</vt:lpstr>
      <vt:lpstr>微软雅黑</vt:lpstr>
      <vt:lpstr>义启小魏楷</vt:lpstr>
      <vt:lpstr>Arial</vt:lpstr>
      <vt:lpstr>Calibri</vt:lpstr>
      <vt:lpstr>Calibri Light</vt:lpstr>
      <vt:lpstr> www.2ppt.com</vt:lpstr>
      <vt:lpstr>自定义设计方案</vt:lpstr>
      <vt:lpstr>PowerPoint 演示文稿</vt:lpstr>
      <vt:lpstr>PowerPoint 演示文稿</vt:lpstr>
      <vt:lpstr>立 夏 的 由 来</vt:lpstr>
      <vt:lpstr>立 夏 由 来</vt:lpstr>
      <vt:lpstr>立 夏 由 来</vt:lpstr>
      <vt:lpstr>立 夏 三 候</vt:lpstr>
      <vt:lpstr>一 候</vt:lpstr>
      <vt:lpstr>二 候</vt:lpstr>
      <vt:lpstr>三 候</vt:lpstr>
      <vt:lpstr>PowerPoint 演示文稿</vt:lpstr>
      <vt:lpstr>立夏习俗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2022-03-09T06:00:21Z</dcterms:created>
  <dcterms:modified xsi:type="dcterms:W3CDTF">2023-01-10T09:44:53Z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48E5112831314D62893B91D01A5C3866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