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36" r:id="rId2"/>
    <p:sldId id="929" r:id="rId3"/>
    <p:sldId id="925" r:id="rId4"/>
    <p:sldId id="926" r:id="rId5"/>
    <p:sldId id="927" r:id="rId6"/>
    <p:sldId id="928" r:id="rId7"/>
    <p:sldId id="939" r:id="rId8"/>
    <p:sldId id="940" r:id="rId9"/>
    <p:sldId id="907" r:id="rId10"/>
    <p:sldId id="890" r:id="rId11"/>
    <p:sldId id="941" r:id="rId12"/>
    <p:sldId id="920" r:id="rId13"/>
    <p:sldId id="921" r:id="rId14"/>
    <p:sldId id="891" r:id="rId15"/>
    <p:sldId id="820" r:id="rId16"/>
    <p:sldId id="930" r:id="rId17"/>
    <p:sldId id="882" r:id="rId18"/>
    <p:sldId id="933" r:id="rId19"/>
    <p:sldId id="934" r:id="rId20"/>
    <p:sldId id="935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32121"/>
    <a:srgbClr val="4AB15D"/>
    <a:srgbClr val="000000"/>
    <a:srgbClr val="FF0000"/>
    <a:srgbClr val="FFCCFF"/>
    <a:srgbClr val="D9DBDA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960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872AF76-E0AE-4ED3-9ABB-F764CB6963E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D7A4513-2B81-4678-BDBD-A1D5CD2B37A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A792C6A-7511-468F-81B2-05BD40BDFC63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5C61D72-5259-4647-A3E5-1066D1CB8176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8084CFF-33DA-4ED2-BA6A-FDE6EAD097AA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F60DFB7-4EF8-4A5B-9735-E1CF6BF68690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A4513-2B81-4678-BDBD-A1D5CD2B37A2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2487BE9-9519-4A0A-B308-121F584EDDB2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2676E00-0568-4ADE-BFD1-C786DFDB7BE5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A792021-ED7E-4A60-B91D-2463A2E91CE5}" type="slidenum">
              <a:rPr lang="zh-CN" altLang="en-US" sz="1200">
                <a:latin typeface="Calibri" panose="020F0502020204030204" pitchFamily="34" charset="0"/>
              </a:rPr>
              <a:t>14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8A27C3E-A752-4BAF-BED1-1C5D152E6452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F35D758-239C-47C7-958A-5185360DA656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14DD719-7666-42FA-BA3B-1D5731B466ED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32D9-C809-4407-876C-45B3C7EB95D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E6DC4-6F31-4889-8233-96B610EEA7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60B8-5403-4684-9BE7-0BCFB10C09C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D348-47BF-48C1-A721-E88D67F6E6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6B6B-7DC1-48C9-9F12-A0E96938A94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84210-1AAE-462C-A676-1964358E008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6A63E37-ADCF-438E-A12A-CD8105A9E9DE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AC21016-71AB-432E-AE55-A9336C927B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0BADB06-6840-4146-AE88-0535A256CD9E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5F5504-B859-4765-A094-5AF4972E17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3A306F-6D19-40EA-9477-7BDFC96F3CF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76C0A95A-DE31-4612-9322-DD8766A10B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C1FA1D5-A560-4961-9699-51EF2CE30B3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9046183-485A-4643-BDB1-4BF03646118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A4E4-8C44-446C-BFA0-21BF9857F86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8AD4-D393-4C3D-A395-2115FE4786B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2954-0226-4FDB-A3EA-E15E34A46AD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202F8-D6EC-45EF-9C2D-EC5C7459112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F5B3A-ADFF-476F-A480-128DCB4E0A9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5AF0B-60FD-4858-8FDD-37DB489C80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71B-A917-455A-9C46-C5E9447819C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D444-ECB3-4D90-9939-FF5E3AB7748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A9EA-B990-452E-B400-5C378CAA9F8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3CF6-86F9-407E-9373-F98ACEB4AC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5468-0251-49C7-B496-858324B87CC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03673-000C-45E6-BA31-E52F8F2E9BE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01FB-61B5-4686-81AE-85854A90D53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25A-895B-4898-8FED-20C3636A1D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5785-0161-4433-B5E0-3B1AEC72664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4795-5475-43D2-91A7-AA626DAC50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6A38D2-ADD9-4B0E-AEF7-A40A1F0AF7F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61A36B-1EFE-4017-84E8-8918CC56B14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4.MP3" TargetMode="External"/><Relationship Id="rId13" Type="http://schemas.openxmlformats.org/officeDocument/2006/relationships/image" Target="../media/image34.png"/><Relationship Id="rId3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2.MP3" TargetMode="External"/><Relationship Id="rId7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4.MP3" TargetMode="External"/><Relationship Id="rId12" Type="http://schemas.openxmlformats.org/officeDocument/2006/relationships/notesSlide" Target="../notesSlides/notesSlide5.xml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1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1.MP3" TargetMode="External"/><Relationship Id="rId6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3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3.MP3" TargetMode="External"/><Relationship Id="rId15" Type="http://schemas.openxmlformats.org/officeDocument/2006/relationships/image" Target="../media/image12.png"/><Relationship Id="rId10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5.MP3" TargetMode="External"/><Relationship Id="rId4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2.MP3" TargetMode="External"/><Relationship Id="rId9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5.MP3" TargetMode="Externa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9.MP3" TargetMode="External"/><Relationship Id="rId13" Type="http://schemas.openxmlformats.org/officeDocument/2006/relationships/image" Target="../media/image35.png"/><Relationship Id="rId3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7.MP3" TargetMode="External"/><Relationship Id="rId7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9.MP3" TargetMode="External"/><Relationship Id="rId12" Type="http://schemas.openxmlformats.org/officeDocument/2006/relationships/image" Target="../media/image5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6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6.MP3" TargetMode="External"/><Relationship Id="rId6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8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8.MP3" TargetMode="External"/><Relationship Id="rId10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10.MP3" TargetMode="External"/><Relationship Id="rId4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07.MP3" TargetMode="External"/><Relationship Id="rId9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TALK10.MP3" TargetMode="Externa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&#23548;&#20837;&#27468;&#26354;&#65306;What_is_this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cherry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cherry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strawberry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strawberry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starfruit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3%20&#25945;&#23398;&#35838;&#20214;\starfruit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Lesson33Justtal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963" y="1215481"/>
            <a:ext cx="5364163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457451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chemeClr val="tx1"/>
                </a:solidFill>
              </a:rPr>
              <a:t>Unit6  It’s a grapefruit.</a:t>
            </a:r>
            <a:endParaRPr lang="zh-CN" altLang="en-US" sz="6000" b="1" dirty="0" smtClean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608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596900"/>
            <a:ext cx="293528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491180" y="544522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5575" y="3841750"/>
            <a:ext cx="8905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图片 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3500438"/>
            <a:ext cx="19669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0494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Key points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837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2416175"/>
            <a:ext cx="26987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7" name="组合 5"/>
          <p:cNvGrpSpPr/>
          <p:nvPr/>
        </p:nvGrpSpPr>
        <p:grpSpPr bwMode="auto">
          <a:xfrm>
            <a:off x="611188" y="3573463"/>
            <a:ext cx="2792412" cy="2419350"/>
            <a:chOff x="900113" y="2065338"/>
            <a:chExt cx="3123084" cy="2664296"/>
          </a:xfrm>
        </p:grpSpPr>
        <p:pic>
          <p:nvPicPr>
            <p:cNvPr id="58382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900113" y="2065338"/>
              <a:ext cx="2251868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3" name="图片 4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813267">
              <a:off x="2755032" y="2684154"/>
              <a:ext cx="1268165" cy="114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椭圆形标注 12"/>
          <p:cNvSpPr/>
          <p:nvPr/>
        </p:nvSpPr>
        <p:spPr>
          <a:xfrm>
            <a:off x="2444750" y="5199063"/>
            <a:ext cx="2913063" cy="984250"/>
          </a:xfrm>
          <a:prstGeom prst="wedgeEllipseCallout">
            <a:avLst>
              <a:gd name="adj1" fmla="val -53411"/>
              <a:gd name="adj2" fmla="val -54182"/>
            </a:avLst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Yes, it is.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1816100" y="1866900"/>
            <a:ext cx="4408488" cy="947738"/>
            <a:chOff x="1815396" y="1867685"/>
            <a:chExt cx="4409170" cy="947009"/>
          </a:xfrm>
        </p:grpSpPr>
        <p:sp>
          <p:nvSpPr>
            <p:cNvPr id="20" name="椭圆形标注 19"/>
            <p:cNvSpPr/>
            <p:nvPr/>
          </p:nvSpPr>
          <p:spPr>
            <a:xfrm>
              <a:off x="1815396" y="1867685"/>
              <a:ext cx="4409170" cy="947009"/>
            </a:xfrm>
            <a:prstGeom prst="wedgeEllipseCallout">
              <a:avLst>
                <a:gd name="adj1" fmla="val 45865"/>
                <a:gd name="adj2" fmla="val 72695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endPara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323475" y="2027900"/>
              <a:ext cx="3442232" cy="647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/>
                  <a:ea typeface="宋体" panose="02010600030101010101" pitchFamily="2" charset="-122"/>
                </a:rPr>
                <a:t>Is this </a:t>
              </a: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a cherry?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68 L 0.01667 -0.02245 C 0.01545 -0.02708 0.01459 -0.03171 0.0132 -0.03634 C 0.01268 -0.03796 0.01163 -0.03912 0.01094 -0.04074 C 0.01042 -0.04213 0.01024 -0.04375 0.0099 -0.04537 C 0.01024 -0.05347 0.01024 -0.06157 0.01094 -0.06967 C 0.01111 -0.07106 0.01181 -0.07268 0.01215 -0.07407 C 0.01285 -0.07824 0.01354 -0.08217 0.01441 -0.08634 C 0.01476 -0.08819 0.0158 -0.09467 0.01667 -0.09676 C 0.01719 -0.09838 0.01823 -0.09977 0.01893 -0.10139 C 0.01945 -0.10278 0.01962 -0.1044 0.01997 -0.10602 C 0.02066 -0.1081 0.0217 -0.10995 0.0224 -0.11203 C 0.02292 -0.11435 0.02361 -0.12014 0.02465 -0.12268 C 0.02587 -0.12569 0.0283 -0.12824 0.02917 -0.13171 C 0.03177 -0.14236 0.0283 -0.12916 0.03247 -0.14236 C 0.03299 -0.14375 0.03334 -0.14537 0.03368 -0.14676 C 0.0342 -0.1493 0.03403 -0.15208 0.0349 -0.1544 C 0.03594 -0.15764 0.03785 -0.16041 0.03941 -0.16342 L 0.04167 -0.16805 C 0.04236 -0.16967 0.04288 -0.17129 0.04393 -0.17268 C 0.04618 -0.17569 0.04896 -0.17824 0.0507 -0.18171 C 0.05382 -0.18773 0.05191 -0.18518 0.05643 -0.18935 C 0.05677 -0.19074 0.05643 -0.19375 0.05764 -0.19375 C 0.06059 -0.19421 0.08959 -0.1912 0.09514 -0.19074 C 0.11059 -0.18379 0.09479 -0.19143 0.10643 -0.18472 C 0.10955 -0.1831 0.11215 -0.18264 0.11563 -0.18171 C 0.11702 -0.18078 0.11858 -0.17963 0.12014 -0.1787 C 0.1224 -0.17754 0.12691 -0.17569 0.12691 -0.17546 C 0.13229 -0.16852 0.12952 -0.17291 0.1349 -0.16203 C 0.13698 -0.15787 0.13802 -0.15625 0.13941 -0.15139 C 0.14028 -0.14838 0.14097 -0.14537 0.14167 -0.14236 L 0.14393 -0.13333 C 0.14427 -0.13171 0.14427 -0.12986 0.14514 -0.1287 L 0.14844 -0.12407 L 0.15087 -0.11504 C 0.15122 -0.11342 0.15156 -0.11203 0.15191 -0.11041 C 0.1533 -0.10278 0.15261 -0.10648 0.15417 -0.1 C 0.15486 -0.09398 0.15538 -0.0875 0.15643 -0.08171 C 0.15677 -0.08009 0.15729 -0.0787 0.15764 -0.07708 L 0.1599 -0.05602 C 0.16024 -0.05231 0.16111 -0.04884 0.16111 -0.04537 L 0.16111 -0.01643 L 0.16111 -0.0162 " pathEditMode="relative" rAng="0" ptsTypes="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204528">
            <a:off x="3854450" y="3887788"/>
            <a:ext cx="9525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图片 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3500438"/>
            <a:ext cx="19669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939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0494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Key points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9400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2416175"/>
            <a:ext cx="26987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1" name="组合 5"/>
          <p:cNvGrpSpPr/>
          <p:nvPr/>
        </p:nvGrpSpPr>
        <p:grpSpPr bwMode="auto">
          <a:xfrm>
            <a:off x="611188" y="3573463"/>
            <a:ext cx="2792412" cy="2419350"/>
            <a:chOff x="900113" y="2065338"/>
            <a:chExt cx="3123084" cy="2664296"/>
          </a:xfrm>
        </p:grpSpPr>
        <p:pic>
          <p:nvPicPr>
            <p:cNvPr id="59408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900113" y="2065338"/>
              <a:ext cx="2251868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9" name="图片 4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813267">
              <a:off x="2755032" y="2684154"/>
              <a:ext cx="1268165" cy="114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 bwMode="auto">
          <a:xfrm>
            <a:off x="1619250" y="1700213"/>
            <a:ext cx="4752975" cy="1098550"/>
            <a:chOff x="1619672" y="1867685"/>
            <a:chExt cx="4752528" cy="1098261"/>
          </a:xfrm>
        </p:grpSpPr>
        <p:sp>
          <p:nvSpPr>
            <p:cNvPr id="20" name="椭圆形标注 19"/>
            <p:cNvSpPr/>
            <p:nvPr/>
          </p:nvSpPr>
          <p:spPr>
            <a:xfrm>
              <a:off x="1619672" y="1867685"/>
              <a:ext cx="4752528" cy="1098261"/>
            </a:xfrm>
            <a:prstGeom prst="wedgeEllipseCallout">
              <a:avLst>
                <a:gd name="adj1" fmla="val 44335"/>
                <a:gd name="adj2" fmla="val 75533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endPara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86347" y="2081941"/>
              <a:ext cx="4357278" cy="645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/>
                  <a:ea typeface="宋体" panose="02010600030101010101" pitchFamily="2" charset="-122"/>
                </a:rPr>
                <a:t>Is that </a:t>
              </a: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a cherry, too?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2195513" y="5199063"/>
            <a:ext cx="6121400" cy="1039812"/>
            <a:chOff x="2339752" y="5198350"/>
            <a:chExt cx="6120679" cy="1040699"/>
          </a:xfrm>
        </p:grpSpPr>
        <p:sp>
          <p:nvSpPr>
            <p:cNvPr id="13" name="椭圆形标注 12"/>
            <p:cNvSpPr/>
            <p:nvPr/>
          </p:nvSpPr>
          <p:spPr>
            <a:xfrm>
              <a:off x="2339752" y="5198350"/>
              <a:ext cx="6120679" cy="1040699"/>
            </a:xfrm>
            <a:prstGeom prst="wedgeEllipseCallout">
              <a:avLst>
                <a:gd name="adj1" fmla="val -50016"/>
                <a:gd name="adj2" fmla="val -54182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431816" y="5373124"/>
              <a:ext cx="5958773" cy="646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/>
                  <a:ea typeface="宋体" panose="02010600030101010101" pitchFamily="2" charset="-122"/>
                </a:rPr>
                <a:t>No, it isn’t. It’s a </a:t>
              </a: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strawberry.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505 L 0.00799 -0.01482 C 0.00677 -0.01945 0.0059 -0.02408 0.00452 -0.02871 C 0.00399 -0.03033 0.00295 -0.03148 0.00226 -0.0331 C 0.00174 -0.03449 0.00156 -0.03611 0.00122 -0.03773 C 0.00156 -0.04584 0.00156 -0.05394 0.00226 -0.06204 C 0.00243 -0.06343 0.00313 -0.06505 0.00347 -0.06644 C 0.00417 -0.0706 0.00486 -0.07454 0.00573 -0.07871 C 0.00608 -0.08056 0.00712 -0.08704 0.00799 -0.08912 C 0.00851 -0.09074 0.00955 -0.09213 0.01024 -0.09375 C 0.01077 -0.09514 0.01094 -0.09676 0.01129 -0.09838 C 0.01198 -0.10047 0.01302 -0.10232 0.01372 -0.1044 C 0.01424 -0.10672 0.01493 -0.1125 0.01597 -0.11505 C 0.01719 -0.11806 0.01962 -0.1206 0.02049 -0.12408 C 0.02309 -0.13472 0.01962 -0.12153 0.02379 -0.13472 C 0.02431 -0.13611 0.02465 -0.13773 0.025 -0.13912 C 0.02552 -0.14167 0.02535 -0.14445 0.02622 -0.14676 C 0.02726 -0.15 0.02917 -0.15278 0.03073 -0.15579 L 0.03299 -0.16042 C 0.03368 -0.16204 0.0342 -0.16366 0.03524 -0.16505 C 0.0375 -0.16806 0.04028 -0.1706 0.04202 -0.17408 C 0.04514 -0.18009 0.04323 -0.17755 0.04774 -0.18172 C 0.04809 -0.1831 0.04774 -0.18611 0.04896 -0.18611 C 0.05191 -0.18658 0.0809 -0.18357 0.08646 -0.1831 C 0.10191 -0.17616 0.08611 -0.1838 0.09774 -0.17709 C 0.10087 -0.17547 0.10347 -0.175 0.10695 -0.17408 C 0.10833 -0.17315 0.1099 -0.17199 0.11146 -0.17107 C 0.11372 -0.16991 0.11823 -0.16806 0.11823 -0.16783 C 0.12361 -0.16088 0.12083 -0.16528 0.12622 -0.1544 C 0.1283 -0.15023 0.12934 -0.14861 0.13073 -0.14375 C 0.1316 -0.14074 0.13229 -0.13773 0.13299 -0.13472 L 0.13524 -0.1257 C 0.13559 -0.12408 0.13559 -0.12222 0.13646 -0.12107 L 0.13976 -0.11644 L 0.14219 -0.10741 C 0.14254 -0.10579 0.14288 -0.1044 0.14323 -0.10278 C 0.14462 -0.09514 0.14392 -0.09884 0.14549 -0.09236 C 0.14618 -0.08634 0.1467 -0.07986 0.14774 -0.07408 C 0.14809 -0.07246 0.14861 -0.07107 0.14896 -0.06945 L 0.15122 -0.04838 C 0.15156 -0.04468 0.15243 -0.04121 0.15243 -0.03773 L 0.15243 -0.0088 L 0.15243 -0.00857 " pathEditMode="relative" rAng="0" ptsTypes="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0418" name="图片 7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61225" y="5243513"/>
            <a:ext cx="184785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0420" name="组合 7"/>
          <p:cNvGrpSpPr/>
          <p:nvPr/>
        </p:nvGrpSpPr>
        <p:grpSpPr bwMode="auto">
          <a:xfrm>
            <a:off x="5219700" y="98583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0431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2" name="图片 19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38175" y="1646238"/>
            <a:ext cx="7391400" cy="3695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Magician: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Look, everyone! What’s this?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Children: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Is that a cherry?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Magician: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Yes, it is. And what’s that?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Children: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Is that a cherry, too?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Magician: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No, it isn’t. It’s a strawberry.</a:t>
            </a:r>
          </a:p>
        </p:txBody>
      </p:sp>
      <p:pic>
        <p:nvPicPr>
          <p:cNvPr id="3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8684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636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3655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41036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48323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246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2467" name="组合 7"/>
          <p:cNvGrpSpPr/>
          <p:nvPr/>
        </p:nvGrpSpPr>
        <p:grpSpPr bwMode="auto">
          <a:xfrm>
            <a:off x="5219700" y="985838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479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2468" name="图片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5288" y="1679575"/>
            <a:ext cx="82804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Magician: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Look, everyone. What’s this?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Magician: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Look, boys and girls. What’s this?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Children: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It’s a strawberry.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Magician: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And what’s that?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Children: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Wow! That’s a cherry.</a:t>
            </a:r>
          </a:p>
        </p:txBody>
      </p:sp>
      <p:pic>
        <p:nvPicPr>
          <p:cNvPr id="62472" name="图片 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30988" y="5021263"/>
            <a:ext cx="24542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LK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129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LK0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636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33940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1148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10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434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3491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3515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3493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3494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63496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3497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3498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3499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3500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3512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3513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3503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3504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3505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3506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3507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3508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3509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35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511" name="Text Box 52"/>
          <p:cNvSpPr txBox="1">
            <a:spLocks noChangeArrowheads="1"/>
          </p:cNvSpPr>
          <p:nvPr/>
        </p:nvSpPr>
        <p:spPr bwMode="auto">
          <a:xfrm>
            <a:off x="915988" y="33782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554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561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4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5565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5566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9750" y="1492250"/>
          <a:ext cx="6696072" cy="44640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4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1" marR="9143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769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2313" y="5437188"/>
            <a:ext cx="63769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200" dirty="0" err="1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3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   l     k     c     h     e     r     </a:t>
            </a:r>
            <a:r>
              <a:rPr kumimoji="0" lang="en-US" altLang="zh-CN" sz="3200" dirty="0" err="1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zh-CN" sz="3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  y</a:t>
            </a:r>
          </a:p>
        </p:txBody>
      </p:sp>
      <p:sp>
        <p:nvSpPr>
          <p:cNvPr id="67700" name="矩形 7"/>
          <p:cNvSpPr>
            <a:spLocks noChangeArrowheads="1"/>
          </p:cNvSpPr>
          <p:nvPr/>
        </p:nvSpPr>
        <p:spPr bwMode="auto">
          <a:xfrm>
            <a:off x="684213" y="1389063"/>
            <a:ext cx="6624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     y     t     o    q     o     v    m    s </a:t>
            </a:r>
          </a:p>
        </p:txBody>
      </p:sp>
      <p:sp>
        <p:nvSpPr>
          <p:cNvPr id="67701" name="矩形 9"/>
          <p:cNvSpPr>
            <a:spLocks noChangeArrowheads="1"/>
          </p:cNvSpPr>
          <p:nvPr/>
        </p:nvSpPr>
        <p:spPr bwMode="auto">
          <a:xfrm>
            <a:off x="715963" y="1852613"/>
            <a:ext cx="680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     c    k     a     t      l     n     x    t</a:t>
            </a:r>
          </a:p>
        </p:txBody>
      </p:sp>
      <p:sp>
        <p:nvSpPr>
          <p:cNvPr id="67702" name="矩形 11"/>
          <p:cNvSpPr>
            <a:spLocks noChangeArrowheads="1"/>
          </p:cNvSpPr>
          <p:nvPr/>
        </p:nvSpPr>
        <p:spPr bwMode="auto">
          <a:xfrm>
            <a:off x="714375" y="2308225"/>
            <a:ext cx="684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     o    h     m    l     p     e     a    r</a:t>
            </a:r>
          </a:p>
        </p:txBody>
      </p:sp>
      <p:sp>
        <p:nvSpPr>
          <p:cNvPr id="67703" name="矩形 13"/>
          <p:cNvSpPr>
            <a:spLocks noChangeArrowheads="1"/>
          </p:cNvSpPr>
          <p:nvPr/>
        </p:nvSpPr>
        <p:spPr bwMode="auto">
          <a:xfrm>
            <a:off x="684213" y="2757488"/>
            <a:ext cx="653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     c     f     k     u     e    c     e    a</a:t>
            </a:r>
          </a:p>
        </p:txBody>
      </p:sp>
      <p:sp>
        <p:nvSpPr>
          <p:cNvPr id="67704" name="矩形 15"/>
          <p:cNvSpPr>
            <a:spLocks noChangeArrowheads="1"/>
          </p:cNvSpPr>
          <p:nvPr/>
        </p:nvSpPr>
        <p:spPr bwMode="auto">
          <a:xfrm>
            <a:off x="714375" y="3201988"/>
            <a:ext cx="673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      o    d     h     j     a     o     k    w</a:t>
            </a:r>
          </a:p>
        </p:txBody>
      </p:sp>
      <p:sp>
        <p:nvSpPr>
          <p:cNvPr id="67705" name="矩形 17"/>
          <p:cNvSpPr>
            <a:spLocks noChangeArrowheads="1"/>
          </p:cNvSpPr>
          <p:nvPr/>
        </p:nvSpPr>
        <p:spPr bwMode="auto">
          <a:xfrm>
            <a:off x="695325" y="3636963"/>
            <a:ext cx="6523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     n    a     w    e     c     r     a    b</a:t>
            </a:r>
          </a:p>
        </p:txBody>
      </p:sp>
      <p:sp>
        <p:nvSpPr>
          <p:cNvPr id="67706" name="矩形 19"/>
          <p:cNvSpPr>
            <a:spLocks noChangeArrowheads="1"/>
          </p:cNvSpPr>
          <p:nvPr/>
        </p:nvSpPr>
        <p:spPr bwMode="auto">
          <a:xfrm>
            <a:off x="684213" y="4081463"/>
            <a:ext cx="660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     u     f     r     g     h     f      s    e</a:t>
            </a:r>
            <a:endParaRPr lang="zh-CN" altLang="en-US"/>
          </a:p>
        </p:txBody>
      </p:sp>
      <p:sp>
        <p:nvSpPr>
          <p:cNvPr id="67707" name="矩形 21"/>
          <p:cNvSpPr>
            <a:spLocks noChangeArrowheads="1"/>
          </p:cNvSpPr>
          <p:nvPr/>
        </p:nvSpPr>
        <p:spPr bwMode="auto">
          <a:xfrm>
            <a:off x="661988" y="4518025"/>
            <a:ext cx="7078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     t     t      l     m     s     p    d     r</a:t>
            </a:r>
            <a:endParaRPr lang="zh-CN" altLang="en-US"/>
          </a:p>
        </p:txBody>
      </p:sp>
      <p:sp>
        <p:nvSpPr>
          <p:cNvPr id="67708" name="矩形 23"/>
          <p:cNvSpPr>
            <a:spLocks noChangeArrowheads="1"/>
          </p:cNvSpPr>
          <p:nvPr/>
        </p:nvSpPr>
        <p:spPr bwMode="auto">
          <a:xfrm>
            <a:off x="736600" y="5002213"/>
            <a:ext cx="685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     e    m     o    n     e     l     o     r</a:t>
            </a:r>
          </a:p>
        </p:txBody>
      </p:sp>
      <p:pic>
        <p:nvPicPr>
          <p:cNvPr id="26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32713" y="1585913"/>
            <a:ext cx="8636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710" name="图片 2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08900" y="2981325"/>
            <a:ext cx="9286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711" name="图片 2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5992813"/>
            <a:ext cx="720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椭圆 30"/>
          <p:cNvSpPr/>
          <p:nvPr/>
        </p:nvSpPr>
        <p:spPr>
          <a:xfrm>
            <a:off x="6534150" y="1454150"/>
            <a:ext cx="639763" cy="45672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373188" y="1965325"/>
            <a:ext cx="600075" cy="308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5400000">
            <a:off x="2148682" y="3398044"/>
            <a:ext cx="493712" cy="3778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95288" y="849313"/>
            <a:ext cx="40322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Look, say and match</a:t>
            </a:r>
            <a:endParaRPr lang="zh-CN" altLang="en-US" sz="36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25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32350" y="6019800"/>
            <a:ext cx="8191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34288" y="4738688"/>
            <a:ext cx="12112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-0.00741 L -0.04965 -0.00717 C -0.05382 -0.00926 -0.05798 -0.01157 -0.06215 -0.01342 C -0.07118 -0.01736 -0.06267 -0.01111 -0.07587 -0.01944 C -0.07864 -0.02129 -0.0809 -0.02407 -0.08385 -0.02546 C -0.08819 -0.02778 -0.09705 -0.02917 -0.10208 -0.03009 C -0.10434 -0.03102 -0.10642 -0.0331 -0.10885 -0.0331 C -0.11788 -0.03356 -0.12708 -0.03264 -0.13611 -0.03148 C -0.13611 -0.03125 -0.14739 -0.02778 -0.14965 -0.02708 C -0.15469 -0.02546 -0.15469 -0.02523 -0.15989 -0.02407 C -0.16215 -0.02338 -0.16458 -0.02315 -0.16684 -0.02245 C -0.17257 -0.02106 -0.17222 -0.01991 -0.17934 -0.01944 C -0.19687 -0.01852 -0.21406 -0.01852 -0.23177 -0.01805 C -0.23455 -0.01736 -0.2408 -0.01597 -0.2441 -0.01481 C -0.24948 -0.01319 -0.24566 -0.01319 -0.25208 -0.0118 C -0.25729 -0.01065 -0.26267 -0.01065 -0.26805 -0.00879 C -0.27604 -0.00625 -0.2691 -0.00833 -0.27934 -0.00579 C -0.28125 -0.00532 -0.28298 -0.00486 -0.28489 -0.0044 C -0.28715 -0.0037 -0.28958 -0.00347 -0.29184 -0.00278 C -0.2934 -0.00231 -0.29479 -0.00162 -0.29635 -0.00139 C -0.30087 -0.00023 -0.30538 0.00093 -0.30989 0.00185 C -0.31927 0.00371 -0.325 0.00371 -0.33489 0.00625 L -0.34062 0.00787 C -0.34288 0.00833 -0.34531 0.00857 -0.34739 0.00926 C -0.35503 0.01204 -0.36285 0.01482 -0.37014 0.01852 C -0.37326 0.01991 -0.37621 0.02176 -0.37934 0.02292 C -0.38264 0.02431 -0.38611 0.025 -0.38958 0.02593 L -0.40764 0.03658 C -0.41111 0.03866 -0.41423 0.04144 -0.41788 0.04259 C -0.421 0.04375 -0.42413 0.04421 -0.42708 0.04583 C -0.43316 0.04884 -0.43889 0.05347 -0.44514 0.05625 C -0.44739 0.05741 -0.44965 0.05833 -0.45208 0.05926 C -0.45469 0.06042 -0.45746 0.06111 -0.45989 0.0625 C -0.46389 0.06458 -0.46719 0.06852 -0.47135 0.06991 C -0.48663 0.075 -0.46302 0.0669 -0.4816 0.07454 C -0.48455 0.0757 -0.48767 0.07616 -0.49062 0.07755 L -0.50087 0.08218 C -0.50208 0.08264 -0.50312 0.08333 -0.50434 0.08357 C -0.5243 0.08704 -0.50243 0.08287 -0.52239 0.0882 C -0.52465 0.08866 -0.53021 0.09005 -0.53264 0.09121 C -0.53455 0.09213 -0.53646 0.09329 -0.53837 0.09421 C -0.53958 0.09491 -0.5408 0.09514 -0.54184 0.09583 C -0.54305 0.09653 -0.54392 0.09792 -0.54514 0.09884 C -0.54705 0.1 -0.55139 0.10116 -0.55312 0.10185 C -0.55434 0.10232 -0.55538 0.10278 -0.5566 0.10324 C -0.55798 0.10394 -0.55955 0.10417 -0.56111 0.10486 C -0.56302 0.10579 -0.56493 0.10671 -0.56684 0.10787 C -0.56979 0.10972 -0.57274 0.1125 -0.57587 0.11389 C -0.58385 0.11759 -0.57396 0.11296 -0.58385 0.11852 C -0.59531 0.125 -0.57743 0.11389 -0.59184 0.12153 C -0.5941 0.12269 -0.59618 0.12477 -0.59861 0.12616 C -0.61146 0.13287 -0.59097 0.11806 -0.61215 0.13218 C -0.61475 0.1338 -0.6191 0.1382 -0.6191 0.13843 C -0.61979 0.14144 -0.621 0.14537 -0.62135 0.14884 C -0.62153 0.15023 -0.62135 0.15185 -0.62135 0.15347 L -0.62465 0.15347 " pathEditMode="relative" rAng="0" ptsTypes="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39 -0.06967 L -0.04739 -0.06944 C -0.04791 -0.07685 -0.04965 -0.09884 -0.04965 -0.10463 C -0.04965 -0.12639 -0.04913 -0.14815 -0.04861 -0.16967 C -0.04826 -0.18495 -0.04809 -0.2 -0.04739 -0.21528 C -0.04739 -0.21736 -0.04652 -0.21921 -0.04635 -0.22129 C -0.04323 -0.24653 -0.04757 -0.22245 -0.04288 -0.24097 C -0.04236 -0.24282 -0.04253 -0.24514 -0.04184 -0.24699 C -0.04097 -0.2493 -0.03958 -0.25092 -0.03836 -0.25301 C -0.03524 -0.27824 -0.04079 -0.23842 -0.03038 -0.28032 C -0.02638 -0.29629 -0.03038 -0.28287 -0.02361 -0.29838 C -0.01927 -0.3081 -0.021 -0.30578 -0.01788 -0.31504 C -0.01684 -0.31828 -0.01545 -0.32106 -0.01441 -0.3243 C -0.01354 -0.32708 -0.01302 -0.33032 -0.01215 -0.33333 C -0.01163 -0.33541 -0.01059 -0.33727 -0.00989 -0.33935 C -0.00937 -0.3412 -0.00937 -0.34352 -0.00885 -0.34537 C -0.00816 -0.34745 -0.00711 -0.3493 -0.00659 -0.35139 C -0.00555 -0.35532 -0.00555 -0.35972 -0.00416 -0.36366 C -0.00277 -0.36828 -0.00052 -0.37546 0.00139 -0.38032 C 0.00209 -0.38194 0.00296 -0.38333 0.00365 -0.38472 C 0.00417 -0.3868 0.00417 -0.38889 0.00487 -0.39074 C 0.00643 -0.3956 0.00816 -0.39606 0.01059 -0.4 C 0.01146 -0.40139 0.01181 -0.40324 0.01285 -0.4044 C 0.01459 -0.40648 0.02622 -0.41875 0.02987 -0.42106 C 0.03143 -0.42222 0.03299 -0.42291 0.03438 -0.42407 C 0.03594 -0.42546 0.0375 -0.42708 0.03889 -0.4287 C 0.04011 -0.43009 0.04098 -0.43194 0.04237 -0.43333 C 0.04601 -0.43657 0.05 -0.43935 0.05382 -0.44236 C 0.05487 -0.44328 0.05591 -0.44467 0.05712 -0.44537 C 0.06233 -0.44861 0.06771 -0.45185 0.07309 -0.4544 C 0.07743 -0.45648 0.08212 -0.45764 0.08681 -0.45903 C 0.09271 -0.46088 0.09219 -0.46041 0.09705 -0.46041 L 0.09705 -0.46018 " pathEditMode="relative" rAng="0" ptsTypes="AAAAAAAAAAAAAAAAAAAAAAAAAAAAAAA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2963 L -1.66667E-6 -0.0294 C -0.00312 -0.03217 -0.00625 -0.03449 -0.0092 -0.03727 C -0.01163 -0.03958 -0.01371 -0.04236 -0.01597 -0.0449 C -0.01719 -0.04629 -0.01805 -0.04815 -0.01944 -0.04953 C -0.02153 -0.05139 -0.02396 -0.05254 -0.02621 -0.05393 C -0.02916 -0.05787 -0.03437 -0.06504 -0.0375 -0.06759 C -0.04045 -0.06967 -0.04357 -0.0706 -0.0467 -0.07222 C -0.0493 -0.07523 -0.05156 -0.07893 -0.05469 -0.08125 C -0.05746 -0.08356 -0.06076 -0.08403 -0.06371 -0.08588 C -0.06719 -0.08773 -0.07048 -0.09004 -0.07396 -0.0919 C -0.07726 -0.09352 -0.0809 -0.09467 -0.0842 -0.09629 C -0.08767 -0.09815 -0.0908 -0.10092 -0.09444 -0.10254 C -0.10607 -0.1074 -0.11805 -0.11088 -0.12969 -0.11597 C -0.13298 -0.11759 -0.13646 -0.11921 -0.13993 -0.1206 C -0.15191 -0.125 -0.14774 -0.12268 -0.1592 -0.12523 C -0.16528 -0.12639 -0.17135 -0.12801 -0.17743 -0.12963 C -0.19653 -0.13495 -0.17691 -0.13102 -0.19444 -0.13426 C -0.1967 -0.13518 -0.19896 -0.13634 -0.20121 -0.13727 C -0.20625 -0.13912 -0.21198 -0.13958 -0.21719 -0.14028 C -0.22014 -0.14074 -0.22309 -0.14166 -0.22621 -0.1419 L -0.32969 -0.14328 C -0.38507 -0.14699 -0.36007 -0.14606 -0.46024 -0.14328 C -0.4625 -0.14328 -0.46476 -0.14236 -0.46701 -0.1419 C -0.46979 -0.1412 -0.47239 -0.14074 -0.475 -0.14028 C -0.48333 -0.1368 -0.49305 -0.13657 -0.5 -0.12963 C -0.50312 -0.12662 -0.50555 -0.12222 -0.5092 -0.1206 C -0.51927 -0.1162 -0.5033 -0.12338 -0.51823 -0.11597 C -0.52048 -0.11504 -0.52291 -0.11435 -0.525 -0.11296 C -0.52951 -0.11018 -0.53125 -0.10856 -0.53646 -0.10694 C -0.53819 -0.10648 -0.55208 -0.10416 -0.55347 -0.10393 C -0.55937 -0.09861 -0.55416 -0.10231 -0.5625 -0.0993 C -0.56493 -0.09861 -0.56927 -0.09629 -0.56927 -0.09606 L -0.56927 -0.09629 " pathEditMode="relative" rAng="0" ptsTypes="AAAAAAAAAAAAAAAAAAAAAAAAAAAAAAAA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9634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311275"/>
            <a:ext cx="5040312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963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play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 bwMode="auto">
          <a:xfrm>
            <a:off x="3616325" y="1185863"/>
            <a:ext cx="2147888" cy="630237"/>
            <a:chOff x="-253868" y="3599698"/>
            <a:chExt cx="2148731" cy="631024"/>
          </a:xfrm>
        </p:grpSpPr>
        <p:sp>
          <p:nvSpPr>
            <p:cNvPr id="16" name="圆角矩形标注 15"/>
            <p:cNvSpPr/>
            <p:nvPr/>
          </p:nvSpPr>
          <p:spPr>
            <a:xfrm>
              <a:off x="-253868" y="3782488"/>
              <a:ext cx="2148731" cy="448234"/>
            </a:xfrm>
            <a:prstGeom prst="wedgeRoundRectCallout">
              <a:avLst>
                <a:gd name="adj1" fmla="val -46428"/>
                <a:gd name="adj2" fmla="val 7939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You’re wrong.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22828" y="3599698"/>
              <a:ext cx="287450" cy="289286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323850" y="1528763"/>
            <a:ext cx="2520950" cy="644525"/>
            <a:chOff x="342984" y="1366310"/>
            <a:chExt cx="2521927" cy="644417"/>
          </a:xfrm>
        </p:grpSpPr>
        <p:sp>
          <p:nvSpPr>
            <p:cNvPr id="10" name="圆角矩形标注 9"/>
            <p:cNvSpPr/>
            <p:nvPr/>
          </p:nvSpPr>
          <p:spPr>
            <a:xfrm>
              <a:off x="342984" y="1561539"/>
              <a:ext cx="2521927" cy="449188"/>
            </a:xfrm>
            <a:prstGeom prst="wedgeRoundRectCallout">
              <a:avLst>
                <a:gd name="adj1" fmla="val 59981"/>
                <a:gd name="adj2" fmla="val 3491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a peach?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95956" y="1366310"/>
              <a:ext cx="287449" cy="28728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6651625" y="1484313"/>
            <a:ext cx="1531938" cy="609600"/>
            <a:chOff x="396182" y="3925497"/>
            <a:chExt cx="1531567" cy="608829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6854"/>
              <a:ext cx="1531567" cy="407472"/>
            </a:xfrm>
            <a:prstGeom prst="wedgeRoundRectCallout">
              <a:avLst>
                <a:gd name="adj1" fmla="val -64732"/>
                <a:gd name="adj2" fmla="val 3926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Yes, it is.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13570" y="3925497"/>
              <a:ext cx="288855" cy="28856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3492500" y="3121025"/>
            <a:ext cx="2447925" cy="627063"/>
            <a:chOff x="5184024" y="4114040"/>
            <a:chExt cx="2448876" cy="627938"/>
          </a:xfrm>
        </p:grpSpPr>
        <p:sp>
          <p:nvSpPr>
            <p:cNvPr id="19" name="圆角矩形标注 18"/>
            <p:cNvSpPr/>
            <p:nvPr/>
          </p:nvSpPr>
          <p:spPr>
            <a:xfrm>
              <a:off x="5184024" y="4114040"/>
              <a:ext cx="2448876" cy="446710"/>
            </a:xfrm>
            <a:prstGeom prst="wedgeRoundRectCallout">
              <a:avLst>
                <a:gd name="adj1" fmla="val 58737"/>
                <a:gd name="adj2" fmla="val -43837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that a cherry?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259180" y="4454239"/>
              <a:ext cx="289037" cy="28773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3852863" y="2341563"/>
            <a:ext cx="1673225" cy="661987"/>
            <a:chOff x="396183" y="3832242"/>
            <a:chExt cx="1672981" cy="662820"/>
          </a:xfrm>
        </p:grpSpPr>
        <p:sp>
          <p:nvSpPr>
            <p:cNvPr id="23" name="圆角矩形标注 22"/>
            <p:cNvSpPr/>
            <p:nvPr/>
          </p:nvSpPr>
          <p:spPr>
            <a:xfrm>
              <a:off x="396183" y="3832242"/>
              <a:ext cx="1672981" cy="456185"/>
            </a:xfrm>
            <a:prstGeom prst="wedgeRoundRectCallout">
              <a:avLst>
                <a:gd name="adj1" fmla="val -65028"/>
                <a:gd name="adj2" fmla="val -6203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88232" y="4205773"/>
              <a:ext cx="288883" cy="28928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3913188" y="4102100"/>
            <a:ext cx="1604962" cy="971550"/>
            <a:chOff x="5184025" y="4018153"/>
            <a:chExt cx="1605208" cy="971828"/>
          </a:xfrm>
        </p:grpSpPr>
        <p:sp>
          <p:nvSpPr>
            <p:cNvPr id="32" name="圆角矩形标注 31"/>
            <p:cNvSpPr/>
            <p:nvPr/>
          </p:nvSpPr>
          <p:spPr>
            <a:xfrm>
              <a:off x="5184025" y="4018153"/>
              <a:ext cx="1605208" cy="771746"/>
            </a:xfrm>
            <a:prstGeom prst="wedgeRoundRectCallout">
              <a:avLst>
                <a:gd name="adj1" fmla="val 64771"/>
                <a:gd name="adj2" fmla="val -38251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that a star fruit?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825473" y="4702562"/>
              <a:ext cx="288969" cy="28741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938213" y="2530475"/>
            <a:ext cx="1979612" cy="657225"/>
            <a:chOff x="5184024" y="4114040"/>
            <a:chExt cx="1979961" cy="658360"/>
          </a:xfrm>
        </p:grpSpPr>
        <p:sp>
          <p:nvSpPr>
            <p:cNvPr id="35" name="圆角矩形标注 34"/>
            <p:cNvSpPr/>
            <p:nvPr/>
          </p:nvSpPr>
          <p:spPr>
            <a:xfrm>
              <a:off x="5184024" y="4114040"/>
              <a:ext cx="1979961" cy="446858"/>
            </a:xfrm>
            <a:prstGeom prst="wedgeRoundRectCallout">
              <a:avLst>
                <a:gd name="adj1" fmla="val 52758"/>
                <a:gd name="adj2" fmla="val -10649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You’re right.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004906" y="4484567"/>
              <a:ext cx="288976" cy="287833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7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547813" y="3589338"/>
          <a:ext cx="6048375" cy="27416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32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1588" y="2009775"/>
            <a:ext cx="13890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30363" y="2011363"/>
            <a:ext cx="485933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四人一组，调查小组成员最喜欢吃的食物及水果。</a:t>
            </a:r>
          </a:p>
        </p:txBody>
      </p:sp>
      <p:sp>
        <p:nvSpPr>
          <p:cNvPr id="71710" name="内容占位符 1"/>
          <p:cNvSpPr txBox="1"/>
          <p:nvPr/>
        </p:nvSpPr>
        <p:spPr bwMode="auto">
          <a:xfrm>
            <a:off x="3092450" y="1301750"/>
            <a:ext cx="3003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Do a survey</a:t>
            </a:r>
            <a:endParaRPr lang="zh-CN" altLang="en-US" sz="320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grpSp>
        <p:nvGrpSpPr>
          <p:cNvPr id="71711" name="组合 15"/>
          <p:cNvGrpSpPr/>
          <p:nvPr/>
        </p:nvGrpSpPr>
        <p:grpSpPr bwMode="auto">
          <a:xfrm>
            <a:off x="906463" y="1217613"/>
            <a:ext cx="2225675" cy="865187"/>
            <a:chOff x="471488" y="1268413"/>
            <a:chExt cx="2225675" cy="865187"/>
          </a:xfrm>
        </p:grpSpPr>
        <p:pic>
          <p:nvPicPr>
            <p:cNvPr id="71716" name="图片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8" y="1268413"/>
              <a:ext cx="2225675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116013" y="1339850"/>
              <a:ext cx="1004887" cy="58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sz="3200" b="1" kern="100" dirty="0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1712" name="矩形 8"/>
          <p:cNvSpPr>
            <a:spLocks noChangeArrowheads="1"/>
          </p:cNvSpPr>
          <p:nvPr/>
        </p:nvSpPr>
        <p:spPr bwMode="auto">
          <a:xfrm>
            <a:off x="1920875" y="3584575"/>
            <a:ext cx="128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chemeClr val="bg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Name</a:t>
            </a:r>
            <a:endParaRPr lang="zh-CN" altLang="en-US" sz="3200" b="1">
              <a:solidFill>
                <a:schemeClr val="bg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71713" name="矩形 12"/>
          <p:cNvSpPr>
            <a:spLocks noChangeArrowheads="1"/>
          </p:cNvSpPr>
          <p:nvPr/>
        </p:nvSpPr>
        <p:spPr bwMode="auto">
          <a:xfrm>
            <a:off x="4133850" y="3582988"/>
            <a:ext cx="86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chemeClr val="bg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fruit</a:t>
            </a:r>
            <a:endParaRPr lang="zh-CN" altLang="en-US" sz="3200" b="1">
              <a:solidFill>
                <a:schemeClr val="bg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717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5" name="矩形 14"/>
          <p:cNvSpPr>
            <a:spLocks noChangeArrowheads="1"/>
          </p:cNvSpPr>
          <p:nvPr/>
        </p:nvSpPr>
        <p:spPr bwMode="auto">
          <a:xfrm>
            <a:off x="6045200" y="3584575"/>
            <a:ext cx="985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chemeClr val="bg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food</a:t>
            </a:r>
            <a:endParaRPr lang="zh-CN" altLang="en-US" sz="3200" b="1">
              <a:solidFill>
                <a:schemeClr val="bg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42925" y="1309688"/>
            <a:ext cx="8061325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608138"/>
            <a:ext cx="7540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425575" y="1643063"/>
            <a:ext cx="53784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本课新学习的水果类单词有：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270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76363" y="3716338"/>
            <a:ext cx="132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cherry</a:t>
            </a:r>
            <a:endParaRPr lang="zh-CN" altLang="en-US" sz="1800" dirty="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48388" y="3716338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star fruit</a:t>
            </a:r>
            <a:endParaRPr lang="zh-CN" altLang="en-US" sz="1800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482975" y="3716338"/>
            <a:ext cx="2097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strawberry</a:t>
            </a:r>
          </a:p>
        </p:txBody>
      </p:sp>
      <p:pic>
        <p:nvPicPr>
          <p:cNvPr id="1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4292600"/>
            <a:ext cx="7540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425575" y="4325938"/>
            <a:ext cx="5378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25575" y="4959350"/>
            <a:ext cx="44767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—Is this/ that …?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—Yes, it is. / No, it isn’t.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pic>
        <p:nvPicPr>
          <p:cNvPr id="22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2608263"/>
            <a:ext cx="16097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58925" y="2236788"/>
            <a:ext cx="146526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16375" y="2471738"/>
            <a:ext cx="12922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  <p:bldP spid="18" grpId="0"/>
      <p:bldP spid="18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7220" y="1600266"/>
            <a:ext cx="6120680" cy="4709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 flipV="1">
            <a:off x="1154113" y="14128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813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5229225"/>
            <a:ext cx="754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1676400" y="1944688"/>
            <a:ext cx="65976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查找书籍或网络，制作一份有关中国地方特产水果的手抄报。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35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12850" y="2287588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09650" y="37465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65250" y="37465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31850" y="521335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63638" y="521335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74788" y="521335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476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9154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6088" y="2936875"/>
            <a:ext cx="17176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628775"/>
            <a:ext cx="25923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2152650"/>
            <a:ext cx="20542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3850" y="3800475"/>
            <a:ext cx="303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hami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melon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227763" y="5600700"/>
            <a:ext cx="2579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grapefruit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63938" y="4737100"/>
            <a:ext cx="2176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coconut</a:t>
            </a:r>
          </a:p>
        </p:txBody>
      </p:sp>
      <p:sp>
        <p:nvSpPr>
          <p:cNvPr id="4916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61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20503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7544" y="1797940"/>
            <a:ext cx="2206394" cy="1850770"/>
            <a:chOff x="3059262" y="2464461"/>
            <a:chExt cx="3384946" cy="29128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3059262" y="2464461"/>
              <a:ext cx="3384946" cy="291282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7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05178" y="3412143"/>
              <a:ext cx="861231" cy="13078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4800" b="1" dirty="0">
                  <a:solidFill>
                    <a:srgbClr val="FF00FF"/>
                  </a:solidFill>
                  <a:latin typeface="+mj-lt"/>
                  <a:ea typeface="宋体" panose="02010600030101010101" pitchFamily="2" charset="-122"/>
                </a:rPr>
                <a:t>?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98430" y="3017455"/>
            <a:ext cx="2085259" cy="1743082"/>
            <a:chOff x="3059262" y="2464461"/>
            <a:chExt cx="3384946" cy="29128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3059262" y="2464461"/>
              <a:ext cx="3384946" cy="291282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7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305178" y="3412143"/>
              <a:ext cx="861231" cy="13078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4800" b="1" dirty="0">
                  <a:solidFill>
                    <a:srgbClr val="FF00FF"/>
                  </a:solidFill>
                  <a:latin typeface="+mj-lt"/>
                  <a:ea typeface="宋体" panose="02010600030101010101" pitchFamily="2" charset="-122"/>
                </a:rPr>
                <a:t>?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67008" y="4051463"/>
            <a:ext cx="1973661" cy="1681793"/>
            <a:chOff x="3059262" y="2464461"/>
            <a:chExt cx="3384946" cy="29128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3059262" y="2464461"/>
              <a:ext cx="3384946" cy="291282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7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05178" y="3412143"/>
              <a:ext cx="861231" cy="13078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4800" b="1" dirty="0">
                  <a:solidFill>
                    <a:srgbClr val="FF00FF"/>
                  </a:solidFill>
                  <a:latin typeface="+mj-lt"/>
                  <a:ea typeface="宋体" panose="02010600030101010101" pitchFamily="2" charset="-122"/>
                </a:rPr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1202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1844675"/>
            <a:ext cx="325437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 rot="10783868" flipV="1">
            <a:off x="2987675" y="5316538"/>
            <a:ext cx="3168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It’s </a:t>
            </a:r>
            <a:r>
              <a:rPr lang="en-US" altLang="zh-CN" sz="4400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 cherry.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79513" y="1855788"/>
            <a:ext cx="324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What’s </a:t>
            </a:r>
            <a:r>
              <a:rPr lang="en-US" altLang="zh-CN" sz="4400" dirty="0" smtClean="0">
                <a:solidFill>
                  <a:srgbClr val="FF00FF"/>
                </a:solidFill>
                <a:latin typeface="+mj-lt"/>
              </a:rPr>
              <a:t>this</a:t>
            </a: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40425" y="3381375"/>
            <a:ext cx="2068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cherry</a:t>
            </a:r>
          </a:p>
        </p:txBody>
      </p:sp>
      <p:pic>
        <p:nvPicPr>
          <p:cNvPr id="51206" name="Picture 11" descr="shou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72590">
            <a:off x="6319838" y="1493838"/>
            <a:ext cx="32242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8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cherr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878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ldLvl="0" autoUpdateAnimBg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2226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16000" y="1916113"/>
            <a:ext cx="29130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 descr="QQ图片201412122240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89335">
            <a:off x="7385050" y="4314825"/>
            <a:ext cx="2066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 rot="10783868" flipV="1">
            <a:off x="4429125" y="3700463"/>
            <a:ext cx="42656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It’s </a:t>
            </a:r>
            <a:r>
              <a:rPr lang="en-US" altLang="zh-CN" sz="4400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 strawberry.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27538" y="2274888"/>
            <a:ext cx="33131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What’s </a:t>
            </a:r>
            <a:r>
              <a:rPr lang="en-US" altLang="zh-CN" sz="4400" dirty="0" smtClean="0">
                <a:solidFill>
                  <a:srgbClr val="FF00FF"/>
                </a:solidFill>
                <a:latin typeface="+mj-lt"/>
              </a:rPr>
              <a:t>that</a:t>
            </a: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04863" y="4886325"/>
            <a:ext cx="3335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strawberry</a:t>
            </a:r>
          </a:p>
        </p:txBody>
      </p:sp>
      <p:sp>
        <p:nvSpPr>
          <p:cNvPr id="5223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32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strawberr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57785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utoUpdateAnimBg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68613" y="1773238"/>
            <a:ext cx="1127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latin typeface="+mj-lt"/>
              </a:rPr>
              <a:t>star</a:t>
            </a:r>
            <a:endParaRPr lang="zh-CN" altLang="en-US" sz="40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263" y="1773238"/>
            <a:ext cx="1182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0066"/>
                </a:solidFill>
                <a:latin typeface="+mj-lt"/>
              </a:rPr>
              <a:t>fruit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56100" y="1792288"/>
            <a:ext cx="454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13125" y="2565400"/>
            <a:ext cx="3916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latin typeface="+mj-lt"/>
              </a:rPr>
              <a:t>star </a:t>
            </a:r>
            <a:r>
              <a:rPr lang="en-US" altLang="zh-CN" sz="4000" b="1" dirty="0" smtClean="0">
                <a:solidFill>
                  <a:srgbClr val="FF0066"/>
                </a:solidFill>
                <a:latin typeface="+mj-lt"/>
              </a:rPr>
              <a:t>fruit</a:t>
            </a:r>
            <a:r>
              <a:rPr lang="zh-CN" altLang="en-US" sz="3200" b="1" dirty="0" smtClean="0">
                <a:solidFill>
                  <a:srgbClr val="FF0066"/>
                </a:solidFill>
                <a:latin typeface="+mj-lt"/>
              </a:rPr>
              <a:t>（杨桃）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82888" y="5661025"/>
            <a:ext cx="3703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latin typeface="+mj-lt"/>
              </a:rPr>
              <a:t>It’s</a:t>
            </a:r>
            <a:r>
              <a:rPr lang="en-US" altLang="zh-CN" sz="4000" b="1" dirty="0" smtClean="0">
                <a:solidFill>
                  <a:srgbClr val="FF0000"/>
                </a:solidFill>
                <a:latin typeface="+mj-lt"/>
              </a:rPr>
              <a:t> a</a:t>
            </a:r>
            <a:r>
              <a:rPr lang="en-US" altLang="zh-CN" sz="4000" b="1" dirty="0" smtClean="0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+mj-lt"/>
              </a:rPr>
              <a:t>star fruit.</a:t>
            </a:r>
          </a:p>
        </p:txBody>
      </p:sp>
      <p:sp>
        <p:nvSpPr>
          <p:cNvPr id="5325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3490913"/>
            <a:ext cx="32861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0813" y="1597025"/>
            <a:ext cx="11572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tarfrui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051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utoUpdateAnimBg="0"/>
      <p:bldP spid="5" grpId="0" build="allAtOnce" bldLvl="0" autoUpdateAnimBg="0"/>
      <p:bldP spid="6" grpId="0" bldLvl="0" autoUpdateAnimBg="0"/>
      <p:bldP spid="7" grpId="0" bldLvl="0" autoUpdateAnimBg="0"/>
      <p:bldP spid="7" grpId="1" bldLvl="0" autoUpdateAnimBg="0"/>
      <p:bldP spid="7" grpId="2" bldLvl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3348038" y="1568450"/>
            <a:ext cx="381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大小声</a:t>
            </a:r>
          </a:p>
        </p:txBody>
      </p:sp>
      <p:grpSp>
        <p:nvGrpSpPr>
          <p:cNvPr id="54276" name="组合 8"/>
          <p:cNvGrpSpPr/>
          <p:nvPr/>
        </p:nvGrpSpPr>
        <p:grpSpPr bwMode="auto">
          <a:xfrm>
            <a:off x="611188" y="1412875"/>
            <a:ext cx="2592387" cy="936625"/>
            <a:chOff x="899592" y="1412777"/>
            <a:chExt cx="2593343" cy="936150"/>
          </a:xfrm>
        </p:grpSpPr>
        <p:pic>
          <p:nvPicPr>
            <p:cNvPr id="54283" name="图片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99592" y="1412777"/>
              <a:ext cx="2593343" cy="93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1514181" y="1552406"/>
              <a:ext cx="1553148" cy="5854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Game1</a:t>
              </a:r>
              <a:endParaRPr lang="zh-CN" altLang="en-US" sz="3200" b="1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4277" name="矩形 33"/>
          <p:cNvSpPr>
            <a:spLocks noChangeArrowheads="1"/>
          </p:cNvSpPr>
          <p:nvPr/>
        </p:nvSpPr>
        <p:spPr bwMode="auto">
          <a:xfrm>
            <a:off x="1322388" y="4797425"/>
            <a:ext cx="175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</a:rPr>
              <a:t>cherry</a:t>
            </a:r>
          </a:p>
        </p:txBody>
      </p:sp>
      <p:sp>
        <p:nvSpPr>
          <p:cNvPr id="54278" name="矩形 34"/>
          <p:cNvSpPr>
            <a:spLocks noChangeArrowheads="1"/>
          </p:cNvSpPr>
          <p:nvPr/>
        </p:nvSpPr>
        <p:spPr bwMode="auto">
          <a:xfrm>
            <a:off x="5362575" y="4826000"/>
            <a:ext cx="2809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</a:rPr>
              <a:t>strawberry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392738" y="3694113"/>
            <a:ext cx="22685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latin typeface="+mj-lt"/>
              </a:rPr>
              <a:t>star fruit</a:t>
            </a:r>
            <a:endParaRPr lang="zh-CN" altLang="en-US" sz="32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4280" name="矩形 36"/>
          <p:cNvSpPr>
            <a:spLocks noChangeArrowheads="1"/>
          </p:cNvSpPr>
          <p:nvPr/>
        </p:nvSpPr>
        <p:spPr bwMode="auto">
          <a:xfrm>
            <a:off x="1320800" y="2565400"/>
            <a:ext cx="303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hami melon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54281" name="矩形 37"/>
          <p:cNvSpPr>
            <a:spLocks noChangeArrowheads="1"/>
          </p:cNvSpPr>
          <p:nvPr/>
        </p:nvSpPr>
        <p:spPr bwMode="auto">
          <a:xfrm>
            <a:off x="1320800" y="3694113"/>
            <a:ext cx="2579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grapefruit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54282" name="矩形 38"/>
          <p:cNvSpPr>
            <a:spLocks noChangeArrowheads="1"/>
          </p:cNvSpPr>
          <p:nvPr/>
        </p:nvSpPr>
        <p:spPr bwMode="auto">
          <a:xfrm>
            <a:off x="5392738" y="2565400"/>
            <a:ext cx="2176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coconut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6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632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2851150" y="1004888"/>
            <a:ext cx="2584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魔法大转盘</a:t>
            </a:r>
          </a:p>
        </p:txBody>
      </p:sp>
      <p:grpSp>
        <p:nvGrpSpPr>
          <p:cNvPr id="56324" name="组合 8"/>
          <p:cNvGrpSpPr/>
          <p:nvPr/>
        </p:nvGrpSpPr>
        <p:grpSpPr bwMode="auto">
          <a:xfrm>
            <a:off x="333375" y="857250"/>
            <a:ext cx="2592388" cy="936625"/>
            <a:chOff x="899592" y="1412777"/>
            <a:chExt cx="2593343" cy="936150"/>
          </a:xfrm>
        </p:grpSpPr>
        <p:pic>
          <p:nvPicPr>
            <p:cNvPr id="56342" name="图片 2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99592" y="1412777"/>
              <a:ext cx="2593343" cy="93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514181" y="1552406"/>
              <a:ext cx="1553147" cy="5854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Game2</a:t>
              </a:r>
              <a:endParaRPr lang="zh-CN" altLang="en-US" sz="3200" b="1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6325" name="AutoShape 16"/>
          <p:cNvSpPr>
            <a:spLocks noChangeArrowheads="1"/>
          </p:cNvSpPr>
          <p:nvPr/>
        </p:nvSpPr>
        <p:spPr bwMode="auto">
          <a:xfrm rot="512892">
            <a:off x="4465638" y="4013200"/>
            <a:ext cx="1368425" cy="414338"/>
          </a:xfrm>
          <a:prstGeom prst="rightArrow">
            <a:avLst>
              <a:gd name="adj1" fmla="val 50000"/>
              <a:gd name="adj2" fmla="val 112306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kumimoji="0"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830388" y="1690688"/>
            <a:ext cx="5338762" cy="5016500"/>
            <a:chOff x="1830709" y="1691200"/>
            <a:chExt cx="5338327" cy="5015370"/>
          </a:xfrm>
        </p:grpSpPr>
        <p:grpSp>
          <p:nvGrpSpPr>
            <p:cNvPr id="56328" name="Group 2"/>
            <p:cNvGrpSpPr/>
            <p:nvPr/>
          </p:nvGrpSpPr>
          <p:grpSpPr bwMode="auto">
            <a:xfrm>
              <a:off x="2001228" y="1691200"/>
              <a:ext cx="5167808" cy="5015370"/>
              <a:chOff x="0" y="0"/>
              <a:chExt cx="3493" cy="3493"/>
            </a:xfrm>
          </p:grpSpPr>
          <p:sp>
            <p:nvSpPr>
              <p:cNvPr id="31" name="Oval 3" descr="1152x8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93" cy="3493"/>
              </a:xfrm>
              <a:prstGeom prst="ellipse">
                <a:avLst/>
              </a:prstGeom>
              <a:blipFill dpi="0" rotWithShape="1">
                <a:blip r:embed="rId3" cstate="email"/>
                <a:srcRect/>
                <a:stretch>
                  <a:fillRect/>
                </a:stretch>
              </a:blipFill>
              <a:ln w="1270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Line 4"/>
              <p:cNvSpPr>
                <a:spLocks noChangeShapeType="1"/>
              </p:cNvSpPr>
              <p:nvPr/>
            </p:nvSpPr>
            <p:spPr bwMode="auto">
              <a:xfrm flipH="1">
                <a:off x="1089" y="182"/>
                <a:ext cx="1315" cy="31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>
                <a:off x="182" y="1082"/>
                <a:ext cx="3130" cy="13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 flipV="1">
                <a:off x="182" y="1089"/>
                <a:ext cx="3130" cy="12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1089" y="182"/>
                <a:ext cx="1315" cy="31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kumimoji="0"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56329" name="图片 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00906" y="2268263"/>
              <a:ext cx="849929" cy="1297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图片 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11023" y="2442369"/>
              <a:ext cx="1175557" cy="94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1" name="图片 9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41164" y="4840553"/>
              <a:ext cx="915273" cy="117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2" name="图片 41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1204528">
              <a:off x="5952532" y="3814652"/>
              <a:ext cx="1036515" cy="81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3" name="图片 42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1723818">
              <a:off x="3951342" y="5234825"/>
              <a:ext cx="1238051" cy="130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4" name="图片 6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288654" y="5040179"/>
              <a:ext cx="1258477" cy="90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5" name="图片 44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059362" y="1895498"/>
              <a:ext cx="1203855" cy="108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6" name="图片 45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830709" y="3593426"/>
              <a:ext cx="1682676" cy="126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7" name="AutoShape 16"/>
          <p:cNvSpPr>
            <a:spLocks noChangeArrowheads="1"/>
          </p:cNvSpPr>
          <p:nvPr/>
        </p:nvSpPr>
        <p:spPr bwMode="auto">
          <a:xfrm rot="512892">
            <a:off x="4518025" y="4086225"/>
            <a:ext cx="1163638" cy="342900"/>
          </a:xfrm>
          <a:prstGeom prst="rightArrow">
            <a:avLst>
              <a:gd name="adj1" fmla="val 50000"/>
              <a:gd name="adj2" fmla="val 112049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kumimoji="0"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805679"/>
            <a:ext cx="6004083" cy="4524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34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5300663"/>
            <a:ext cx="754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2" name="组合 7"/>
          <p:cNvGrpSpPr/>
          <p:nvPr/>
        </p:nvGrpSpPr>
        <p:grpSpPr bwMode="auto">
          <a:xfrm>
            <a:off x="5219700" y="995363"/>
            <a:ext cx="2665413" cy="571500"/>
            <a:chOff x="5436096" y="1127125"/>
            <a:chExt cx="3071802" cy="571500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7354" name="TextBox 25"/>
            <p:cNvSpPr txBox="1">
              <a:spLocks noChangeArrowheads="1"/>
            </p:cNvSpPr>
            <p:nvPr/>
          </p:nvSpPr>
          <p:spPr bwMode="auto">
            <a:xfrm>
              <a:off x="6183614" y="1198563"/>
              <a:ext cx="169571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Let’s watch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552</Words>
  <Application>Microsoft Office PowerPoint</Application>
  <PresentationFormat>全屏显示(4:3)</PresentationFormat>
  <Paragraphs>154</Paragraphs>
  <Slides>20</Slides>
  <Notes>11</Notes>
  <HiddenSlides>0</HiddenSlides>
  <MMClips>13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 Unicode MS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Unit6  It’s a grapefruit.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2023-01-16T13:49:22Z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5BD730A87C664E96BD79E0BAE725486C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