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73" r:id="rId3"/>
    <p:sldId id="257" r:id="rId4"/>
    <p:sldId id="274" r:id="rId5"/>
    <p:sldId id="258" r:id="rId6"/>
    <p:sldId id="269" r:id="rId7"/>
    <p:sldId id="271" r:id="rId8"/>
    <p:sldId id="279" r:id="rId9"/>
    <p:sldId id="272" r:id="rId10"/>
    <p:sldId id="268" r:id="rId11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50000"/>
      </a:spcBef>
      <a:spcAft>
        <a:spcPct val="0"/>
      </a:spcAft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000" kern="1200">
        <a:solidFill>
          <a:srgbClr val="FF3300"/>
        </a:solidFill>
        <a:latin typeface="Rockwell Extra Bold" panose="02060903040505020403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7A63-7CA6-4D5F-8496-64138572EAB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92E5-ED5A-4000-B47C-B7A29D9E3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92E5-ED5A-4000-B47C-B7A29D9E380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D984-90AB-4036-99F6-8F3C5FDDB3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6D32-21D4-4B4A-89C8-E70660817A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A290-89D8-440D-880E-334AD2D885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F4AD8-DB6C-4914-855B-43F32B546B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2FD3-15D0-41BD-92AC-D0205A93BC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5EB9-6AF8-486B-A7EE-54E483BE48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D317-D13C-4776-8407-311CE28048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209B-E564-4748-BCD7-1BDCF1A888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83BF-E925-4C65-ABD2-83505F63A7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E79D-3A62-4B9E-8054-BC2CA6F9B2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30EF-3421-4920-8E76-B516E7DBF3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CD60-698C-4460-8BF1-B3A2F0B0DA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8BF4AD8-DB6C-4914-855B-43F32B546B4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612" y="627534"/>
            <a:ext cx="698477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+mn-lt"/>
                <a:ea typeface="Gungsuh" pitchFamily="18" charset="-127"/>
              </a:rPr>
              <a:t>Unit6 </a:t>
            </a:r>
            <a:r>
              <a:rPr lang="en-US" altLang="zh-CN" sz="3600" b="1" dirty="0" smtClean="0">
                <a:solidFill>
                  <a:schemeClr val="tx1"/>
                </a:solidFill>
                <a:latin typeface="+mn-lt"/>
                <a:ea typeface="Gungsuh" pitchFamily="18" charset="-127"/>
              </a:rPr>
              <a:t>Lesson3</a:t>
            </a:r>
            <a:endParaRPr lang="en-US" altLang="zh-CN" sz="3600" b="1" dirty="0">
              <a:solidFill>
                <a:schemeClr val="tx1"/>
              </a:solidFill>
              <a:latin typeface="+mn-lt"/>
              <a:ea typeface="Gungsuh" pitchFamily="18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717" y="185167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kern="10" dirty="0" smtClean="0">
                <a:ln w="9525">
                  <a:round/>
                </a:ln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 works in a hospital.</a:t>
            </a:r>
            <a:endParaRPr lang="zh-CN" altLang="en-US" sz="4800" b="1" kern="10" dirty="0">
              <a:ln w="9525">
                <a:round/>
              </a:ln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2793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151936" y="843558"/>
            <a:ext cx="6913563" cy="178236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Thank you for listening!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551" y="1491630"/>
            <a:ext cx="7129463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Teacher, farmer, doctor;</a:t>
            </a:r>
          </a:p>
          <a:p>
            <a:pPr algn="l">
              <a:defRPr/>
            </a:pPr>
            <a:r>
              <a:rPr lang="en-US" altLang="zh-CN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She’s a super teacher;</a:t>
            </a:r>
          </a:p>
          <a:p>
            <a:pPr algn="l">
              <a:defRPr/>
            </a:pPr>
            <a:r>
              <a:rPr lang="en-US" altLang="zh-CN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He’s a super farmer;</a:t>
            </a:r>
          </a:p>
          <a:p>
            <a:pPr algn="l">
              <a:defRPr/>
            </a:pPr>
            <a:r>
              <a:rPr lang="en-US" altLang="zh-CN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She’s a super doctor; </a:t>
            </a:r>
          </a:p>
          <a:p>
            <a:pPr algn="l">
              <a:defRPr/>
            </a:pPr>
            <a:r>
              <a:rPr lang="en-US" altLang="zh-CN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Teacher, farmer, doctor;</a:t>
            </a:r>
          </a:p>
          <a:p>
            <a:pPr algn="l">
              <a:defRPr/>
            </a:pPr>
            <a:r>
              <a:rPr lang="en-US" altLang="zh-CN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Super, super, super</a:t>
            </a:r>
            <a:r>
              <a:rPr lang="en-US" altLang="zh-CN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3076" name="Picture 5" descr="u=2753191035,4030717820&amp;fm=0&amp;gp=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579862"/>
            <a:ext cx="2449512" cy="11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15616" y="483518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Let's chant!</a:t>
            </a:r>
            <a:endParaRPr lang="zh-CN" altLang="en-US" sz="44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ea typeface="+mn-lt"/>
              <a:cs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23850" y="195263"/>
            <a:ext cx="3886200" cy="10394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Listen and answer</a:t>
            </a:r>
            <a:endParaRPr lang="zh-CN" altLang="en-US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042988" y="1383506"/>
            <a:ext cx="73340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</a:rPr>
              <a:t>How many jobs are there mentioned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zh-CN" sz="3200" b="1" dirty="0">
                <a:solidFill>
                  <a:srgbClr val="CC3300"/>
                </a:solidFill>
                <a:latin typeface="Arial" panose="020B0604020202020204" pitchFamily="34" charset="0"/>
              </a:rPr>
              <a:t>in the text?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411414" y="2301479"/>
            <a:ext cx="6408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</a:rPr>
              <a:t>文中提到了几种工作？</a:t>
            </a:r>
          </a:p>
        </p:txBody>
      </p:sp>
      <p:pic>
        <p:nvPicPr>
          <p:cNvPr id="4101" name="Picture 8" descr="C:\Users\zhencheng\Desktop\可爱人物\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13" y="2409826"/>
            <a:ext cx="2811462" cy="29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C:\Users\zhencheng\Desktop\可爱人物\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3381375"/>
            <a:ext cx="1871663" cy="16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zhencheng\Desktop\QQ截图201408201009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9" y="465535"/>
            <a:ext cx="34575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C:\Users\zhencheng\Desktop\QQ截图2014082010085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4" y="141685"/>
            <a:ext cx="280828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C:\Users\zhencheng\Desktop\QQ截图2014082010093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2680098"/>
            <a:ext cx="3384550" cy="23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C:\Users\zhencheng\Desktop\QQ截图2014082010102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6" y="2787254"/>
            <a:ext cx="2735263" cy="21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1491853"/>
            <a:ext cx="8497888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altLang="zh-CN" sz="3600" dirty="0">
                <a:latin typeface="+mn-lt"/>
              </a:rPr>
              <a:t>1. Where does the nurse work?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-396875" y="2409825"/>
            <a:ext cx="10044113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altLang="zh-CN" sz="3600" dirty="0">
                <a:latin typeface="+mn-lt"/>
              </a:rPr>
              <a:t>2. Where does the gardener work?</a:t>
            </a:r>
          </a:p>
        </p:txBody>
      </p:sp>
      <p:pic>
        <p:nvPicPr>
          <p:cNvPr id="6149" name="Picture 11" descr="C:\Users\zhencheng\Desktop\可爱人物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4" y="2970610"/>
            <a:ext cx="3527425" cy="21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C:\Users\zhencheng\Desktop\可爱人物\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7" y="3219822"/>
            <a:ext cx="3035829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059214" y="339502"/>
            <a:ext cx="624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kern="10" dirty="0" smtClean="0">
                <a:ln w="9525">
                  <a:round/>
                </a:ln>
                <a:solidFill>
                  <a:schemeClr val="tx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Listen again and answer</a:t>
            </a:r>
            <a:endParaRPr lang="zh-CN" altLang="en-US" sz="3600" b="1" kern="10" dirty="0">
              <a:ln w="9525">
                <a:round/>
              </a:ln>
              <a:solidFill>
                <a:schemeClr val="tx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/>
          <p:nvPr/>
        </p:nvGrpSpPr>
        <p:grpSpPr bwMode="auto">
          <a:xfrm>
            <a:off x="1116014" y="1977628"/>
            <a:ext cx="1582737" cy="594122"/>
            <a:chOff x="720" y="816"/>
            <a:chExt cx="768" cy="432"/>
          </a:xfrm>
        </p:grpSpPr>
        <p:sp>
          <p:nvSpPr>
            <p:cNvPr id="12314" name="Line 5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Line 6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Line 7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Line 8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1" name="Group 9"/>
          <p:cNvGrpSpPr/>
          <p:nvPr/>
        </p:nvGrpSpPr>
        <p:grpSpPr bwMode="auto">
          <a:xfrm>
            <a:off x="6372225" y="2031207"/>
            <a:ext cx="1582738" cy="594122"/>
            <a:chOff x="720" y="816"/>
            <a:chExt cx="768" cy="432"/>
          </a:xfrm>
        </p:grpSpPr>
        <p:sp>
          <p:nvSpPr>
            <p:cNvPr id="12310" name="Line 10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Line 11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Line 12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2" name="Group 14"/>
          <p:cNvGrpSpPr/>
          <p:nvPr/>
        </p:nvGrpSpPr>
        <p:grpSpPr bwMode="auto">
          <a:xfrm>
            <a:off x="1042989" y="4300538"/>
            <a:ext cx="1582737" cy="594122"/>
            <a:chOff x="720" y="816"/>
            <a:chExt cx="768" cy="432"/>
          </a:xfrm>
        </p:grpSpPr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Line 17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Line 18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3" name="Group 19"/>
          <p:cNvGrpSpPr/>
          <p:nvPr/>
        </p:nvGrpSpPr>
        <p:grpSpPr bwMode="auto">
          <a:xfrm>
            <a:off x="6300789" y="4300538"/>
            <a:ext cx="1582737" cy="594122"/>
            <a:chOff x="720" y="816"/>
            <a:chExt cx="768" cy="432"/>
          </a:xfrm>
        </p:grpSpPr>
        <p:sp>
          <p:nvSpPr>
            <p:cNvPr id="12302" name="Line 20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Line 23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4" name="Text Box 28"/>
          <p:cNvSpPr txBox="1">
            <a:spLocks noChangeArrowheads="1"/>
          </p:cNvSpPr>
          <p:nvPr/>
        </p:nvSpPr>
        <p:spPr bwMode="auto">
          <a:xfrm>
            <a:off x="468314" y="1924050"/>
            <a:ext cx="2936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宋体" panose="02010600030101010101" pitchFamily="2" charset="-122"/>
              </a:rPr>
              <a:t>teacher</a:t>
            </a:r>
          </a:p>
        </p:txBody>
      </p:sp>
      <p:sp>
        <p:nvSpPr>
          <p:cNvPr id="12295" name="Text Box 29"/>
          <p:cNvSpPr txBox="1">
            <a:spLocks noChangeArrowheads="1"/>
          </p:cNvSpPr>
          <p:nvPr/>
        </p:nvSpPr>
        <p:spPr bwMode="auto">
          <a:xfrm>
            <a:off x="5867400" y="1977629"/>
            <a:ext cx="2592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宋体" panose="02010600030101010101" pitchFamily="2" charset="-122"/>
              </a:rPr>
              <a:t>farmer</a:t>
            </a:r>
          </a:p>
        </p:txBody>
      </p:sp>
      <p:sp>
        <p:nvSpPr>
          <p:cNvPr id="12296" name="Text Box 30"/>
          <p:cNvSpPr txBox="1">
            <a:spLocks noChangeArrowheads="1"/>
          </p:cNvSpPr>
          <p:nvPr/>
        </p:nvSpPr>
        <p:spPr bwMode="auto">
          <a:xfrm>
            <a:off x="827089" y="4245769"/>
            <a:ext cx="2217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宋体" panose="02010600030101010101" pitchFamily="2" charset="-122"/>
              </a:rPr>
              <a:t>nurse</a:t>
            </a:r>
          </a:p>
        </p:txBody>
      </p:sp>
      <p:sp>
        <p:nvSpPr>
          <p:cNvPr id="12297" name="Text Box 31"/>
          <p:cNvSpPr txBox="1">
            <a:spLocks noChangeArrowheads="1"/>
          </p:cNvSpPr>
          <p:nvPr/>
        </p:nvSpPr>
        <p:spPr bwMode="auto">
          <a:xfrm>
            <a:off x="5724525" y="4245769"/>
            <a:ext cx="2592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宋体" panose="02010600030101010101" pitchFamily="2" charset="-122"/>
              </a:rPr>
              <a:t>doctor</a:t>
            </a:r>
          </a:p>
        </p:txBody>
      </p:sp>
      <p:pic>
        <p:nvPicPr>
          <p:cNvPr id="12298" name="Picture 32" descr="C:\Users\zhencheng\Desktop\QQ截图201408181513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9" y="195262"/>
            <a:ext cx="3132137" cy="15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3" descr="C:\Users\zhencheng\Desktop\QQ截图201408201010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41685"/>
            <a:ext cx="2305050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C:\Users\zhencheng\Desktop\QQ截图2014082009164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4" y="2733675"/>
            <a:ext cx="1584325" cy="14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4" descr="C:\Users\zhencheng\Desktop\QQ截图2014082010090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680098"/>
            <a:ext cx="2843212" cy="14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31269" y="1563638"/>
            <a:ext cx="7489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600" dirty="0">
                <a:solidFill>
                  <a:schemeClr val="tx1"/>
                </a:solidFill>
                <a:latin typeface="Britannic Bold" panose="020B0903060703020204" pitchFamily="34" charset="0"/>
              </a:rPr>
              <a:t>Please tell me:  </a:t>
            </a:r>
          </a:p>
          <a:p>
            <a:pPr algn="l" eaLnBrk="1" hangingPunct="1"/>
            <a:r>
              <a:rPr lang="en-US" altLang="zh-CN" sz="3600" dirty="0">
                <a:solidFill>
                  <a:schemeClr val="tx1"/>
                </a:solidFill>
                <a:latin typeface="Britannic Bold" panose="020B0903060703020204" pitchFamily="34" charset="0"/>
              </a:rPr>
              <a:t>What you’ve learned.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58889" y="3329488"/>
            <a:ext cx="6840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200" b="1" dirty="0">
                <a:solidFill>
                  <a:srgbClr val="008080"/>
                </a:solidFill>
                <a:latin typeface="Arial" panose="020B0604020202020204" pitchFamily="34" charset="0"/>
              </a:rPr>
              <a:t>请告诉老师：</a:t>
            </a:r>
          </a:p>
          <a:p>
            <a:pPr algn="l">
              <a:spcBef>
                <a:spcPct val="0"/>
              </a:spcBef>
            </a:pPr>
            <a:r>
              <a:rPr lang="zh-CN" altLang="en-US" sz="3200" b="1" dirty="0">
                <a:solidFill>
                  <a:srgbClr val="008080"/>
                </a:solidFill>
                <a:latin typeface="Arial" panose="020B0604020202020204" pitchFamily="34" charset="0"/>
              </a:rPr>
              <a:t>这节课你学到了什么，有什么收获。</a:t>
            </a:r>
          </a:p>
        </p:txBody>
      </p:sp>
      <p:pic>
        <p:nvPicPr>
          <p:cNvPr id="13318" name="Picture 6" descr="C:\Users\zhencheng\Desktop\可爱人物\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3968353"/>
            <a:ext cx="1690688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15616" y="48351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Summary:</a:t>
            </a:r>
            <a:endParaRPr lang="zh-CN" altLang="en-US" sz="48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56633" y="171450"/>
            <a:ext cx="1723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 err="1"/>
              <a:t>Practise</a:t>
            </a:r>
            <a:endParaRPr lang="zh-CN" alt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67323"/>
            <a:ext cx="84582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l">
              <a:buFontTx/>
              <a:buAutoNum type="arabicParenR"/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That’s ____ mother. She is a _______.</a:t>
            </a:r>
          </a:p>
          <a:p>
            <a:pPr marL="514350" indent="-514350" algn="l"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    She works ___ a hospital.</a:t>
            </a:r>
          </a:p>
          <a:p>
            <a:pPr marL="514350" indent="-514350" algn="l"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2) His father is a ____________</a:t>
            </a:r>
            <a:r>
              <a:rPr lang="zh-CN" altLang="en-US" sz="2800" dirty="0">
                <a:latin typeface="+mn-lt"/>
                <a:ea typeface="宋体" panose="02010600030101010101" pitchFamily="2" charset="-122"/>
              </a:rPr>
              <a:t>（警察）</a:t>
            </a: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.</a:t>
            </a:r>
          </a:p>
          <a:p>
            <a:pPr marL="514350" indent="-514350" algn="l"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3) That’s Li </a:t>
            </a:r>
            <a:r>
              <a:rPr lang="en-US" altLang="zh-CN" sz="2800" dirty="0" err="1">
                <a:latin typeface="+mn-lt"/>
                <a:ea typeface="宋体" panose="02010600030101010101" pitchFamily="2" charset="-122"/>
              </a:rPr>
              <a:t>Qiang’s</a:t>
            </a: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father. He is a _____</a:t>
            </a:r>
            <a:r>
              <a:rPr lang="zh-CN" altLang="en-US" sz="2800" dirty="0">
                <a:latin typeface="+mn-lt"/>
                <a:ea typeface="宋体" panose="02010600030101010101" pitchFamily="2" charset="-122"/>
              </a:rPr>
              <a:t>（厨师）</a:t>
            </a: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 marL="514350" indent="-514350" algn="l"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4) That’s my __________. He is a _________.</a:t>
            </a:r>
          </a:p>
          <a:p>
            <a:pPr marL="514350" indent="-514350" algn="l"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   He works ___ a park.</a:t>
            </a:r>
            <a:endParaRPr lang="zh-CN" altLang="en-US" sz="2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3910" y="897731"/>
            <a:ext cx="68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my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7076" y="897731"/>
            <a:ext cx="1143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nurse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38897" y="1545431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in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1955" y="2193131"/>
            <a:ext cx="1939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policeman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02958" y="2842022"/>
            <a:ext cx="98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cook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85294" y="3489722"/>
            <a:ext cx="1598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grandpa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63703" y="3489722"/>
            <a:ext cx="1713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gardener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1560" y="4137422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</a:rPr>
              <a:t>in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 rot="264914">
            <a:off x="2355493" y="550925"/>
            <a:ext cx="3671887" cy="129659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31783" y="2643758"/>
            <a:ext cx="8784976" cy="63094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  <a:flatTx/>
          </a:bodyPr>
          <a:lstStyle/>
          <a:p>
            <a:pPr algn="l">
              <a:defRPr/>
            </a:pPr>
            <a:r>
              <a:rPr lang="en-US" altLang="zh-CN" sz="3500" dirty="0">
                <a:solidFill>
                  <a:srgbClr val="0000FF"/>
                </a:solidFill>
                <a:latin typeface="+mn-lt"/>
              </a:rPr>
              <a:t>1.</a:t>
            </a:r>
            <a:r>
              <a:rPr lang="zh-CN" altLang="en-US" sz="35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zh-CN" sz="3500" dirty="0">
                <a:solidFill>
                  <a:srgbClr val="0000FF"/>
                </a:solidFill>
                <a:latin typeface="+mn-lt"/>
              </a:rPr>
              <a:t>Listen to the tape and </a:t>
            </a:r>
            <a:r>
              <a:rPr lang="en-US" altLang="zh-CN" sz="3500" dirty="0" smtClean="0">
                <a:solidFill>
                  <a:srgbClr val="0000FF"/>
                </a:solidFill>
                <a:latin typeface="+mn-lt"/>
              </a:rPr>
              <a:t>read </a:t>
            </a:r>
            <a:r>
              <a:rPr lang="en-US" altLang="zh-CN" sz="3500" dirty="0">
                <a:solidFill>
                  <a:srgbClr val="0000FF"/>
                </a:solidFill>
                <a:latin typeface="+mn-lt"/>
              </a:rPr>
              <a:t>after the tape.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5536" y="3694743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Rockwell Extra Bold" panose="020609030405050204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</a:rPr>
              <a:t>2. </a:t>
            </a:r>
            <a:r>
              <a:rPr lang="zh-CN" altLang="en-US" sz="3600" dirty="0">
                <a:solidFill>
                  <a:srgbClr val="0000FF"/>
                </a:solidFill>
              </a:rPr>
              <a:t>选择你喜欢的职业，表演给自己的好友。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BottomRight">
            <a:rot lat="0" lon="21239999" rev="0"/>
          </a:camera>
          <a:lightRig rig="legacyHarsh3" dir="l"/>
        </a:scene3d>
        <a:sp3d extrusionH="430200" prstMaterial="legacyMatte">
          <a:bevelT w="13500" h="13500" prst="angle"/>
          <a:bevelB w="13500" h="13500" prst="angle"/>
          <a:extrusionClr>
            <a:srgbClr val="C0C0C0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Rockwell Extra Bold" panose="02060903040505020403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BottomRight">
            <a:rot lat="0" lon="21239999" rev="0"/>
          </a:camera>
          <a:lightRig rig="legacyHarsh3" dir="l"/>
        </a:scene3d>
        <a:sp3d extrusionH="430200" prstMaterial="legacyMatte">
          <a:bevelT w="13500" h="13500" prst="angle"/>
          <a:bevelB w="13500" h="13500" prst="angle"/>
          <a:extrusionClr>
            <a:srgbClr val="C0C0C0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Rockwell Extra Bold" panose="02060903040505020403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全屏显示(16:9)</PresentationFormat>
  <Paragraphs>46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Gungsuh</vt:lpstr>
      <vt:lpstr>宋体</vt:lpstr>
      <vt:lpstr>微软雅黑</vt:lpstr>
      <vt:lpstr>Arial</vt:lpstr>
      <vt:lpstr>Baskerville Old Face</vt:lpstr>
      <vt:lpstr>Britannic Bold</vt:lpstr>
      <vt:lpstr>Calibri</vt:lpstr>
      <vt:lpstr>Rockwell Extra Bold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2011-10-27T13:19:00Z</dcterms:created>
  <dcterms:modified xsi:type="dcterms:W3CDTF">2023-01-16T13:49:26Z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A86CDC84D30C4D01A9262AEB075919C5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