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2" r:id="rId4"/>
    <p:sldId id="266" r:id="rId5"/>
    <p:sldId id="278" r:id="rId6"/>
    <p:sldId id="294" r:id="rId7"/>
    <p:sldId id="295" r:id="rId8"/>
    <p:sldId id="296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777777"/>
    <a:srgbClr val="FF9B05"/>
    <a:srgbClr val="FCE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74" autoAdjust="0"/>
  </p:normalViewPr>
  <p:slideViewPr>
    <p:cSldViewPr snapToGrid="0">
      <p:cViewPr varScale="1">
        <p:scale>
          <a:sx n="110" d="100"/>
          <a:sy n="110" d="100"/>
        </p:scale>
        <p:origin x="-858" y="-96"/>
      </p:cViewPr>
      <p:guideLst>
        <p:guide orient="horz" pos="21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E36794C3-113D-40CC-B407-AFE147A8DB5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186BE18-7EA9-4D33-9011-842A2D18980B}" type="slidenum">
              <a:rPr lang="zh-CN" altLang="en-US"/>
              <a:t>1</a:t>
            </a:fld>
            <a:endParaRPr lang="en-US" altLang="zh-CN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FE0A1-8110-407F-8675-B193F975141F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3E3DB-8321-4CF4-899F-9389540CA19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DB039-75B7-4831-8DFD-EC54AFA71B9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A9D30-CEE3-4F84-A826-FB28C83A516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FFE7D-BAAC-49F5-923D-327179325A2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211FA-F438-4B41-AA91-F5D23B990EB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7CEF7-74CD-440F-9CE4-230D4F90E55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BDA58-ED1B-4205-B79F-48DB393CAAA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4F2E1-6793-46F0-A6AD-56BDE8FD603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30287-024B-4F0A-BD2B-C9FA4D34D1E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485F6-278C-46E3-8A72-771D72222E2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E97581CF-FBB2-481A-8AEB-9601CCE0DA8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35821;&#25991;&#65288;&#20154;&#25945;&#65289;&#21407;&#21019;&#25945;&#24072;&#29992;&#20070;&#24050;&#23548;&#65328;&#65316;&#65318;&#21016;&#65298;&#65296;&#65297;&#65302;\&#21517;&#24072;&#22312;&#32447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35821;&#25991;&#65288;&#20154;&#25945;&#65289;&#21407;&#21019;&#25945;&#24072;&#29992;&#20070;&#24050;&#23548;&#65328;&#65316;&#65318;&#21016;&#65298;&#65296;&#65297;&#65302;\&#21517;&#24072;&#22312;&#32447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086928" y="1260669"/>
            <a:ext cx="721168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ctr"/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man tried to move the mountains.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3022397" y="3890044"/>
            <a:ext cx="33425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B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zh-CN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课时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554499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90" name="Rectangle 486"/>
          <p:cNvSpPr>
            <a:spLocks noChangeArrowheads="1"/>
          </p:cNvSpPr>
          <p:nvPr/>
        </p:nvSpPr>
        <p:spPr bwMode="auto">
          <a:xfrm>
            <a:off x="654050" y="1187450"/>
            <a:ext cx="8255000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wife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名词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妻子；太太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复数形式为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wives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。其对应词为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husband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丈夫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MS Mincho" pitchFamily="49" charset="-128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The wife told her husband that unless he left the children to die in the forest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the whole family would die.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妻子告诉丈夫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如果他不把孩子们扔到森林里让他们自生自灭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整个家庭就会灭亡。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in the forest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在森林里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whole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形容词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全部的；整体的；整个的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通常放在名词的前面。</a:t>
            </a:r>
          </a:p>
          <a:p>
            <a:pPr algn="just">
              <a:lnSpc>
                <a:spcPct val="13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the whole nation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整个民族</a:t>
            </a:r>
          </a:p>
          <a:p>
            <a:pPr algn="just">
              <a:lnSpc>
                <a:spcPct val="13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辨析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】whole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all</a:t>
            </a:r>
            <a:endParaRPr lang="en-US" altLang="zh-CN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3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whole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all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都可用在表示整体的单数名词之前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但词的位置不同。结构为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限定词＋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whole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＋单数名词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和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all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＋限定词＋单数名词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</a:p>
          <a:p>
            <a:pPr algn="just">
              <a:lnSpc>
                <a:spcPct val="13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all the day</a:t>
            </a:r>
          </a:p>
          <a:p>
            <a:pPr algn="just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the whole day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一整天</a:t>
            </a:r>
          </a:p>
        </p:txBody>
      </p:sp>
      <p:pic>
        <p:nvPicPr>
          <p:cNvPr id="21993" name="Picture 489" descr="C:\Users\Administrator\Desktop\八上语文（人教）原创教师用书已导ＰＤＦ刘２０１６\名师在线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88" y="377825"/>
            <a:ext cx="26558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1" name="Rectangle 241"/>
          <p:cNvSpPr>
            <a:spLocks noChangeArrowheads="1"/>
          </p:cNvSpPr>
          <p:nvPr/>
        </p:nvSpPr>
        <p:spPr bwMode="auto">
          <a:xfrm>
            <a:off x="657225" y="1243013"/>
            <a:ext cx="8196263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zh-CN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all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whole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后都可加复数名词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结构分别为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all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＋限定词＋复数名词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和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the whole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＋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of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＋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the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＋复数名词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。</a:t>
            </a:r>
          </a:p>
          <a:p>
            <a:pPr algn="just" eaLnBrk="0" hangingPunct="0">
              <a:lnSpc>
                <a:spcPct val="13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all the students</a:t>
            </a:r>
          </a:p>
          <a:p>
            <a:pPr algn="just" eaLnBrk="0" hangingPunct="0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the whole of the students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所有的学生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/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全体学生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③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whole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一般不能修饰物质名词。修饰复数名词时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其前一般有数量词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all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能用于各种情况。</a:t>
            </a:r>
          </a:p>
          <a:p>
            <a:pPr algn="just" eaLnBrk="0" hangingPunct="0">
              <a:lnSpc>
                <a:spcPct val="13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all the water(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不能说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the whole water)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所有的水</a:t>
            </a:r>
          </a:p>
          <a:p>
            <a:pPr algn="just" eaLnBrk="0" hangingPunct="0">
              <a:lnSpc>
                <a:spcPct val="13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three whole days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整天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MS Mincho" pitchFamily="49" charset="-128"/>
            </a:endParaRPr>
          </a:p>
          <a:p>
            <a:pPr algn="just" eaLnBrk="0" hangingPunct="0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shine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动词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发光；照耀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其过去式形式为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shone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shined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MS Mincho" pitchFamily="49" charset="-128"/>
            </a:endParaRPr>
          </a:p>
          <a:p>
            <a:pPr algn="just" eaLnBrk="0" hangingPunct="0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bright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作形容词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光亮的；明亮的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；作副词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光亮地；明亮地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。</a:t>
            </a:r>
          </a:p>
          <a:p>
            <a:pPr algn="just" eaLnBrk="0" hangingPunct="0">
              <a:lnSpc>
                <a:spcPct val="13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拓展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】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bright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作形容词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还可意为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聪明的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常用于口语中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多指年轻人或小孩。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 </a:t>
            </a:r>
          </a:p>
        </p:txBody>
      </p:sp>
      <p:pic>
        <p:nvPicPr>
          <p:cNvPr id="20722" name="Picture 242" descr="C:\Users\Administrator\Desktop\八上语文（人教）原创教师用书已导ＰＤＦ刘２０１６\名师在线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88" y="377825"/>
            <a:ext cx="26558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77" name="Rectangle 501"/>
          <p:cNvSpPr>
            <a:spLocks noChangeArrowheads="1"/>
          </p:cNvSpPr>
          <p:nvPr/>
        </p:nvSpPr>
        <p:spPr bwMode="auto">
          <a:xfrm>
            <a:off x="722313" y="1851025"/>
            <a:ext cx="8094662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一、根据句意及首字母或汉语提示写单词。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tell me the _________story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beginning to end.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moon is 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发光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照耀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through window.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could hear her sweet 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嗓音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from the next room.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________ policeman saved the boy from the burning building.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was lying on the 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地面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when I walked by.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083" name="Rectangle 507"/>
          <p:cNvSpPr>
            <a:spLocks noChangeArrowheads="1"/>
          </p:cNvSpPr>
          <p:nvPr/>
        </p:nvSpPr>
        <p:spPr bwMode="auto">
          <a:xfrm>
            <a:off x="3168650" y="2389188"/>
            <a:ext cx="80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whole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084" name="Rectangle 508"/>
          <p:cNvSpPr>
            <a:spLocks noChangeArrowheads="1"/>
          </p:cNvSpPr>
          <p:nvPr/>
        </p:nvSpPr>
        <p:spPr bwMode="auto">
          <a:xfrm>
            <a:off x="2506663" y="2857500"/>
            <a:ext cx="973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shining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085" name="Rectangle 509"/>
          <p:cNvSpPr>
            <a:spLocks noChangeArrowheads="1"/>
          </p:cNvSpPr>
          <p:nvPr/>
        </p:nvSpPr>
        <p:spPr bwMode="auto">
          <a:xfrm>
            <a:off x="3548063" y="3333750"/>
            <a:ext cx="719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voice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086" name="Rectangle 510"/>
          <p:cNvSpPr>
            <a:spLocks noChangeArrowheads="1"/>
          </p:cNvSpPr>
          <p:nvPr/>
        </p:nvSpPr>
        <p:spPr bwMode="auto">
          <a:xfrm>
            <a:off x="1749425" y="3792538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brave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087" name="Rectangle 511"/>
          <p:cNvSpPr>
            <a:spLocks noChangeArrowheads="1"/>
          </p:cNvSpPr>
          <p:nvPr/>
        </p:nvSpPr>
        <p:spPr bwMode="auto">
          <a:xfrm>
            <a:off x="3386138" y="4249738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ground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3" grpId="0"/>
      <p:bldP spid="25084" grpId="0"/>
      <p:bldP spid="25085" grpId="0"/>
      <p:bldP spid="25086" grpId="0"/>
      <p:bldP spid="250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7" name="Rectangle 407"/>
          <p:cNvSpPr>
            <a:spLocks noChangeArrowheads="1"/>
          </p:cNvSpPr>
          <p:nvPr/>
        </p:nvSpPr>
        <p:spPr bwMode="auto">
          <a:xfrm>
            <a:off x="690563" y="1506538"/>
            <a:ext cx="8075612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二、用所给单词的适当形式填空。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Gentlemen went to the party with their _______(wife) or girl friends.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lions ________ (make) of stone in front of the building.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 eat the bread until you ____ (get) to the park.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soon as she comes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__________ (tell) you.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 it _______(rain) tomorrow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we'll go fishing.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649" name="Rectangle 449"/>
          <p:cNvSpPr>
            <a:spLocks noChangeArrowheads="1"/>
          </p:cNvSpPr>
          <p:nvPr/>
        </p:nvSpPr>
        <p:spPr bwMode="auto">
          <a:xfrm>
            <a:off x="5176838" y="2035175"/>
            <a:ext cx="747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wives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50" name="Rectangle 450"/>
          <p:cNvSpPr>
            <a:spLocks noChangeArrowheads="1"/>
          </p:cNvSpPr>
          <p:nvPr/>
        </p:nvSpPr>
        <p:spPr bwMode="auto">
          <a:xfrm>
            <a:off x="3263900" y="25019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made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51" name="Rectangle 451"/>
          <p:cNvSpPr>
            <a:spLocks noChangeArrowheads="1"/>
          </p:cNvSpPr>
          <p:nvPr/>
        </p:nvSpPr>
        <p:spPr bwMode="auto">
          <a:xfrm>
            <a:off x="4138613" y="2971800"/>
            <a:ext cx="493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get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52" name="Rectangle 452"/>
          <p:cNvSpPr>
            <a:spLocks noChangeArrowheads="1"/>
          </p:cNvSpPr>
          <p:nvPr/>
        </p:nvSpPr>
        <p:spPr bwMode="auto">
          <a:xfrm>
            <a:off x="3930650" y="3427413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will tell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53" name="Rectangle 453"/>
          <p:cNvSpPr>
            <a:spLocks noChangeArrowheads="1"/>
          </p:cNvSpPr>
          <p:nvPr/>
        </p:nvSpPr>
        <p:spPr bwMode="auto">
          <a:xfrm>
            <a:off x="2270125" y="3886200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rains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49" grpId="0"/>
      <p:bldP spid="51650" grpId="0"/>
      <p:bldP spid="51651" grpId="0"/>
      <p:bldP spid="51652" grpId="0"/>
      <p:bldP spid="516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57" name="Rectangle 373"/>
          <p:cNvSpPr>
            <a:spLocks noChangeArrowheads="1"/>
          </p:cNvSpPr>
          <p:nvPr/>
        </p:nvSpPr>
        <p:spPr bwMode="auto">
          <a:xfrm>
            <a:off x="649288" y="1420813"/>
            <a:ext cx="8231187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    )11.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 Jack in the next room?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—Well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hard to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say.But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heard him ________ loudly when I passed by just now.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speak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spoken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)12.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think of my shirt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________ cotton.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 looks nice on you.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made in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made for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made of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made by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)13.You can't improve your spoken English ________ you practice it every day from now on.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soon as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</a:p>
        </p:txBody>
      </p:sp>
      <p:sp>
        <p:nvSpPr>
          <p:cNvPr id="67997" name="Rectangle 413"/>
          <p:cNvSpPr>
            <a:spLocks noChangeArrowheads="1"/>
          </p:cNvSpPr>
          <p:nvPr/>
        </p:nvSpPr>
        <p:spPr bwMode="auto">
          <a:xfrm>
            <a:off x="801688" y="195103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98" name="Rectangle 414"/>
          <p:cNvSpPr>
            <a:spLocks noChangeArrowheads="1"/>
          </p:cNvSpPr>
          <p:nvPr/>
        </p:nvSpPr>
        <p:spPr bwMode="auto">
          <a:xfrm>
            <a:off x="779463" y="3813175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99" name="Rectangle 415"/>
          <p:cNvSpPr>
            <a:spLocks noChangeArrowheads="1"/>
          </p:cNvSpPr>
          <p:nvPr/>
        </p:nvSpPr>
        <p:spPr bwMode="auto">
          <a:xfrm>
            <a:off x="769938" y="5214938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7" grpId="0"/>
      <p:bldP spid="67998" grpId="0"/>
      <p:bldP spid="679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60" name="Rectangle 92"/>
          <p:cNvSpPr>
            <a:spLocks noChangeArrowheads="1"/>
          </p:cNvSpPr>
          <p:nvPr/>
        </p:nvSpPr>
        <p:spPr bwMode="auto">
          <a:xfrm>
            <a:off x="700088" y="1385888"/>
            <a:ext cx="82264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)14.We've got no coffee.Let's have tea ________.</a:t>
            </a:r>
          </a:p>
          <a:p>
            <a:pPr algn="just">
              <a:lnSpc>
                <a:spcPct val="12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instead</a:t>
            </a:r>
          </a:p>
          <a:p>
            <a:pPr algn="just">
              <a:lnSpc>
                <a:spcPct val="12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)15.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 so sorry about last night.I was so impolite.</a:t>
            </a:r>
          </a:p>
          <a:p>
            <a:pPr algn="just">
              <a:lnSpc>
                <a:spcPct val="12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—________.</a:t>
            </a:r>
          </a:p>
          <a:p>
            <a:pPr algn="just">
              <a:lnSpc>
                <a:spcPct val="12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mind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ahead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pleasure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right</a:t>
            </a:r>
          </a:p>
        </p:txBody>
      </p:sp>
      <p:sp>
        <p:nvSpPr>
          <p:cNvPr id="109666" name="Rectangle 98"/>
          <p:cNvSpPr>
            <a:spLocks noChangeArrowheads="1"/>
          </p:cNvSpPr>
          <p:nvPr/>
        </p:nvSpPr>
        <p:spPr bwMode="auto">
          <a:xfrm>
            <a:off x="844550" y="14224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667" name="Rectangle 99"/>
          <p:cNvSpPr>
            <a:spLocks noChangeArrowheads="1"/>
          </p:cNvSpPr>
          <p:nvPr/>
        </p:nvSpPr>
        <p:spPr bwMode="auto">
          <a:xfrm>
            <a:off x="852488" y="2181225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9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66" grpId="0"/>
      <p:bldP spid="1096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661988" y="1179513"/>
            <a:ext cx="825182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四、根据汉语意思完成句子。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你明天一醒来就必须起床。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must get up as soon as you ___________ tomorrow.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我打算制定一项计划来提高我的英语。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 going to ____________________ improve my English.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这个小女孩迷路了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她找不到出去的路。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little girl got lost and she couldn't _____________________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天气如此干旱以至于没有农作物可以生长。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weather is ___ dry _________ food can grow.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导游带领游客前往那幢美丽的建筑。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guide _____ the visitors ___ the beautiful building.</a:t>
            </a:r>
          </a:p>
        </p:txBody>
      </p:sp>
      <p:sp>
        <p:nvSpPr>
          <p:cNvPr id="151572" name="Rectangle 20"/>
          <p:cNvSpPr>
            <a:spLocks noChangeArrowheads="1"/>
          </p:cNvSpPr>
          <p:nvPr/>
        </p:nvSpPr>
        <p:spPr bwMode="auto">
          <a:xfrm>
            <a:off x="4200525" y="2170113"/>
            <a:ext cx="1095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wake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up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73" name="Rectangle 21"/>
          <p:cNvSpPr>
            <a:spLocks noChangeArrowheads="1"/>
          </p:cNvSpPr>
          <p:nvPr/>
        </p:nvSpPr>
        <p:spPr bwMode="auto">
          <a:xfrm>
            <a:off x="2205038" y="3084513"/>
            <a:ext cx="1784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make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plan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74" name="Rectangle 22"/>
          <p:cNvSpPr>
            <a:spLocks noChangeArrowheads="1"/>
          </p:cNvSpPr>
          <p:nvPr/>
        </p:nvSpPr>
        <p:spPr bwMode="auto">
          <a:xfrm>
            <a:off x="4865688" y="4000500"/>
            <a:ext cx="1968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find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her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way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out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75" name="Rectangle 23"/>
          <p:cNvSpPr>
            <a:spLocks noChangeArrowheads="1"/>
          </p:cNvSpPr>
          <p:nvPr/>
        </p:nvSpPr>
        <p:spPr bwMode="auto">
          <a:xfrm>
            <a:off x="2298700" y="4924425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so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76" name="Rectangle 24"/>
          <p:cNvSpPr>
            <a:spLocks noChangeArrowheads="1"/>
          </p:cNvSpPr>
          <p:nvPr/>
        </p:nvSpPr>
        <p:spPr bwMode="auto">
          <a:xfrm>
            <a:off x="3244850" y="4935538"/>
            <a:ext cx="95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no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77" name="Rectangle 25"/>
          <p:cNvSpPr>
            <a:spLocks noChangeArrowheads="1"/>
          </p:cNvSpPr>
          <p:nvPr/>
        </p:nvSpPr>
        <p:spPr bwMode="auto">
          <a:xfrm>
            <a:off x="1866900" y="582930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led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78" name="Rectangle 26"/>
          <p:cNvSpPr>
            <a:spLocks noChangeArrowheads="1"/>
          </p:cNvSpPr>
          <p:nvPr/>
        </p:nvSpPr>
        <p:spPr bwMode="auto">
          <a:xfrm>
            <a:off x="3709988" y="5827713"/>
            <a:ext cx="395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72" grpId="0"/>
      <p:bldP spid="151573" grpId="0"/>
      <p:bldP spid="151574" grpId="0"/>
      <p:bldP spid="151575" grpId="0"/>
      <p:bldP spid="151576" grpId="0"/>
      <p:bldP spid="151577" grpId="0"/>
      <p:bldP spid="151578" grpId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688</Words>
  <Application>Microsoft Office PowerPoint</Application>
  <PresentationFormat>全屏显示(4:3)</PresentationFormat>
  <Paragraphs>82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MingLiU_HKSCS</vt:lpstr>
      <vt:lpstr>MS Mincho</vt:lpstr>
      <vt:lpstr>黑体</vt:lpstr>
      <vt:lpstr>楷体_GB2312</vt:lpstr>
      <vt:lpstr>宋体</vt:lpstr>
      <vt:lpstr>微软雅黑</vt:lpstr>
      <vt:lpstr>Arial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2012-09-21T09:22:00Z</dcterms:created>
  <dcterms:modified xsi:type="dcterms:W3CDTF">2023-01-16T13:49:31Z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2E6A14AB0D9748FC9604585C14DBDF8B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