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8" r:id="rId3"/>
    <p:sldId id="259" r:id="rId4"/>
    <p:sldId id="260" r:id="rId5"/>
    <p:sldId id="261" r:id="rId6"/>
    <p:sldId id="262" r:id="rId7"/>
    <p:sldId id="27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08080"/>
    <a:srgbClr val="FFFFFF"/>
    <a:srgbClr val="6600CC"/>
    <a:srgbClr val="FF00FF"/>
    <a:srgbClr val="FF0000"/>
    <a:srgbClr val="99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79348-28C8-4129-AFB3-70E1A645410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4F503-7083-486E-B05B-EC73BDCB44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F503-7083-486E-B05B-EC73BDCB44A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B9900-7FD9-425A-AD11-EA8243099B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E8442-1D1C-4FAC-9F43-0D5DE9DEE9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38C8A-AE36-4822-B1D5-EE6872A078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D2207-D674-4232-A9BA-4651AE8156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5FF19-AE08-4BA0-B589-9C8BAA7A0F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2CC33-CC8C-42AC-9D7F-B4DAAF67DE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06B01-1789-4BB9-8238-C761C98CA9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0E238-3C6F-4494-8CDE-567D16A6D5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0C0A1-21A8-4BCB-B888-D8AB45A41A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30233-B96E-44D3-A8B8-FA635FA17B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D097422-08D4-4469-92CF-4289F4AA39C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1676400" y="2133600"/>
            <a:ext cx="5657850" cy="1019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altLang="zh-CN" sz="80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2.1 </a:t>
            </a:r>
            <a:r>
              <a:rPr lang="zh-CN" altLang="en-US" sz="80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有</a:t>
            </a:r>
            <a:r>
              <a:rPr lang="zh-CN" altLang="en-US" sz="8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理数</a:t>
            </a:r>
          </a:p>
        </p:txBody>
      </p:sp>
      <p:sp>
        <p:nvSpPr>
          <p:cNvPr id="7" name="矩形 6"/>
          <p:cNvSpPr/>
          <p:nvPr/>
        </p:nvSpPr>
        <p:spPr>
          <a:xfrm>
            <a:off x="2853920" y="51816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 rot="5400000">
            <a:off x="76200" y="2133600"/>
            <a:ext cx="3276600" cy="838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4000" b="1" i="1" kern="10" dirty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动动脑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590800" y="1295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负数</a:t>
            </a:r>
            <a:r>
              <a:rPr lang="zh-CN" altLang="en-US" dirty="0"/>
              <a:t>：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733800" y="1295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是指小于</a:t>
            </a:r>
            <a:r>
              <a:rPr lang="en-US" altLang="zh-CN" sz="2400" b="1" dirty="0"/>
              <a:t>0</a:t>
            </a:r>
            <a:r>
              <a:rPr lang="zh-CN" altLang="en-US" sz="2400" b="1" dirty="0"/>
              <a:t>的数</a:t>
            </a:r>
            <a:r>
              <a:rPr lang="zh-CN" altLang="en-US" sz="2400" dirty="0"/>
              <a:t>。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667000" y="2209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正数：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733800" y="2209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比</a:t>
            </a:r>
            <a:r>
              <a:rPr lang="en-US" altLang="zh-CN" sz="2400" b="1" dirty="0"/>
              <a:t>0</a:t>
            </a:r>
            <a:r>
              <a:rPr lang="zh-CN" altLang="en-US" sz="2400" b="1" dirty="0"/>
              <a:t>大的数。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590800" y="31242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3.</a:t>
            </a:r>
            <a:r>
              <a:rPr lang="zh-CN" altLang="en-US" sz="2400" b="1" dirty="0"/>
              <a:t>没有最大数和最小数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590800" y="40386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4.</a:t>
            </a:r>
            <a:r>
              <a:rPr lang="zh-CN" altLang="en-US" sz="2400" b="1" dirty="0"/>
              <a:t>所有的负数都比自然数小。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7172" name="Picture 4" descr="2011110408050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7848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我们在生活中经常遇到这样的问题：</a:t>
            </a:r>
          </a:p>
          <a:p>
            <a:r>
              <a:rPr lang="en-US" altLang="zh-CN" sz="2800" dirty="0"/>
              <a:t>1</a:t>
            </a:r>
            <a:r>
              <a:rPr lang="zh-CN" altLang="en-US" sz="2800" dirty="0"/>
              <a:t>、把收入</a:t>
            </a:r>
            <a:r>
              <a:rPr lang="en-US" altLang="zh-CN" sz="2800" dirty="0"/>
              <a:t>100</a:t>
            </a:r>
            <a:r>
              <a:rPr lang="zh-CN" altLang="en-US" sz="2800" dirty="0"/>
              <a:t>元表示为</a:t>
            </a:r>
            <a:r>
              <a:rPr lang="en-US" altLang="zh-CN" sz="2800" dirty="0"/>
              <a:t>100</a:t>
            </a:r>
            <a:r>
              <a:rPr lang="zh-CN" altLang="en-US" sz="2800" dirty="0"/>
              <a:t>元，那么支出</a:t>
            </a:r>
            <a:r>
              <a:rPr lang="en-US" altLang="zh-CN" sz="2800" dirty="0"/>
              <a:t>100</a:t>
            </a:r>
            <a:r>
              <a:rPr lang="zh-CN" altLang="en-US" sz="2800" dirty="0"/>
              <a:t>元能不能再用</a:t>
            </a:r>
            <a:r>
              <a:rPr lang="en-US" altLang="zh-CN" sz="2800" dirty="0"/>
              <a:t>100</a:t>
            </a:r>
            <a:r>
              <a:rPr lang="zh-CN" altLang="en-US" sz="2800" dirty="0"/>
              <a:t>元表示呢？</a:t>
            </a:r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zh-CN" sz="2800" dirty="0"/>
              <a:t>2</a:t>
            </a:r>
            <a:r>
              <a:rPr lang="zh-CN" altLang="en-US" sz="2800" dirty="0"/>
              <a:t>、把温度是零上</a:t>
            </a:r>
            <a:r>
              <a:rPr lang="en-US" altLang="zh-CN" sz="2800" dirty="0"/>
              <a:t>5℃</a:t>
            </a:r>
            <a:r>
              <a:rPr lang="zh-CN" altLang="en-US" sz="2800" dirty="0"/>
              <a:t>表示为</a:t>
            </a:r>
            <a:r>
              <a:rPr lang="en-US" altLang="zh-CN" sz="2800" dirty="0"/>
              <a:t>5℃</a:t>
            </a:r>
            <a:r>
              <a:rPr lang="zh-CN" altLang="en-US" sz="2800" dirty="0"/>
              <a:t>，那么零下</a:t>
            </a:r>
            <a:r>
              <a:rPr lang="en-US" altLang="zh-CN" sz="2800" dirty="0"/>
              <a:t>5℃</a:t>
            </a:r>
            <a:r>
              <a:rPr lang="zh-CN" altLang="en-US" sz="2800" dirty="0"/>
              <a:t>能不能再用</a:t>
            </a:r>
            <a:r>
              <a:rPr lang="en-US" altLang="zh-CN" sz="2800" dirty="0"/>
              <a:t>5℃</a:t>
            </a:r>
            <a:r>
              <a:rPr lang="zh-CN" altLang="en-US" sz="2800" dirty="0"/>
              <a:t>表示呢？为什么？</a:t>
            </a: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en-US" altLang="zh-CN" sz="2800" dirty="0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676400" y="3200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+100  </a:t>
            </a:r>
            <a:r>
              <a:rPr lang="zh-CN" altLang="en-US" sz="2400" b="1"/>
              <a:t>或 </a:t>
            </a:r>
            <a:r>
              <a:rPr lang="en-US" altLang="zh-CN" sz="2400" b="1"/>
              <a:t>100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029200" y="3200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-100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895600" y="4953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- 5℃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8196" name="Picture 4" descr="2011110408050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2130425"/>
            <a:ext cx="6248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请阅读课本第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28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29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页，尝试解决课本中提出的问题。并完成一下几个问题：</a:t>
            </a:r>
          </a:p>
          <a:p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、举例说明什么是正数，负数？</a:t>
            </a:r>
          </a:p>
          <a:p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0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是正数还是负数？</a:t>
            </a:r>
          </a:p>
          <a:p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、你能用正、负数表示具有相反意义的量吗？举例说明。</a:t>
            </a:r>
          </a:p>
          <a:p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、什么是整数、分数、有理数？</a:t>
            </a:r>
          </a:p>
          <a:p>
            <a:r>
              <a:rPr lang="en-US" altLang="zh-CN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2800" dirty="0">
                <a:latin typeface="华文新魏" panose="02010800040101010101" pitchFamily="2" charset="-122"/>
                <a:ea typeface="华文新魏" panose="02010800040101010101" pitchFamily="2" charset="-122"/>
              </a:rPr>
              <a:t>、你能将学过的数加以分类吗？</a:t>
            </a:r>
            <a:endParaRPr lang="zh-CN" altLang="en-US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429000" y="457200"/>
            <a:ext cx="3733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</a:rPr>
              <a:t>练习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2.</a:t>
            </a:r>
            <a:r>
              <a:rPr lang="zh-CN" altLang="en-US" sz="3200" b="1" dirty="0">
                <a:solidFill>
                  <a:srgbClr val="FF0000"/>
                </a:solidFill>
              </a:rPr>
              <a:t>交流与发现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9220" name="Picture 4" descr="2011110408050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/>
              <a:t>10</a:t>
            </a:r>
            <a:r>
              <a:rPr lang="zh-CN" altLang="en-US" sz="2800" dirty="0"/>
              <a:t>，</a:t>
            </a:r>
            <a:r>
              <a:rPr lang="en-US" altLang="zh-CN" sz="2800" dirty="0"/>
              <a:t>-5</a:t>
            </a:r>
            <a:r>
              <a:rPr lang="zh-CN" altLang="en-US" sz="2800" dirty="0"/>
              <a:t>，</a:t>
            </a:r>
            <a:r>
              <a:rPr lang="en-US" altLang="zh-CN" sz="2800" dirty="0"/>
              <a:t>0.23</a:t>
            </a:r>
            <a:r>
              <a:rPr lang="zh-CN" altLang="en-US" sz="2800" dirty="0"/>
              <a:t>，</a:t>
            </a:r>
            <a:r>
              <a:rPr lang="en-US" altLang="zh-CN" sz="2800" dirty="0"/>
              <a:t>-0.23 </a:t>
            </a:r>
            <a:r>
              <a:rPr lang="zh-CN" altLang="en-US" sz="2800" dirty="0"/>
              <a:t>，</a:t>
            </a:r>
            <a:r>
              <a:rPr lang="en-US" altLang="zh-CN" sz="2800" dirty="0"/>
              <a:t>11.5 </a:t>
            </a:r>
            <a:r>
              <a:rPr lang="zh-CN" altLang="en-US" sz="2800" dirty="0"/>
              <a:t>，</a:t>
            </a:r>
            <a:r>
              <a:rPr lang="en-US" altLang="zh-CN" sz="2800" dirty="0"/>
              <a:t>0 </a:t>
            </a:r>
            <a:r>
              <a:rPr lang="zh-CN" altLang="en-US" sz="2800" dirty="0"/>
              <a:t>，</a:t>
            </a:r>
            <a:r>
              <a:rPr lang="en-US" altLang="zh-CN" sz="2800" dirty="0"/>
              <a:t>-3.5 </a:t>
            </a:r>
            <a:r>
              <a:rPr lang="zh-CN" altLang="en-US" sz="2800" dirty="0"/>
              <a:t>，</a:t>
            </a:r>
            <a:r>
              <a:rPr lang="en-US" altLang="zh-CN" sz="2800" dirty="0"/>
              <a:t>-1</a:t>
            </a:r>
            <a:r>
              <a:rPr lang="zh-CN" altLang="en-US" sz="2800" dirty="0"/>
              <a:t>，</a:t>
            </a:r>
            <a:r>
              <a:rPr lang="en-US" altLang="zh-CN" sz="2800" dirty="0"/>
              <a:t>-13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∏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3.333… , -∏, -2.040404…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3/5,-7/8,8/8,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09600" y="3124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</a:rPr>
              <a:t>整数：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828800" y="3124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</a:rPr>
              <a:t>10</a:t>
            </a:r>
            <a:r>
              <a:rPr lang="zh-CN" altLang="en-US" sz="2400" b="1" dirty="0">
                <a:solidFill>
                  <a:srgbClr val="0000CC"/>
                </a:solidFill>
              </a:rPr>
              <a:t>，</a:t>
            </a:r>
            <a:r>
              <a:rPr lang="en-US" altLang="zh-CN" sz="2400" b="1" dirty="0">
                <a:solidFill>
                  <a:srgbClr val="0000CC"/>
                </a:solidFill>
              </a:rPr>
              <a:t>-5,0</a:t>
            </a:r>
            <a:r>
              <a:rPr lang="zh-CN" altLang="en-US" sz="2400" b="1" dirty="0">
                <a:solidFill>
                  <a:srgbClr val="0000CC"/>
                </a:solidFill>
              </a:rPr>
              <a:t>，</a:t>
            </a:r>
            <a:r>
              <a:rPr lang="en-US" altLang="zh-CN" sz="2400" b="1" dirty="0">
                <a:solidFill>
                  <a:srgbClr val="0000CC"/>
                </a:solidFill>
              </a:rPr>
              <a:t>-1</a:t>
            </a:r>
            <a:r>
              <a:rPr lang="zh-CN" altLang="en-US" sz="2400" b="1" dirty="0">
                <a:solidFill>
                  <a:srgbClr val="0000CC"/>
                </a:solidFill>
              </a:rPr>
              <a:t>，</a:t>
            </a:r>
            <a:r>
              <a:rPr lang="en-US" altLang="zh-CN" sz="2400" b="1" dirty="0">
                <a:solidFill>
                  <a:srgbClr val="0000CC"/>
                </a:solidFill>
              </a:rPr>
              <a:t>-13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3400" y="3886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</a:rPr>
              <a:t>正数：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676400" y="3962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</a:rPr>
              <a:t>10,0.23,11.5</a:t>
            </a:r>
            <a:r>
              <a:rPr lang="zh-CN" altLang="en-US" sz="2400" b="1" dirty="0">
                <a:solidFill>
                  <a:srgbClr val="0000CC"/>
                </a:solidFill>
              </a:rPr>
              <a:t>， ∏，</a:t>
            </a:r>
            <a:r>
              <a:rPr lang="en-US" altLang="zh-CN" sz="2400" b="1" dirty="0">
                <a:solidFill>
                  <a:srgbClr val="0000CC"/>
                </a:solidFill>
              </a:rPr>
              <a:t>3.333… ,3/5,7/8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33400" y="45720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</a:rPr>
              <a:t>负数：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24000" y="4648200"/>
            <a:ext cx="701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</a:rPr>
              <a:t>-5</a:t>
            </a:r>
            <a:r>
              <a:rPr lang="zh-CN" altLang="en-US" sz="2400" b="1" dirty="0">
                <a:solidFill>
                  <a:srgbClr val="0000CC"/>
                </a:solidFill>
              </a:rPr>
              <a:t>，</a:t>
            </a:r>
            <a:r>
              <a:rPr lang="en-US" altLang="zh-CN" sz="2400" b="1" dirty="0">
                <a:solidFill>
                  <a:srgbClr val="0000CC"/>
                </a:solidFill>
              </a:rPr>
              <a:t>-0.23</a:t>
            </a:r>
            <a:r>
              <a:rPr lang="zh-CN" altLang="en-US" sz="2400" b="1" dirty="0">
                <a:solidFill>
                  <a:srgbClr val="0000CC"/>
                </a:solidFill>
              </a:rPr>
              <a:t>，</a:t>
            </a:r>
            <a:r>
              <a:rPr lang="en-US" altLang="zh-CN" sz="2400" b="1" dirty="0">
                <a:solidFill>
                  <a:srgbClr val="0000CC"/>
                </a:solidFill>
              </a:rPr>
              <a:t>-5.3</a:t>
            </a:r>
            <a:r>
              <a:rPr lang="zh-CN" altLang="en-US" sz="2400" b="1" dirty="0">
                <a:solidFill>
                  <a:srgbClr val="0000CC"/>
                </a:solidFill>
              </a:rPr>
              <a:t>，</a:t>
            </a:r>
            <a:r>
              <a:rPr lang="en-US" altLang="zh-CN" sz="2400" b="1" dirty="0">
                <a:solidFill>
                  <a:srgbClr val="0000CC"/>
                </a:solidFill>
              </a:rPr>
              <a:t>-1</a:t>
            </a:r>
            <a:r>
              <a:rPr lang="zh-CN" altLang="en-US" sz="2400" b="1" dirty="0">
                <a:solidFill>
                  <a:srgbClr val="0000CC"/>
                </a:solidFill>
              </a:rPr>
              <a:t>，</a:t>
            </a:r>
            <a:r>
              <a:rPr lang="en-US" altLang="zh-CN" sz="2400" b="1" dirty="0">
                <a:solidFill>
                  <a:srgbClr val="0000CC"/>
                </a:solidFill>
              </a:rPr>
              <a:t>-13</a:t>
            </a:r>
            <a:r>
              <a:rPr lang="zh-CN" altLang="en-US" sz="2400" b="1" dirty="0">
                <a:solidFill>
                  <a:srgbClr val="0000CC"/>
                </a:solidFill>
              </a:rPr>
              <a:t>，</a:t>
            </a:r>
            <a:r>
              <a:rPr lang="en-US" altLang="zh-CN" sz="2400" b="1" dirty="0">
                <a:solidFill>
                  <a:srgbClr val="0000CC"/>
                </a:solidFill>
              </a:rPr>
              <a:t>-∏, -2.040404…,-</a:t>
            </a:r>
            <a:r>
              <a:rPr lang="en-US" altLang="zh-CN" sz="2400" b="1" dirty="0" smtClean="0">
                <a:solidFill>
                  <a:srgbClr val="0000CC"/>
                </a:solidFill>
              </a:rPr>
              <a:t>7/8</a:t>
            </a:r>
            <a:endParaRPr lang="en-US" altLang="zh-CN" sz="2400" b="1" dirty="0">
              <a:solidFill>
                <a:srgbClr val="0000CC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" y="51816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</a:rPr>
              <a:t>正分数：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7200" y="5867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</a:rPr>
              <a:t>负分数：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905000" y="5262563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</a:rPr>
              <a:t>3/5,8/8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981200" y="592931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</a:rPr>
              <a:t>-7/8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7" grpId="0"/>
      <p:bldP spid="9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7315200" cy="41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      ）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整数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（      ）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（      ）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有理数   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（      ）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分数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（      ）</a:t>
            </a:r>
          </a:p>
        </p:txBody>
      </p:sp>
      <p:sp>
        <p:nvSpPr>
          <p:cNvPr id="10246" name="AutoShape 6"/>
          <p:cNvSpPr/>
          <p:nvPr/>
        </p:nvSpPr>
        <p:spPr bwMode="auto">
          <a:xfrm>
            <a:off x="2133600" y="3124200"/>
            <a:ext cx="1447800" cy="1905000"/>
          </a:xfrm>
          <a:prstGeom prst="leftBrace">
            <a:avLst>
              <a:gd name="adj1" fmla="val 10965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8" name="AutoShape 8"/>
          <p:cNvSpPr/>
          <p:nvPr/>
        </p:nvSpPr>
        <p:spPr bwMode="auto">
          <a:xfrm>
            <a:off x="4800600" y="2209800"/>
            <a:ext cx="1295400" cy="1676400"/>
          </a:xfrm>
          <a:prstGeom prst="leftBrace">
            <a:avLst>
              <a:gd name="adj1" fmla="val 10784"/>
              <a:gd name="adj2" fmla="val 50000"/>
            </a:avLst>
          </a:prstGeom>
          <a:noFill/>
          <a:ln w="127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9" name="AutoShape 9"/>
          <p:cNvSpPr/>
          <p:nvPr/>
        </p:nvSpPr>
        <p:spPr bwMode="auto">
          <a:xfrm>
            <a:off x="4953000" y="4648200"/>
            <a:ext cx="1066800" cy="1447800"/>
          </a:xfrm>
          <a:prstGeom prst="leftBrace">
            <a:avLst>
              <a:gd name="adj1" fmla="val 11310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400E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934200" y="2057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正整数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162800" y="2819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0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858000" y="3581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负整数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781800" y="4648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正分数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负整数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85800" y="533400"/>
            <a:ext cx="5638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ea typeface="华文新魏" panose="02010800040101010101" pitchFamily="2" charset="-122"/>
              </a:rPr>
              <a:t>正整数、零和负整数统称为</a:t>
            </a:r>
            <a:r>
              <a:rPr lang="zh-CN" altLang="en-US" sz="2800" dirty="0">
                <a:solidFill>
                  <a:srgbClr val="0000CC"/>
                </a:solidFill>
                <a:ea typeface="华文新魏" panose="02010800040101010101" pitchFamily="2" charset="-122"/>
              </a:rPr>
              <a:t>整数</a:t>
            </a:r>
            <a:r>
              <a:rPr lang="zh-CN" altLang="en-US" sz="2800" dirty="0">
                <a:ea typeface="华文新魏" panose="02010800040101010101" pitchFamily="2" charset="-122"/>
              </a:rPr>
              <a:t>；正分数、负分数统称为</a:t>
            </a:r>
            <a:r>
              <a:rPr lang="zh-CN" altLang="en-US" sz="2800" dirty="0">
                <a:solidFill>
                  <a:srgbClr val="0000CC"/>
                </a:solidFill>
                <a:ea typeface="华文新魏" panose="02010800040101010101" pitchFamily="2" charset="-122"/>
              </a:rPr>
              <a:t>分数</a:t>
            </a:r>
            <a:r>
              <a:rPr lang="zh-CN" altLang="en-US" sz="2800" dirty="0">
                <a:ea typeface="华文新魏" panose="02010800040101010101" pitchFamily="2" charset="-122"/>
              </a:rPr>
              <a:t>；整数和分数统称</a:t>
            </a:r>
            <a:r>
              <a:rPr lang="zh-CN" altLang="en-US" sz="2800" dirty="0">
                <a:solidFill>
                  <a:srgbClr val="0000CC"/>
                </a:solidFill>
                <a:ea typeface="华文新魏" panose="02010800040101010101" pitchFamily="2" charset="-122"/>
              </a:rPr>
              <a:t>有理数</a:t>
            </a:r>
            <a:r>
              <a:rPr lang="zh-CN" altLang="en-US" sz="2800" dirty="0">
                <a:ea typeface="华文新魏" panose="020108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3" grpId="0"/>
      <p:bldP spid="10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66712" y="685800"/>
            <a:ext cx="7334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补充：</a:t>
            </a:r>
          </a:p>
        </p:txBody>
      </p:sp>
      <p:sp>
        <p:nvSpPr>
          <p:cNvPr id="2253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29600" y="6172200"/>
            <a:ext cx="533400" cy="533400"/>
          </a:xfrm>
          <a:prstGeom prst="star4">
            <a:avLst>
              <a:gd name="adj" fmla="val 12500"/>
            </a:avLst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pattFill prst="ltUpDiag">
              <a:fgClr>
                <a:srgbClr val="EAEAEA"/>
              </a:fgClr>
              <a:bgClr>
                <a:srgbClr val="FFFFFF"/>
              </a:bgClr>
            </a:patt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96401" y="4800600"/>
            <a:ext cx="5486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实数分类：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按性质分类是：正数、负数、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按定义分类是：有理数、无理数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800100" y="38862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ea typeface="黑体" panose="02010609060101010101" pitchFamily="49" charset="-122"/>
              </a:rPr>
              <a:t>数学上，实数直观地定义为和数轴上的点一一对应的数。</a:t>
            </a:r>
            <a:r>
              <a:rPr lang="zh-CN" altLang="en-US" dirty="0"/>
              <a:t> 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211802" y="685800"/>
            <a:ext cx="66294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b="1" dirty="0">
                <a:solidFill>
                  <a:srgbClr val="CCCC00"/>
                </a:solidFill>
                <a:ea typeface="方正舒体" panose="02010601030101010101" pitchFamily="2" charset="-122"/>
              </a:rPr>
              <a:t>作业：</a:t>
            </a:r>
          </a:p>
          <a:p>
            <a:pPr>
              <a:spcBef>
                <a:spcPct val="50000"/>
              </a:spcBef>
            </a:pPr>
            <a:r>
              <a:rPr lang="zh-CN" altLang="en-US" sz="6600" b="1" dirty="0">
                <a:solidFill>
                  <a:srgbClr val="CCCC00"/>
                </a:solidFill>
                <a:ea typeface="方正舒体" panose="02010601030101010101" pitchFamily="2" charset="-122"/>
              </a:rPr>
              <a:t>课后练习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9" grpId="0"/>
      <p:bldP spid="2254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pattFill prst="ltUpDiag">
            <a:fgClr>
              <a:srgbClr val="EAEAEA"/>
            </a:fgClr>
            <a:bgClr>
              <a:srgbClr val="FFFFFF"/>
            </a:bgClr>
          </a:patt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pattFill prst="ltUpDiag">
            <a:fgClr>
              <a:srgbClr val="EAEAEA"/>
            </a:fgClr>
            <a:bgClr>
              <a:srgbClr val="FFFFFF"/>
            </a:bgClr>
          </a:patt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全屏显示(4:3)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方正舒体</vt:lpstr>
      <vt:lpstr>黑体</vt:lpstr>
      <vt:lpstr>华文新魏</vt:lpstr>
      <vt:lpstr>楷体</vt:lpstr>
      <vt:lpstr>隶书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2021-12-31T06:19:36Z</dcterms:created>
  <dcterms:modified xsi:type="dcterms:W3CDTF">2023-01-16T13:49:35Z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5E4EF20FB9BA40FF96B1C019330EBC97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