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335" r:id="rId4"/>
    <p:sldId id="320" r:id="rId5"/>
    <p:sldId id="303" r:id="rId6"/>
    <p:sldId id="279" r:id="rId7"/>
    <p:sldId id="265" r:id="rId8"/>
    <p:sldId id="331" r:id="rId9"/>
    <p:sldId id="271" r:id="rId10"/>
    <p:sldId id="272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9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11" Type="http://schemas.openxmlformats.org/officeDocument/2006/relationships/image" Target="../media/image15.wmf"/><Relationship Id="rId5" Type="http://schemas.openxmlformats.org/officeDocument/2006/relationships/image" Target="../media/image17.jpe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6.jpe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4000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</a:t>
            </a:r>
            <a:r>
              <a:rPr lang="zh-CN" altLang="zh-CN" sz="6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的应用</a:t>
            </a:r>
            <a:endParaRPr lang="zh-CN" altLang="zh-CN" sz="66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6" y="519705"/>
            <a:ext cx="2196755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sz="4000" b="1" dirty="0">
                <a:solidFill>
                  <a:srgbClr val="0050AA"/>
                </a:solidFill>
                <a:latin typeface="+mj-ea"/>
                <a:ea typeface="+mj-ea"/>
              </a:rPr>
              <a:t>比和比例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矩形 23"/>
          <p:cNvSpPr/>
          <p:nvPr/>
        </p:nvSpPr>
        <p:spPr>
          <a:xfrm>
            <a:off x="-7782" y="4443960"/>
            <a:ext cx="915178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849761" y="439256"/>
            <a:ext cx="7090404" cy="1960411"/>
            <a:chOff x="9141" y="829"/>
            <a:chExt cx="4921" cy="222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13140" y="1062"/>
              <a:ext cx="922" cy="1993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9141" y="829"/>
              <a:ext cx="4431" cy="1931"/>
              <a:chOff x="7818" y="651"/>
              <a:chExt cx="4519" cy="1824"/>
            </a:xfrm>
          </p:grpSpPr>
          <p:sp>
            <p:nvSpPr>
              <p:cNvPr id="14" name="云形 13"/>
              <p:cNvSpPr/>
              <p:nvPr/>
            </p:nvSpPr>
            <p:spPr>
              <a:xfrm>
                <a:off x="7818" y="651"/>
                <a:ext cx="4285" cy="1824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296" y="871"/>
                <a:ext cx="4041" cy="1287"/>
              </a:xfrm>
              <a:custGeom>
                <a:avLst/>
                <a:gdLst>
                  <a:gd name="connsiteX0" fmla="*/ 0 w 2452"/>
                  <a:gd name="connsiteY0" fmla="*/ 0 h 580"/>
                  <a:gd name="connsiteX1" fmla="*/ 2452 w 2452"/>
                  <a:gd name="connsiteY1" fmla="*/ 0 h 580"/>
                  <a:gd name="connsiteX2" fmla="*/ 2452 w 2452"/>
                  <a:gd name="connsiteY2" fmla="*/ 580 h 580"/>
                  <a:gd name="connsiteX3" fmla="*/ 0 w 2452"/>
                  <a:gd name="connsiteY3" fmla="*/ 580 h 580"/>
                  <a:gd name="connsiteX4" fmla="*/ 165 w 2452"/>
                  <a:gd name="connsiteY4" fmla="*/ 165 h 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" h="580">
                    <a:moveTo>
                      <a:pt x="0" y="0"/>
                    </a:moveTo>
                    <a:lnTo>
                      <a:pt x="2452" y="0"/>
                    </a:lnTo>
                    <a:lnTo>
                      <a:pt x="2452" y="580"/>
                    </a:lnTo>
                    <a:lnTo>
                      <a:pt x="0" y="580"/>
                    </a:lnTo>
                    <a:lnTo>
                      <a:pt x="165" y="165"/>
                    </a:lnTo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一块长方形菜地有984平方米(如下图)。计划按3:5种茄子和西红柿。茄子和西红柿各种多少平方米？</a:t>
                </a:r>
              </a:p>
            </p:txBody>
          </p:sp>
        </p:grpSp>
      </p:grpSp>
      <p:pic>
        <p:nvPicPr>
          <p:cNvPr id="2" name="图片 1" descr="%VJ_OA}D}Y9492SU_(K2`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814" y="2501265"/>
            <a:ext cx="6630035" cy="224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1190730" y="2113672"/>
            <a:ext cx="3940046" cy="954191"/>
            <a:chOff x="4990" y="1271"/>
            <a:chExt cx="5836" cy="1559"/>
          </a:xfrm>
        </p:grpSpPr>
        <p:sp>
          <p:nvSpPr>
            <p:cNvPr id="16" name="圆角矩形 10"/>
            <p:cNvSpPr/>
            <p:nvPr/>
          </p:nvSpPr>
          <p:spPr>
            <a:xfrm>
              <a:off x="4990" y="1271"/>
              <a:ext cx="5836" cy="1556"/>
            </a:xfrm>
            <a:prstGeom prst="roundRect">
              <a:avLst>
                <a:gd name="adj" fmla="val 39850"/>
              </a:avLst>
            </a:prstGeom>
            <a:noFill/>
            <a:ln w="25400" cap="flat" cmpd="sng" algn="ctr">
              <a:solidFill>
                <a:srgbClr val="00A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66" y="1472"/>
              <a:ext cx="5235" cy="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就是把这块地平均分成8份，其中3份种茄子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19605" y="569596"/>
            <a:ext cx="6329680" cy="2098040"/>
            <a:chOff x="9424" y="585"/>
            <a:chExt cx="4508" cy="274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13010" y="1336"/>
              <a:ext cx="922" cy="1993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9424" y="585"/>
              <a:ext cx="3919" cy="1562"/>
              <a:chOff x="8107" y="421"/>
              <a:chExt cx="3996" cy="1475"/>
            </a:xfrm>
          </p:grpSpPr>
          <p:sp>
            <p:nvSpPr>
              <p:cNvPr id="14" name="云形 13"/>
              <p:cNvSpPr/>
              <p:nvPr/>
            </p:nvSpPr>
            <p:spPr>
              <a:xfrm>
                <a:off x="8107" y="421"/>
                <a:ext cx="3996" cy="1475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960" y="646"/>
                <a:ext cx="2578" cy="1026"/>
              </a:xfrm>
              <a:custGeom>
                <a:avLst/>
                <a:gdLst>
                  <a:gd name="connsiteX0" fmla="*/ 0 w 2452"/>
                  <a:gd name="connsiteY0" fmla="*/ 0 h 580"/>
                  <a:gd name="connsiteX1" fmla="*/ 2452 w 2452"/>
                  <a:gd name="connsiteY1" fmla="*/ 0 h 580"/>
                  <a:gd name="connsiteX2" fmla="*/ 2452 w 2452"/>
                  <a:gd name="connsiteY2" fmla="*/ 580 h 580"/>
                  <a:gd name="connsiteX3" fmla="*/ 0 w 2452"/>
                  <a:gd name="connsiteY3" fmla="*/ 580 h 580"/>
                  <a:gd name="connsiteX4" fmla="*/ 165 w 2452"/>
                  <a:gd name="connsiteY4" fmla="*/ 165 h 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" h="580">
                    <a:moveTo>
                      <a:pt x="0" y="0"/>
                    </a:moveTo>
                    <a:lnTo>
                      <a:pt x="2452" y="0"/>
                    </a:lnTo>
                    <a:lnTo>
                      <a:pt x="2452" y="580"/>
                    </a:lnTo>
                    <a:lnTo>
                      <a:pt x="0" y="580"/>
                    </a:lnTo>
                    <a:lnTo>
                      <a:pt x="165" y="165"/>
                    </a:lnTo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按3:5种茄子和西红柿是什么意思?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273935" y="3435986"/>
            <a:ext cx="5952490" cy="1087120"/>
            <a:chOff x="5118677" y="3217856"/>
            <a:chExt cx="2861458" cy="1118204"/>
          </a:xfrm>
          <a:solidFill>
            <a:srgbClr val="FFFF00"/>
          </a:solidFill>
        </p:grpSpPr>
        <p:sp>
          <p:nvSpPr>
            <p:cNvPr id="3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grpFill/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29303" y="3481077"/>
              <a:ext cx="1954546" cy="4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这种分配方法通常叫做按比例分配。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05" y="1085851"/>
            <a:ext cx="8135620" cy="318389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140329" y="439422"/>
            <a:ext cx="3914775" cy="988060"/>
            <a:chOff x="1230313" y="2426043"/>
            <a:chExt cx="2435966" cy="906992"/>
          </a:xfrm>
        </p:grpSpPr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1475072" y="2640521"/>
              <a:ext cx="2191207" cy="48029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3+5=8</a:t>
              </a:r>
            </a:p>
          </p:txBody>
        </p:sp>
        <p:sp>
          <p:nvSpPr>
            <p:cNvPr id="28" name="云形标注 27"/>
            <p:cNvSpPr/>
            <p:nvPr/>
          </p:nvSpPr>
          <p:spPr>
            <a:xfrm>
              <a:off x="1230313" y="2426043"/>
              <a:ext cx="1442610" cy="906992"/>
            </a:xfrm>
            <a:prstGeom prst="cloudCallout">
              <a:avLst>
                <a:gd name="adj1" fmla="val -30651"/>
                <a:gd name="adj2" fmla="val 636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56030" y="1567817"/>
            <a:ext cx="7136130" cy="2203450"/>
            <a:chOff x="1943" y="3114"/>
            <a:chExt cx="11238" cy="3470"/>
          </a:xfrm>
        </p:grpSpPr>
        <p:sp>
          <p:nvSpPr>
            <p:cNvPr id="8" name="矩形 7"/>
            <p:cNvSpPr/>
            <p:nvPr/>
          </p:nvSpPr>
          <p:spPr>
            <a:xfrm>
              <a:off x="7625" y="3114"/>
              <a:ext cx="5556" cy="17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943" y="3143"/>
              <a:ext cx="10895" cy="3441"/>
              <a:chOff x="1943" y="3143"/>
              <a:chExt cx="10895" cy="344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943" y="3143"/>
                <a:ext cx="10895" cy="3441"/>
                <a:chOff x="1862" y="3426"/>
                <a:chExt cx="10895" cy="3441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1862" y="3426"/>
                  <a:ext cx="10895" cy="3441"/>
                  <a:chOff x="1862" y="3426"/>
                  <a:chExt cx="10895" cy="3441"/>
                </a:xfrm>
              </p:grpSpPr>
              <p:sp>
                <p:nvSpPr>
                  <p:cNvPr id="7" name="矩形 6"/>
                  <p:cNvSpPr/>
                  <p:nvPr/>
                </p:nvSpPr>
                <p:spPr>
                  <a:xfrm>
                    <a:off x="1862" y="3426"/>
                    <a:ext cx="5556" cy="1688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文本框 10"/>
                  <p:cNvSpPr txBox="1"/>
                  <p:nvPr/>
                </p:nvSpPr>
                <p:spPr>
                  <a:xfrm>
                    <a:off x="7888" y="3426"/>
                    <a:ext cx="4869" cy="3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/>
                  </a:p>
                  <a:p>
                    <a:r>
                      <a:rPr lang="en-US" sz="2800"/>
                      <a:t>984</a:t>
                    </a:r>
                    <a:r>
                      <a:rPr lang="zh-CN" altLang="en-US" sz="2800"/>
                      <a:t>×     </a:t>
                    </a:r>
                    <a:r>
                      <a:rPr lang="en-US" altLang="zh-CN" sz="2800"/>
                      <a:t>=    </a:t>
                    </a:r>
                    <a:r>
                      <a:rPr lang="en-US" altLang="zh-CN"/>
                      <a:t>   </a:t>
                    </a:r>
                  </a:p>
                  <a:p>
                    <a:endParaRPr lang="en-US" altLang="zh-CN"/>
                  </a:p>
                  <a:p>
                    <a:endParaRPr lang="en-US" altLang="zh-CN"/>
                  </a:p>
                  <a:p>
                    <a:endParaRPr lang="zh-CN" altLang="en-US"/>
                  </a:p>
                  <a:p>
                    <a:endParaRPr lang="zh-CN" altLang="en-US"/>
                  </a:p>
                  <a:p>
                    <a:endParaRPr lang="zh-CN" altLang="en-US"/>
                  </a:p>
                </p:txBody>
              </p:sp>
              <p:graphicFrame>
                <p:nvGraphicFramePr>
                  <p:cNvPr id="4" name="对象 3">
                    <a:hlinkClick r:id="" action="ppaction://ole?verb=0"/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465" y="3546"/>
                  <a:ext cx="514" cy="144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3" r:id="rId5" imgW="139700" imgH="393700" progId="Equation.KSEE3">
                          <p:embed/>
                        </p:oleObj>
                      </mc:Choice>
                      <mc:Fallback>
                        <p:oleObj r:id="rId5" imgW="139700" imgH="393700" progId="Equation.KSEE3">
                          <p:embed/>
                          <p:pic>
                            <p:nvPicPr>
                              <p:cNvPr id="0" name="图片 1026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65" y="3546"/>
                                <a:ext cx="514" cy="144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2020" y="3426"/>
                  <a:ext cx="4909" cy="2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  <a:p>
                  <a:r>
                    <a:rPr lang="en-US" sz="2800" dirty="0"/>
                    <a:t>984</a:t>
                  </a:r>
                  <a:r>
                    <a:rPr lang="zh-CN" altLang="en-US" sz="2800" dirty="0"/>
                    <a:t>×    </a:t>
                  </a:r>
                  <a:r>
                    <a:rPr lang="en-US" altLang="zh-CN" sz="2800" dirty="0"/>
                    <a:t>=      </a:t>
                  </a:r>
                </a:p>
                <a:p>
                  <a:endParaRPr lang="en-US" altLang="zh-CN" dirty="0"/>
                </a:p>
                <a:p>
                  <a:endParaRPr lang="en-US" altLang="zh-CN" dirty="0"/>
                </a:p>
              </p:txBody>
            </p:sp>
          </p:grpSp>
          <p:graphicFrame>
            <p:nvGraphicFramePr>
              <p:cNvPr id="12" name="对象 1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3526" y="3263"/>
              <a:ext cx="523" cy="14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" r:id="rId7" imgW="139700" imgH="393700" progId="Equation.KSEE3">
                      <p:embed/>
                    </p:oleObj>
                  </mc:Choice>
                  <mc:Fallback>
                    <p:oleObj r:id="rId7" imgW="139700" imgH="393700" progId="Equation.KSEE3">
                      <p:embed/>
                      <p:pic>
                        <p:nvPicPr>
                          <p:cNvPr id="0" name="图片 1026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526" y="3263"/>
                            <a:ext cx="523" cy="147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" name="组合 8"/>
          <p:cNvGrpSpPr/>
          <p:nvPr/>
        </p:nvGrpSpPr>
        <p:grpSpPr>
          <a:xfrm>
            <a:off x="2950211" y="1863725"/>
            <a:ext cx="5001895" cy="535305"/>
            <a:chOff x="4577" y="3570"/>
            <a:chExt cx="7877" cy="843"/>
          </a:xfrm>
        </p:grpSpPr>
        <p:sp>
          <p:nvSpPr>
            <p:cNvPr id="3" name="文本框 2"/>
            <p:cNvSpPr txBox="1"/>
            <p:nvPr/>
          </p:nvSpPr>
          <p:spPr>
            <a:xfrm>
              <a:off x="4577" y="3589"/>
              <a:ext cx="193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369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21" y="3570"/>
              <a:ext cx="193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615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41375" y="4179570"/>
            <a:ext cx="790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答:茄子种( 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369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)平方米,西红柿种 ( 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615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)平方米。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676900" y="2797812"/>
            <a:ext cx="2306320" cy="1087120"/>
            <a:chOff x="6488355" y="3289703"/>
            <a:chExt cx="1491169" cy="1118204"/>
          </a:xfrm>
          <a:solidFill>
            <a:srgbClr val="FFFF00"/>
          </a:solidFill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6488355" y="3289703"/>
              <a:ext cx="1491169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grpFill/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6537732" y="3643714"/>
              <a:ext cx="1210946" cy="4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自己试着解答。</a:t>
              </a:r>
            </a:p>
          </p:txBody>
        </p:sp>
      </p:grpSp>
      <p:sp>
        <p:nvSpPr>
          <p:cNvPr id="12" name="文本框 16"/>
          <p:cNvSpPr txBox="1"/>
          <p:nvPr/>
        </p:nvSpPr>
        <p:spPr>
          <a:xfrm>
            <a:off x="2436499" y="860425"/>
            <a:ext cx="554672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建筑工人用水泥、沙子、石子配制一种混凝土,水泥、沙子、石子质量的比是2:3:5。要配制2000千克这样的混凝土,需要水泥、沙子、石子各多少千克?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4007" y="474882"/>
            <a:ext cx="1166673" cy="1059364"/>
            <a:chOff x="670145" y="1457273"/>
            <a:chExt cx="1555361" cy="1412483"/>
          </a:xfrm>
        </p:grpSpPr>
        <p:pic>
          <p:nvPicPr>
            <p:cNvPr id="20" name="图片 19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921335" y="2418351"/>
              <a:ext cx="106681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议一议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42925" y="2543176"/>
            <a:ext cx="482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2+3+5=10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水泥：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沙子：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石子：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558293" y="3481709"/>
            <a:ext cx="3589655" cy="450215"/>
            <a:chOff x="2454" y="5483"/>
            <a:chExt cx="5653" cy="709"/>
          </a:xfrm>
        </p:grpSpPr>
        <p:sp>
          <p:nvSpPr>
            <p:cNvPr id="5" name="文本框 4"/>
            <p:cNvSpPr txBox="1"/>
            <p:nvPr/>
          </p:nvSpPr>
          <p:spPr>
            <a:xfrm>
              <a:off x="2454" y="5483"/>
              <a:ext cx="5653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2000</a:t>
              </a:r>
              <a:r>
                <a:rPr lang="zh-CN" altLang="en-US" b="1" dirty="0">
                  <a:solidFill>
                    <a:srgbClr val="FF0000"/>
                  </a:solidFill>
                </a:rPr>
                <a:t>×        </a:t>
              </a:r>
              <a:r>
                <a:rPr lang="en-US" altLang="zh-CN" b="1" dirty="0">
                  <a:solidFill>
                    <a:srgbClr val="FF0000"/>
                  </a:solidFill>
                </a:rPr>
                <a:t>=600</a:t>
              </a: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905" y="5483"/>
            <a:ext cx="366" cy="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r:id="rId4" imgW="203200" imgH="393700" progId="Equation.KSEE3">
                    <p:embed/>
                  </p:oleObj>
                </mc:Choice>
                <mc:Fallback>
                  <p:oleObj r:id="rId4" imgW="2032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905" y="5483"/>
                          <a:ext cx="366" cy="7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1558293" y="2934335"/>
            <a:ext cx="3589655" cy="514350"/>
            <a:chOff x="2454" y="4621"/>
            <a:chExt cx="5653" cy="810"/>
          </a:xfrm>
        </p:grpSpPr>
        <p:sp>
          <p:nvSpPr>
            <p:cNvPr id="4" name="文本框 3"/>
            <p:cNvSpPr txBox="1"/>
            <p:nvPr/>
          </p:nvSpPr>
          <p:spPr>
            <a:xfrm>
              <a:off x="2454" y="4736"/>
              <a:ext cx="5653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2000</a:t>
              </a:r>
              <a:r>
                <a:rPr lang="zh-CN" altLang="en-US" b="1" dirty="0">
                  <a:solidFill>
                    <a:srgbClr val="FF0000"/>
                  </a:solidFill>
                </a:rPr>
                <a:t>×        </a:t>
              </a:r>
              <a:r>
                <a:rPr lang="en-US" altLang="zh-CN" b="1" dirty="0">
                  <a:solidFill>
                    <a:srgbClr val="FF0000"/>
                  </a:solidFill>
                </a:rPr>
                <a:t>=400</a:t>
              </a:r>
            </a:p>
          </p:txBody>
        </p:sp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80" y="4621"/>
            <a:ext cx="417" cy="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r:id="rId6" imgW="203200" imgH="393700" progId="Equation.KSEE3">
                    <p:embed/>
                  </p:oleObj>
                </mc:Choice>
                <mc:Fallback>
                  <p:oleObj r:id="rId6" imgW="2032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80" y="4621"/>
                          <a:ext cx="417" cy="8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/>
          <p:cNvGrpSpPr/>
          <p:nvPr/>
        </p:nvGrpSpPr>
        <p:grpSpPr>
          <a:xfrm>
            <a:off x="1558293" y="3931920"/>
            <a:ext cx="3589655" cy="441960"/>
            <a:chOff x="2454" y="6192"/>
            <a:chExt cx="5653" cy="696"/>
          </a:xfrm>
        </p:grpSpPr>
        <p:sp>
          <p:nvSpPr>
            <p:cNvPr id="6" name="文本框 5"/>
            <p:cNvSpPr txBox="1"/>
            <p:nvPr/>
          </p:nvSpPr>
          <p:spPr>
            <a:xfrm>
              <a:off x="2454" y="6206"/>
              <a:ext cx="5653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2000</a:t>
              </a:r>
              <a:r>
                <a:rPr lang="zh-CN" altLang="en-US" b="1">
                  <a:solidFill>
                    <a:srgbClr val="FF0000"/>
                  </a:solidFill>
                </a:rPr>
                <a:t>×        </a:t>
              </a:r>
              <a:r>
                <a:rPr lang="en-US" altLang="zh-CN" b="1">
                  <a:solidFill>
                    <a:srgbClr val="FF0000"/>
                  </a:solidFill>
                </a:rPr>
                <a:t>=1000</a:t>
              </a:r>
            </a:p>
          </p:txBody>
        </p:sp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80" y="6192"/>
            <a:ext cx="358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r:id="rId8" imgW="203200" imgH="393700" progId="Equation.KSEE3">
                    <p:embed/>
                  </p:oleObj>
                </mc:Choice>
                <mc:Fallback>
                  <p:oleObj r:id="rId8" imgW="2032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80" y="6192"/>
                          <a:ext cx="358" cy="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文本框 23"/>
          <p:cNvSpPr txBox="1"/>
          <p:nvPr/>
        </p:nvSpPr>
        <p:spPr>
          <a:xfrm>
            <a:off x="1181739" y="4309112"/>
            <a:ext cx="788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水泥需要</a:t>
            </a:r>
            <a:r>
              <a:rPr lang="en-US" altLang="zh-CN" sz="2400" b="1" dirty="0">
                <a:solidFill>
                  <a:srgbClr val="FF0000"/>
                </a:solidFill>
              </a:rPr>
              <a:t>400</a:t>
            </a:r>
            <a:r>
              <a:rPr lang="zh-CN" altLang="en-US" sz="2400" b="1" dirty="0">
                <a:solidFill>
                  <a:srgbClr val="FF0000"/>
                </a:solidFill>
              </a:rPr>
              <a:t>千克，沙子需要</a:t>
            </a:r>
            <a:r>
              <a:rPr lang="en-US" altLang="zh-CN" sz="2400" b="1" dirty="0">
                <a:solidFill>
                  <a:srgbClr val="FF0000"/>
                </a:solidFill>
              </a:rPr>
              <a:t>600</a:t>
            </a:r>
            <a:r>
              <a:rPr lang="zh-CN" altLang="en-US" sz="2400" b="1" dirty="0">
                <a:solidFill>
                  <a:srgbClr val="FF0000"/>
                </a:solidFill>
              </a:rPr>
              <a:t>千克，石子需要</a:t>
            </a:r>
            <a:r>
              <a:rPr lang="en-US" altLang="zh-CN" sz="2400" b="1" dirty="0">
                <a:solidFill>
                  <a:srgbClr val="FF0000"/>
                </a:solidFill>
              </a:rPr>
              <a:t>1000</a:t>
            </a:r>
            <a:r>
              <a:rPr lang="zh-CN" altLang="en-US" sz="2400" b="1" dirty="0">
                <a:solidFill>
                  <a:srgbClr val="FF0000"/>
                </a:solidFill>
              </a:rPr>
              <a:t>千克。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"/>
          <p:cNvPicPr>
            <a:picLocks noChangeAspect="1"/>
          </p:cNvPicPr>
          <p:nvPr/>
        </p:nvPicPr>
        <p:blipFill>
          <a:blip r:embed="rId4" cstate="email"/>
          <a:srcRect l="18010" t="17480" r="23990" b="12448"/>
          <a:stretch>
            <a:fillRect/>
          </a:stretch>
        </p:blipFill>
        <p:spPr>
          <a:xfrm>
            <a:off x="7966075" y="1911352"/>
            <a:ext cx="1028700" cy="9937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pic>
        <p:nvPicPr>
          <p:cNvPr id="7" name="图片 6" descr="49"/>
          <p:cNvPicPr>
            <a:picLocks noChangeAspect="1"/>
          </p:cNvPicPr>
          <p:nvPr/>
        </p:nvPicPr>
        <p:blipFill>
          <a:blip r:embed="rId6" cstate="email"/>
          <a:srcRect l="11692" t="5345" r="9101" b="5345"/>
          <a:stretch>
            <a:fillRect/>
          </a:stretch>
        </p:blipFill>
        <p:spPr>
          <a:xfrm>
            <a:off x="7736205" y="3801110"/>
            <a:ext cx="928370" cy="838200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327028" y="1416826"/>
            <a:ext cx="4740535" cy="2458514"/>
            <a:chOff x="-2806" y="796"/>
            <a:chExt cx="11587" cy="5735"/>
          </a:xfrm>
        </p:grpSpPr>
        <p:pic>
          <p:nvPicPr>
            <p:cNvPr id="24" name="图片 23" descr="FGWB%@7VZ[GG5]81%VFX)W8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-2647" y="796"/>
              <a:ext cx="11428" cy="5735"/>
            </a:xfrm>
            <a:prstGeom prst="rect">
              <a:avLst/>
            </a:prstGeom>
          </p:spPr>
        </p:pic>
        <p:grpSp>
          <p:nvGrpSpPr>
            <p:cNvPr id="67" name="组合 66"/>
            <p:cNvGrpSpPr/>
            <p:nvPr/>
          </p:nvGrpSpPr>
          <p:grpSpPr>
            <a:xfrm>
              <a:off x="-2806" y="1093"/>
              <a:ext cx="7399" cy="2901"/>
              <a:chOff x="-2500" y="1093"/>
              <a:chExt cx="7399" cy="2901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-2500" y="1093"/>
                <a:ext cx="7399" cy="2901"/>
              </a:xfrm>
              <a:prstGeom prst="cloud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-1697" y="1294"/>
                <a:ext cx="5939" cy="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一桶杀虫剂中含有药剂和水各多少毫升?</a:t>
                </a: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2112013" y="614682"/>
            <a:ext cx="664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防疫站配制一种杀虫剂,药剂和水的比是1:14。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979670" y="1569086"/>
            <a:ext cx="3122930" cy="2751455"/>
            <a:chOff x="7842" y="2471"/>
            <a:chExt cx="4918" cy="4333"/>
          </a:xfrm>
        </p:grpSpPr>
        <p:sp>
          <p:nvSpPr>
            <p:cNvPr id="10" name="TextBox 71"/>
            <p:cNvSpPr txBox="1">
              <a:spLocks noChangeArrowheads="1"/>
            </p:cNvSpPr>
            <p:nvPr/>
          </p:nvSpPr>
          <p:spPr bwMode="auto">
            <a:xfrm>
              <a:off x="7842" y="2471"/>
              <a:ext cx="4918" cy="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1+14=15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水：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1500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=100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药剂：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1500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=1400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答：一桶杀虫剂中含有药剂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毫升，含有水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1400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毫升。</a:t>
              </a:r>
            </a:p>
          </p:txBody>
        </p:sp>
        <p:graphicFrame>
          <p:nvGraphicFramePr>
            <p:cNvPr id="69" name="对象 6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407" y="3010"/>
            <a:ext cx="499" cy="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r:id="rId8" imgW="203200" imgH="393700" progId="Equation.KSEE3">
                    <p:embed/>
                  </p:oleObj>
                </mc:Choice>
                <mc:Fallback>
                  <p:oleObj r:id="rId8" imgW="2032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407" y="3010"/>
                          <a:ext cx="499" cy="9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对象 7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906" y="3819"/>
            <a:ext cx="499" cy="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r:id="rId10" imgW="203200" imgH="393700" progId="Equation.KSEE3">
                    <p:embed/>
                  </p:oleObj>
                </mc:Choice>
                <mc:Fallback>
                  <p:oleObj r:id="rId10" imgW="2032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906" y="3819"/>
                          <a:ext cx="499" cy="9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756056" y="860124"/>
            <a:ext cx="763068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国庆节前,春蕾小学举办“我爱祖国”绘画比赛,共收到198件作品。获奖作品和未获奖作品件数的比是5:13。获奖作品有多少件?未获奖作品呢?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472305" y="2537461"/>
            <a:ext cx="3462224" cy="3496905"/>
            <a:chOff x="3765" y="3740"/>
            <a:chExt cx="6575" cy="7928"/>
          </a:xfrm>
        </p:grpSpPr>
        <p:grpSp>
          <p:nvGrpSpPr>
            <p:cNvPr id="6" name="组合 5"/>
            <p:cNvGrpSpPr/>
            <p:nvPr/>
          </p:nvGrpSpPr>
          <p:grpSpPr>
            <a:xfrm>
              <a:off x="3765" y="3740"/>
              <a:ext cx="6575" cy="7928"/>
              <a:chOff x="4716" y="5803"/>
              <a:chExt cx="1754" cy="1848"/>
            </a:xfrm>
          </p:grpSpPr>
          <p:sp>
            <p:nvSpPr>
              <p:cNvPr id="24" name="AutoShape 3"/>
              <p:cNvSpPr/>
              <p:nvPr/>
            </p:nvSpPr>
            <p:spPr>
              <a:xfrm>
                <a:off x="4716" y="5803"/>
                <a:ext cx="1754" cy="1064"/>
              </a:xfrm>
              <a:prstGeom prst="wedgeRoundRectCallout">
                <a:avLst>
                  <a:gd name="adj1" fmla="val 56593"/>
                  <a:gd name="adj2" fmla="val 35960"/>
                  <a:gd name="adj3" fmla="val 16667"/>
                </a:avLst>
              </a:prstGeom>
              <a:solidFill>
                <a:srgbClr val="FFF3CD"/>
              </a:solidFill>
              <a:ln w="28575" cap="flat" cmpd="sng">
                <a:solidFill>
                  <a:srgbClr val="00B0F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/>
              <a:lstStyle/>
              <a:p>
                <a:pPr latinLnBrk="1">
                  <a:spcBef>
                    <a:spcPct val="50000"/>
                  </a:spcBef>
                  <a:defRPr/>
                </a:pPr>
                <a:endParaRPr lang="zh-CN" altLang="en-US" sz="2000" b="1" dirty="0">
                  <a:latin typeface="+mn-lt"/>
                  <a:ea typeface="+mn-ea"/>
                </a:endParaRPr>
              </a:p>
            </p:txBody>
          </p:sp>
          <p:sp>
            <p:nvSpPr>
              <p:cNvPr id="23" name="TextBox 71"/>
              <p:cNvSpPr txBox="1">
                <a:spLocks noChangeArrowheads="1"/>
              </p:cNvSpPr>
              <p:nvPr/>
            </p:nvSpPr>
            <p:spPr bwMode="auto">
              <a:xfrm>
                <a:off x="4786" y="5846"/>
                <a:ext cx="1684" cy="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5+13=18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获奖作品：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198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=55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未获奖作品：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198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=143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答：获奖作品有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55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件，未获奖作品有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143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件。</a:t>
                </a:r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5" name="对象 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276" y="5658"/>
            <a:ext cx="510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r:id="rId5" imgW="203200" imgH="393700" progId="Equation.KSEE3">
                    <p:embed/>
                  </p:oleObj>
                </mc:Choice>
                <mc:Fallback>
                  <p:oleObj r:id="rId5" imgW="203200" imgH="393700" progId="Equation.KSEE3">
                    <p:embed/>
                    <p:pic>
                      <p:nvPicPr>
                        <p:cNvPr id="0" name="图片 307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76" y="5658"/>
                          <a:ext cx="510" cy="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879" y="4790"/>
            <a:ext cx="526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r:id="rId7" imgW="203200" imgH="393700" progId="Equation.KSEE3">
                    <p:embed/>
                  </p:oleObj>
                </mc:Choice>
                <mc:Fallback>
                  <p:oleObj r:id="rId7" imgW="203200" imgH="393700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79" y="4790"/>
                          <a:ext cx="526" cy="10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图片 7" descr="25IPX[ED3`ZY1OI]4KMT4CJ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435" y="2618741"/>
            <a:ext cx="3930650" cy="18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609918" y="716302"/>
            <a:ext cx="77215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一种食用菌的培养料是用45份木屑、4份米糠和1份玉米粉配制而成的。现在要配制1200千克培养料,需要木屑、米糠和玉米粉各多少千克?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3242" y="4248151"/>
          <a:ext cx="335915" cy="61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4" imgW="215900" imgH="393700" progId="Equation.KSEE3">
                  <p:embed/>
                </p:oleObj>
              </mc:Choice>
              <mc:Fallback>
                <p:oleObj r:id="rId4" imgW="2159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3242" y="4248151"/>
                        <a:ext cx="335915" cy="61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80348" y="3112135"/>
          <a:ext cx="331470" cy="61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6" imgW="228600" imgH="393700" progId="Equation.KSEE3">
                  <p:embed/>
                </p:oleObj>
              </mc:Choice>
              <mc:Fallback>
                <p:oleObj r:id="rId6" imgW="2286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0348" y="3112135"/>
                        <a:ext cx="331470" cy="61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75907" y="3724276"/>
          <a:ext cx="335915" cy="61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8" imgW="215900" imgH="393700" progId="Equation.KSEE3">
                  <p:embed/>
                </p:oleObj>
              </mc:Choice>
              <mc:Fallback>
                <p:oleObj r:id="rId8" imgW="2159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5907" y="3724276"/>
                        <a:ext cx="335915" cy="61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55576" y="2099967"/>
            <a:ext cx="6395050" cy="2914357"/>
            <a:chOff x="1199" y="3227"/>
            <a:chExt cx="9981" cy="4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utoShape 3"/>
                <p:cNvSpPr/>
                <p:nvPr/>
              </p:nvSpPr>
              <p:spPr>
                <a:xfrm>
                  <a:off x="1199" y="3227"/>
                  <a:ext cx="9981" cy="4618"/>
                </a:xfrm>
                <a:prstGeom prst="wedgeRoundRectCallout">
                  <a:avLst>
                    <a:gd name="adj1" fmla="val 56612"/>
                    <a:gd name="adj2" fmla="val 28405"/>
                    <a:gd name="adj3" fmla="val 16667"/>
                  </a:avLst>
                </a:prstGeom>
                <a:solidFill>
                  <a:srgbClr val="FFF3CD"/>
                </a:solidFill>
                <a:ln w="28575" cap="flat" cmpd="sng">
                  <a:solidFill>
                    <a:srgbClr val="00B0F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0000" tIns="46800" rIns="90000" bIns="46800"/>
                <a:lstStyle/>
                <a:p>
                  <a:pPr latinLnBrk="1">
                    <a:spcBef>
                      <a:spcPct val="50000"/>
                    </a:spcBef>
                    <a:defRPr/>
                  </a:pPr>
                  <a:r>
                    <a:rPr lang="zh-CN" altLang="en-US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由题中可得配料比是</a:t>
                  </a:r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45:4:1</a:t>
                  </a:r>
                </a:p>
                <a:p>
                  <a:pPr latinLnBrk="1">
                    <a:spcBef>
                      <a:spcPct val="50000"/>
                    </a:spcBef>
                    <a:defRPr/>
                  </a:pPr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45+4+1=50</a:t>
                  </a:r>
                </a:p>
                <a:p>
                  <a:pPr latinLnBrk="1">
                    <a:spcBef>
                      <a:spcPct val="50000"/>
                    </a:spcBef>
                    <a:defRPr/>
                  </a:pPr>
                  <a:r>
                    <a:rPr lang="zh-CN" altLang="en-US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木屑：</a:t>
                  </a:r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1200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a14:m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=1080</a:t>
                  </a:r>
                  <a:endPara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endParaRPr>
                </a:p>
                <a:p>
                  <a:pPr latinLnBrk="1">
                    <a:spcBef>
                      <a:spcPct val="50000"/>
                    </a:spcBef>
                    <a:defRPr/>
                  </a:pPr>
                  <a:r>
                    <a:rPr lang="zh-CN" altLang="en-US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米糠：</a:t>
                  </a:r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1200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×</a:t>
                  </a:r>
                  <a:r>
                    <a:rPr lang="zh-CN" altLang="zh-CN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=96</a:t>
                  </a:r>
                  <a:endPara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endParaRPr>
                </a:p>
                <a:p>
                  <a:pPr latinLnBrk="1">
                    <a:spcBef>
                      <a:spcPct val="50000"/>
                    </a:spcBef>
                    <a:defRPr/>
                  </a:pPr>
                  <a:r>
                    <a:rPr lang="zh-CN" altLang="en-US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玉米粉：</a:t>
                  </a:r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1200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×</a:t>
                  </a:r>
                  <a:r>
                    <a:rPr lang="zh-CN" altLang="zh-CN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+mn-ea"/>
                    </a:rPr>
                    <a:t>=24</a:t>
                  </a:r>
                  <a:endPara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endParaRPr>
                </a:p>
                <a:p>
                  <a:pPr latinLnBrk="1">
                    <a:spcBef>
                      <a:spcPct val="50000"/>
                    </a:spcBef>
                    <a:defRPr/>
                  </a:pPr>
                  <a:endPara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endParaRPr>
                </a:p>
                <a:p>
                  <a:pPr latinLnBrk="1">
                    <a:spcBef>
                      <a:spcPct val="50000"/>
                    </a:spcBef>
                    <a:defRPr/>
                  </a:pPr>
                  <a:endPara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endParaRPr>
                </a:p>
                <a:p>
                  <a:pPr latinLnBrk="1">
                    <a:spcBef>
                      <a:spcPct val="50000"/>
                    </a:spcBef>
                    <a:defRPr/>
                  </a:pPr>
                  <a:endPara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19" name="AutoShap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" y="3227"/>
                  <a:ext cx="9981" cy="4618"/>
                </a:xfrm>
                <a:prstGeom prst="wedgeRoundRectCallout">
                  <a:avLst>
                    <a:gd name="adj1" fmla="val 56612"/>
                    <a:gd name="adj2" fmla="val 28405"/>
                    <a:gd name="adj3" fmla="val 16667"/>
                  </a:avLst>
                </a:prstGeom>
                <a:blipFill rotWithShape="1">
                  <a:blip r:embed="rId10"/>
                </a:blipFill>
                <a:ln w="28575" cap="flat" cmpd="sng">
                  <a:solidFill>
                    <a:srgbClr val="00B0F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本框 10"/>
            <p:cNvSpPr txBox="1"/>
            <p:nvPr/>
          </p:nvSpPr>
          <p:spPr>
            <a:xfrm>
              <a:off x="6030" y="4477"/>
              <a:ext cx="5150" cy="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答：需要木屑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1080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千克</a:t>
              </a:r>
            </a:p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需要米糠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96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千克</a:t>
              </a:r>
            </a:p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需要玉米粉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24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千克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090" y="1792605"/>
            <a:ext cx="8870950" cy="30988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9" name="文本框 16"/>
          <p:cNvSpPr txBox="1"/>
          <p:nvPr/>
        </p:nvSpPr>
        <p:spPr>
          <a:xfrm>
            <a:off x="610873" y="2049780"/>
            <a:ext cx="8162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按比例分配: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在工农业生产和日常生活中,常需要把量按照比进行分配,这种分配方法通常叫做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按比例分配。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:(1)已知总数和各部分量的比,求各部分量。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(2)已知各部分量的比和某一个部分量,求其余部分量。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全屏显示(16:9)</PresentationFormat>
  <Paragraphs>73</Paragraphs>
  <Slides>10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89988710CCC54EDBB9D71280676DB70B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