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6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9.xml" ContentType="application/vnd.openxmlformats-officedocument.presentationml.notesSlide+xml"/>
  <Override PartName="/ppt/tags/tag39.xml" ContentType="application/vnd.openxmlformats-officedocument.presentationml.tags+xml"/>
  <Override PartName="/ppt/notesSlides/notesSlide10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1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2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3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4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5"/>
  </p:notesMasterIdLst>
  <p:handoutMasterIdLst>
    <p:handoutMasterId r:id="rId26"/>
  </p:handoutMasterIdLst>
  <p:sldIdLst>
    <p:sldId id="257" r:id="rId3"/>
    <p:sldId id="258" r:id="rId4"/>
    <p:sldId id="259" r:id="rId5"/>
    <p:sldId id="264" r:id="rId6"/>
    <p:sldId id="265" r:id="rId7"/>
    <p:sldId id="266" r:id="rId8"/>
    <p:sldId id="260" r:id="rId9"/>
    <p:sldId id="268" r:id="rId10"/>
    <p:sldId id="269" r:id="rId11"/>
    <p:sldId id="270" r:id="rId12"/>
    <p:sldId id="271" r:id="rId13"/>
    <p:sldId id="261" r:id="rId14"/>
    <p:sldId id="273" r:id="rId15"/>
    <p:sldId id="274" r:id="rId16"/>
    <p:sldId id="275" r:id="rId17"/>
    <p:sldId id="276" r:id="rId18"/>
    <p:sldId id="262" r:id="rId19"/>
    <p:sldId id="278" r:id="rId20"/>
    <p:sldId id="279" r:id="rId21"/>
    <p:sldId id="280" r:id="rId22"/>
    <p:sldId id="281" r:id="rId23"/>
    <p:sldId id="284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B053"/>
    <a:srgbClr val="1F7E60"/>
    <a:srgbClr val="96B318"/>
    <a:srgbClr val="FFE7E7"/>
    <a:srgbClr val="E5F7F6"/>
    <a:srgbClr val="38B6B0"/>
    <a:srgbClr val="FDF5ED"/>
    <a:srgbClr val="E29828"/>
    <a:srgbClr val="FFEE2E"/>
    <a:srgbClr val="FED8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00" autoAdjust="0"/>
    <p:restoredTop sz="94660"/>
  </p:normalViewPr>
  <p:slideViewPr>
    <p:cSldViewPr snapToGrid="0">
      <p:cViewPr>
        <p:scale>
          <a:sx n="66" d="100"/>
          <a:sy n="66" d="100"/>
        </p:scale>
        <p:origin x="-2064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102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61DAC-B713-4F50-B570-CFC9A1AC8FA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A3BB1-702B-499D-98FB-06B35E6DF7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60732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393290" y="501445"/>
            <a:ext cx="11405420" cy="5855110"/>
          </a:xfrm>
          <a:custGeom>
            <a:avLst/>
            <a:gdLst>
              <a:gd name="connsiteX0" fmla="*/ 0 w 11214100"/>
              <a:gd name="connsiteY0" fmla="*/ 370020 h 6292850"/>
              <a:gd name="connsiteX1" fmla="*/ 370020 w 11214100"/>
              <a:gd name="connsiteY1" fmla="*/ 0 h 6292850"/>
              <a:gd name="connsiteX2" fmla="*/ 10844080 w 11214100"/>
              <a:gd name="connsiteY2" fmla="*/ 0 h 6292850"/>
              <a:gd name="connsiteX3" fmla="*/ 11214100 w 11214100"/>
              <a:gd name="connsiteY3" fmla="*/ 370020 h 6292850"/>
              <a:gd name="connsiteX4" fmla="*/ 11214100 w 11214100"/>
              <a:gd name="connsiteY4" fmla="*/ 5922830 h 6292850"/>
              <a:gd name="connsiteX5" fmla="*/ 10844080 w 11214100"/>
              <a:gd name="connsiteY5" fmla="*/ 6292850 h 6292850"/>
              <a:gd name="connsiteX6" fmla="*/ 370020 w 11214100"/>
              <a:gd name="connsiteY6" fmla="*/ 6292850 h 6292850"/>
              <a:gd name="connsiteX7" fmla="*/ 0 w 11214100"/>
              <a:gd name="connsiteY7" fmla="*/ 5922830 h 6292850"/>
              <a:gd name="connsiteX8" fmla="*/ 0 w 11214100"/>
              <a:gd name="connsiteY8" fmla="*/ 370020 h 629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14100" h="6292850" fill="none" extrusionOk="0">
                <a:moveTo>
                  <a:pt x="0" y="370020"/>
                </a:moveTo>
                <a:cubicBezTo>
                  <a:pt x="-24948" y="161629"/>
                  <a:pt x="172719" y="5770"/>
                  <a:pt x="370020" y="0"/>
                </a:cubicBezTo>
                <a:cubicBezTo>
                  <a:pt x="4217207" y="130954"/>
                  <a:pt x="5911434" y="43574"/>
                  <a:pt x="10844080" y="0"/>
                </a:cubicBezTo>
                <a:cubicBezTo>
                  <a:pt x="11061716" y="20456"/>
                  <a:pt x="11232375" y="188050"/>
                  <a:pt x="11214100" y="370020"/>
                </a:cubicBezTo>
                <a:cubicBezTo>
                  <a:pt x="11063661" y="2196565"/>
                  <a:pt x="11299979" y="4759474"/>
                  <a:pt x="11214100" y="5922830"/>
                </a:cubicBezTo>
                <a:cubicBezTo>
                  <a:pt x="11198680" y="6129718"/>
                  <a:pt x="11024668" y="6276450"/>
                  <a:pt x="10844080" y="6292850"/>
                </a:cubicBezTo>
                <a:cubicBezTo>
                  <a:pt x="8425014" y="6448047"/>
                  <a:pt x="1646411" y="6455870"/>
                  <a:pt x="370020" y="6292850"/>
                </a:cubicBezTo>
                <a:cubicBezTo>
                  <a:pt x="167395" y="6269436"/>
                  <a:pt x="-11148" y="6133695"/>
                  <a:pt x="0" y="5922830"/>
                </a:cubicBezTo>
                <a:cubicBezTo>
                  <a:pt x="64656" y="4996755"/>
                  <a:pt x="-17807" y="2010927"/>
                  <a:pt x="0" y="370020"/>
                </a:cubicBezTo>
                <a:close/>
              </a:path>
              <a:path w="11214100" h="6292850" stroke="0" extrusionOk="0">
                <a:moveTo>
                  <a:pt x="0" y="370020"/>
                </a:moveTo>
                <a:cubicBezTo>
                  <a:pt x="-19399" y="153698"/>
                  <a:pt x="152482" y="4948"/>
                  <a:pt x="370020" y="0"/>
                </a:cubicBezTo>
                <a:cubicBezTo>
                  <a:pt x="3689433" y="132882"/>
                  <a:pt x="9786718" y="-84951"/>
                  <a:pt x="10844080" y="0"/>
                </a:cubicBezTo>
                <a:cubicBezTo>
                  <a:pt x="11042832" y="5473"/>
                  <a:pt x="11208820" y="194848"/>
                  <a:pt x="11214100" y="370020"/>
                </a:cubicBezTo>
                <a:cubicBezTo>
                  <a:pt x="11234287" y="1761552"/>
                  <a:pt x="11366580" y="5171115"/>
                  <a:pt x="11214100" y="5922830"/>
                </a:cubicBezTo>
                <a:cubicBezTo>
                  <a:pt x="11230933" y="6129183"/>
                  <a:pt x="11052988" y="6283482"/>
                  <a:pt x="10844080" y="6292850"/>
                </a:cubicBezTo>
                <a:cubicBezTo>
                  <a:pt x="9016846" y="6380489"/>
                  <a:pt x="1748098" y="6220171"/>
                  <a:pt x="370020" y="6292850"/>
                </a:cubicBezTo>
                <a:cubicBezTo>
                  <a:pt x="162629" y="6263909"/>
                  <a:pt x="-18061" y="6152286"/>
                  <a:pt x="0" y="5922830"/>
                </a:cubicBezTo>
                <a:cubicBezTo>
                  <a:pt x="-38581" y="3865586"/>
                  <a:pt x="63341" y="1907125"/>
                  <a:pt x="0" y="37002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F7E60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26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8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8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37.xml"/><Relationship Id="rId7" Type="http://schemas.openxmlformats.org/officeDocument/2006/relationships/image" Target="../media/image19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38.xml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9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8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image" Target="../media/image23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notesSlide" Target="../notesSlides/notesSlide12.xml"/><Relationship Id="rId17" Type="http://schemas.openxmlformats.org/officeDocument/2006/relationships/image" Target="../media/image8.png"/><Relationship Id="rId2" Type="http://schemas.openxmlformats.org/officeDocument/2006/relationships/tags" Target="../tags/tag43.xml"/><Relationship Id="rId16" Type="http://schemas.openxmlformats.org/officeDocument/2006/relationships/image" Target="../media/image26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slideLayout" Target="../slideLayouts/slideLayout9.xml"/><Relationship Id="rId5" Type="http://schemas.openxmlformats.org/officeDocument/2006/relationships/tags" Target="../tags/tag46.xml"/><Relationship Id="rId15" Type="http://schemas.openxmlformats.org/officeDocument/2006/relationships/image" Target="../media/image25.png"/><Relationship Id="rId10" Type="http://schemas.openxmlformats.org/officeDocument/2006/relationships/tags" Target="../tags/tag51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54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30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29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28.png"/><Relationship Id="rId5" Type="http://schemas.openxmlformats.org/officeDocument/2006/relationships/tags" Target="../tags/tag61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60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notesSlide" Target="../notesSlides/notesSlide15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slideLayout" Target="../slideLayouts/slideLayout9.xml"/><Relationship Id="rId17" Type="http://schemas.openxmlformats.org/officeDocument/2006/relationships/image" Target="../media/image8.png"/><Relationship Id="rId2" Type="http://schemas.openxmlformats.org/officeDocument/2006/relationships/tags" Target="../tags/tag66.xml"/><Relationship Id="rId16" Type="http://schemas.openxmlformats.org/officeDocument/2006/relationships/image" Target="../media/image33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image" Target="../media/image32.png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7.xml"/><Relationship Id="rId7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1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8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1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14.png"/><Relationship Id="rId5" Type="http://schemas.openxmlformats.org/officeDocument/2006/relationships/tags" Target="../tags/tag21.xml"/><Relationship Id="rId10" Type="http://schemas.openxmlformats.org/officeDocument/2006/relationships/image" Target="../media/image13.png"/><Relationship Id="rId4" Type="http://schemas.openxmlformats.org/officeDocument/2006/relationships/tags" Target="../tags/tag20.xml"/><Relationship Id="rId9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游戏机, 花, 笔记本&#10;&#10;描述已自动生成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1390913" y="4816005"/>
            <a:ext cx="820752" cy="83443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 flipH="1">
            <a:off x="2184545" y="2209241"/>
            <a:ext cx="2492990" cy="2862322"/>
          </a:xfrm>
          <a:prstGeom prst="rect">
            <a:avLst/>
          </a:prstGeom>
          <a:noFill/>
          <a:effectLst/>
        </p:spPr>
        <p:txBody>
          <a:bodyPr vert="horz" wrap="none" rtlCol="0">
            <a:spAutoFit/>
          </a:bodyPr>
          <a:lstStyle>
            <a:defPPr>
              <a:defRPr lang="zh-CN"/>
            </a:defPPr>
            <a:lvl1pPr>
              <a:defRPr sz="11500">
                <a:ln w="25400">
                  <a:noFill/>
                </a:ln>
                <a:blipFill dpi="0" rotWithShape="1">
                  <a:blip r:embed="rId4">
                    <a:alphaModFix amt="82000"/>
                  </a:blip>
                  <a:srcRect/>
                  <a:tile tx="0" ty="0" sx="100000" sy="100000" flip="none" algn="ctr"/>
                </a:blipFill>
                <a:effectLst>
                  <a:outerShdw blurRad="76200" dist="38100" dir="18000000" algn="l" rotWithShape="0">
                    <a:prstClr val="black">
                      <a:alpha val="70000"/>
                    </a:prstClr>
                  </a:outerShdw>
                </a:effectLst>
                <a:latin typeface="思源宋体 CN Heavy" panose="02020900000000000000" pitchFamily="18" charset="-128"/>
                <a:ea typeface="思源宋体 CN Heavy" panose="02020900000000000000" pitchFamily="18" charset="-128"/>
              </a:defRPr>
            </a:lvl1pPr>
          </a:lstStyle>
          <a:p>
            <a:r>
              <a:rPr lang="zh-CN" altLang="en-US" sz="18000" b="1" dirty="0">
                <a:solidFill>
                  <a:schemeClr val="bg1"/>
                </a:solidFill>
                <a:effectLst>
                  <a:outerShdw blurRad="50800" dist="254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夏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463026" y="1886426"/>
            <a:ext cx="2492990" cy="2862322"/>
          </a:xfrm>
          <a:prstGeom prst="rect">
            <a:avLst/>
          </a:prstGeom>
          <a:noFill/>
          <a:effectLst/>
        </p:spPr>
        <p:txBody>
          <a:bodyPr vert="horz" wrap="none" rtlCol="0">
            <a:spAutoFit/>
          </a:bodyPr>
          <a:lstStyle/>
          <a:p>
            <a:r>
              <a:rPr lang="zh-CN" altLang="en-US" sz="180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50800" dist="254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至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989943" y="582993"/>
            <a:ext cx="6212113" cy="338554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二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十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四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节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气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夏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日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好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时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522513" y="1300713"/>
            <a:ext cx="982558" cy="908528"/>
          </a:xfrm>
          <a:prstGeom prst="wedgeEllipseCallout">
            <a:avLst>
              <a:gd name="adj1" fmla="val 55216"/>
              <a:gd name="adj2" fmla="val 36231"/>
            </a:avLst>
          </a:prstGeom>
          <a:solidFill>
            <a:srgbClr val="64B053"/>
          </a:solidFill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 vert="horz" wrap="square" rtlCol="0">
            <a:noAutofit/>
          </a:bodyPr>
          <a:lstStyle/>
          <a:p>
            <a:pPr algn="ctr"/>
            <a:r>
              <a:rPr lang="en-US" altLang="zh-CN" dirty="0">
                <a:ln w="254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6</a:t>
            </a:r>
            <a:r>
              <a:rPr lang="zh-CN" altLang="en-US" dirty="0">
                <a:ln w="254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月</a:t>
            </a:r>
            <a:endParaRPr lang="en-US" altLang="zh-CN" dirty="0">
              <a:ln w="254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altLang="zh-CN" dirty="0">
                <a:ln w="254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21</a:t>
            </a:r>
            <a:r>
              <a:rPr lang="zh-CN" altLang="en-US" dirty="0">
                <a:ln w="254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日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516038" y="5071563"/>
            <a:ext cx="3978067" cy="400110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000" b="1" dirty="0">
                <a:ln w="254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炎炎夏日浪漫邂逅</a:t>
            </a:r>
          </a:p>
        </p:txBody>
      </p:sp>
      <p:pic>
        <p:nvPicPr>
          <p:cNvPr id="15" name="图片 14" descr="图片包含 游戏机, 花, 笔记本&#10;&#10;描述已自动生成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34929" y="3914318"/>
            <a:ext cx="820752" cy="83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 animBg="1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文本框 8"/>
          <p:cNvSpPr txBox="1"/>
          <p:nvPr>
            <p:custDataLst>
              <p:tags r:id="rId1"/>
            </p:custDataLst>
          </p:nvPr>
        </p:nvSpPr>
        <p:spPr>
          <a:xfrm>
            <a:off x="945402" y="1931642"/>
            <a:ext cx="10751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600" dirty="0">
                <a:solidFill>
                  <a:srgbClr val="000000"/>
                </a:solidFill>
                <a:cs typeface="+mn-ea"/>
                <a:sym typeface="+mn-lt"/>
              </a:rPr>
              <a:t>夏至这天虽然白昼最长，太阳角度最高，但并不是一年中天气最热的时候。</a:t>
            </a:r>
            <a:endParaRPr lang="zh-CN" altLang="en-US" sz="2000" spc="600" dirty="0">
              <a:cs typeface="+mn-ea"/>
              <a:sym typeface="+mn-lt"/>
            </a:endParaRPr>
          </a:p>
        </p:txBody>
      </p:sp>
      <p:sp>
        <p:nvSpPr>
          <p:cNvPr id="10" name="PA-文本框 9"/>
          <p:cNvSpPr txBox="1"/>
          <p:nvPr>
            <p:custDataLst>
              <p:tags r:id="rId2"/>
            </p:custDataLst>
          </p:nvPr>
        </p:nvSpPr>
        <p:spPr>
          <a:xfrm>
            <a:off x="1107474" y="3022594"/>
            <a:ext cx="32668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1000" dirty="0">
                <a:cs typeface="+mn-ea"/>
                <a:sym typeface="+mn-lt"/>
              </a:rPr>
              <a:t>因为，接近地表的热量，这时还在继续积蓄，并没有达到最多的时候。俗话说“热在三伏”，真正暑热天气是以夏至和立秋为基点计算的。</a:t>
            </a:r>
          </a:p>
        </p:txBody>
      </p:sp>
      <p:sp>
        <p:nvSpPr>
          <p:cNvPr id="11" name="PA-文本框 10"/>
          <p:cNvSpPr txBox="1"/>
          <p:nvPr>
            <p:custDataLst>
              <p:tags r:id="rId3"/>
            </p:custDataLst>
          </p:nvPr>
        </p:nvSpPr>
        <p:spPr>
          <a:xfrm>
            <a:off x="8064842" y="3058337"/>
            <a:ext cx="32668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1000" dirty="0">
                <a:cs typeface="+mn-ea"/>
                <a:sym typeface="+mn-lt"/>
              </a:rPr>
              <a:t>大约在七月中旬到八月中旬，中国各地的气温均为最高，有些地区的最高气温可达40度左右。</a:t>
            </a:r>
          </a:p>
        </p:txBody>
      </p:sp>
      <p:pic>
        <p:nvPicPr>
          <p:cNvPr id="3" name="PA-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screen"/>
          <a:srcRect/>
          <a:stretch>
            <a:fillRect/>
          </a:stretch>
        </p:blipFill>
        <p:spPr>
          <a:xfrm>
            <a:off x="4302912" y="2646457"/>
            <a:ext cx="3833308" cy="3361810"/>
          </a:xfrm>
          <a:prstGeom prst="rect">
            <a:avLst/>
          </a:prstGeom>
        </p:spPr>
      </p:pic>
      <p:sp>
        <p:nvSpPr>
          <p:cNvPr id="5" name="PA-椭圆 4"/>
          <p:cNvSpPr/>
          <p:nvPr>
            <p:custDataLst>
              <p:tags r:id="rId5"/>
            </p:custDataLst>
          </p:nvPr>
        </p:nvSpPr>
        <p:spPr>
          <a:xfrm>
            <a:off x="4651801" y="2868648"/>
            <a:ext cx="3135530" cy="3135530"/>
          </a:xfrm>
          <a:prstGeom prst="ellipse">
            <a:avLst/>
          </a:prstGeom>
          <a:noFill/>
          <a:ln>
            <a:solidFill>
              <a:srgbClr val="1F7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600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74126" y="690681"/>
            <a:ext cx="3827753" cy="862076"/>
            <a:chOff x="176064" y="192484"/>
            <a:chExt cx="3827753" cy="862076"/>
          </a:xfrm>
        </p:grpSpPr>
        <p:sp>
          <p:nvSpPr>
            <p:cNvPr id="13" name="文本框 12"/>
            <p:cNvSpPr txBox="1"/>
            <p:nvPr/>
          </p:nvSpPr>
          <p:spPr>
            <a:xfrm>
              <a:off x="1038143" y="351536"/>
              <a:ext cx="2965674" cy="584775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dist"/>
              <a:r>
                <a:rPr lang="zh-CN" altLang="en-US" sz="3200" dirty="0">
                  <a:ln w="25400">
                    <a:noFill/>
                  </a:ln>
                  <a:solidFill>
                    <a:srgbClr val="1F7E60"/>
                  </a:solidFill>
                  <a:effectLst/>
                  <a:latin typeface="+mn-lt"/>
                  <a:ea typeface="+mn-ea"/>
                  <a:sym typeface="+mn-lt"/>
                </a:rPr>
                <a:t>夏至的特点</a:t>
              </a: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176064" y="192484"/>
              <a:ext cx="862078" cy="8620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14:ripple dir="ru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"/>
          <p:cNvSpPr txBox="1"/>
          <p:nvPr>
            <p:custDataLst>
              <p:tags r:id="rId1"/>
            </p:custDataLst>
          </p:nvPr>
        </p:nvSpPr>
        <p:spPr>
          <a:xfrm>
            <a:off x="964402" y="2050074"/>
            <a:ext cx="560293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600" dirty="0">
                <a:cs typeface="+mn-ea"/>
                <a:sym typeface="+mn-lt"/>
              </a:rPr>
              <a:t>“不过夏至不热”，“夏至三庚数头伏”。夏至虽表示炎热的夏天已经到来，但还不是最热的时候，夏至后的一段时间内气温仍继续升高，大约再过二三十天，一般是最热的天气了。</a:t>
            </a:r>
          </a:p>
        </p:txBody>
      </p:sp>
      <p:sp>
        <p:nvSpPr>
          <p:cNvPr id="9" name="PA-矩形 8"/>
          <p:cNvSpPr/>
          <p:nvPr>
            <p:custDataLst>
              <p:tags r:id="rId2"/>
            </p:custDataLst>
          </p:nvPr>
        </p:nvSpPr>
        <p:spPr>
          <a:xfrm>
            <a:off x="919094" y="4149324"/>
            <a:ext cx="106515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pc="600" dirty="0">
                <a:cs typeface="+mn-ea"/>
                <a:sym typeface="+mn-lt"/>
              </a:rPr>
              <a:t>夏至以后地面受热强烈，空气对流旺盛，午后至傍晚常易形成雷阵雨。这种热雷雨骤来疾去，降雨范围小，人们称夏雨隔田坎。唐代诗人刘禹锡在南方，曾巧妙地借喻这种天气，写出东边日出西边雨，道是无晴却有晴的著名诗句。</a:t>
            </a:r>
          </a:p>
        </p:txBody>
      </p:sp>
      <p:pic>
        <p:nvPicPr>
          <p:cNvPr id="4" name="PA-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6929772" y="1103964"/>
            <a:ext cx="3724052" cy="372405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74126" y="690681"/>
            <a:ext cx="3827753" cy="862076"/>
            <a:chOff x="176064" y="192484"/>
            <a:chExt cx="3827753" cy="862076"/>
          </a:xfrm>
        </p:grpSpPr>
        <p:sp>
          <p:nvSpPr>
            <p:cNvPr id="14" name="文本框 13"/>
            <p:cNvSpPr txBox="1"/>
            <p:nvPr/>
          </p:nvSpPr>
          <p:spPr>
            <a:xfrm>
              <a:off x="1038143" y="351536"/>
              <a:ext cx="2965674" cy="584775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dist"/>
              <a:r>
                <a:rPr lang="zh-CN" altLang="en-US" sz="3200" dirty="0">
                  <a:ln w="25400">
                    <a:noFill/>
                  </a:ln>
                  <a:solidFill>
                    <a:srgbClr val="1F7E60"/>
                  </a:solidFill>
                  <a:effectLst/>
                  <a:latin typeface="+mn-lt"/>
                  <a:ea typeface="+mn-ea"/>
                  <a:sym typeface="+mn-lt"/>
                </a:rPr>
                <a:t>夏至的特点</a:t>
              </a: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>
            <a:xfrm>
              <a:off x="176064" y="192484"/>
              <a:ext cx="862078" cy="8620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14:ripple dir="ru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flipH="1">
            <a:off x="3778184" y="1795253"/>
            <a:ext cx="4635631" cy="1323439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11500">
                <a:ln w="25400">
                  <a:noFill/>
                </a:ln>
                <a:blipFill dpi="0" rotWithShape="1">
                  <a:blip r:embed="rId2">
                    <a:alphaModFix amt="82000"/>
                  </a:blip>
                  <a:srcRect/>
                  <a:tile tx="0" ty="0" sx="100000" sy="100000" flip="none" algn="ctr"/>
                </a:blipFill>
                <a:effectLst>
                  <a:outerShdw blurRad="76200" dist="38100" dir="18000000" algn="l" rotWithShape="0">
                    <a:prstClr val="black">
                      <a:alpha val="70000"/>
                    </a:prstClr>
                  </a:outerShdw>
                </a:effectLst>
                <a:latin typeface="思源宋体 CN Heavy" panose="02020900000000000000" pitchFamily="18" charset="-128"/>
                <a:ea typeface="思源宋体 CN Heavy" panose="02020900000000000000" pitchFamily="18" charset="-128"/>
              </a:defRPr>
            </a:lvl1pPr>
          </a:lstStyle>
          <a:p>
            <a:pPr algn="dist"/>
            <a:r>
              <a:rPr lang="en-US" altLang="zh-CN" sz="8000" b="1" dirty="0">
                <a:solidFill>
                  <a:schemeClr val="bg1"/>
                </a:solidFill>
                <a:effectLst>
                  <a:outerShdw blurRad="50800" dist="254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PART 03</a:t>
            </a:r>
            <a:endParaRPr lang="zh-CN" altLang="en-US" sz="8000" b="1" dirty="0">
              <a:solidFill>
                <a:schemeClr val="bg1"/>
              </a:solidFill>
              <a:effectLst>
                <a:outerShdw blurRad="50800" dist="25400" algn="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11900" y="3118692"/>
            <a:ext cx="6768200" cy="1446550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12500" b="1">
                <a:ln w="25400">
                  <a:solidFill>
                    <a:srgbClr val="1F7E60"/>
                  </a:solidFill>
                </a:ln>
                <a:solidFill>
                  <a:schemeClr val="bg1"/>
                </a:solidFill>
                <a:effectLst>
                  <a:outerShdw blurRad="50800" dist="25400" algn="l" rotWithShape="0">
                    <a:prstClr val="black">
                      <a:alpha val="40000"/>
                    </a:prstClr>
                  </a:outerShdw>
                </a:effectLst>
                <a:latin typeface="字体视界-你的童趣体" panose="02000500000000000000" pitchFamily="2" charset="-122"/>
                <a:ea typeface="字体视界-你的童趣体" panose="02000500000000000000" pitchFamily="2" charset="-122"/>
                <a:cs typeface="+mn-ea"/>
              </a:defRPr>
            </a:lvl1pPr>
          </a:lstStyle>
          <a:p>
            <a:pPr algn="dist"/>
            <a:r>
              <a:rPr lang="zh-CN" altLang="en-US" sz="8800" dirty="0">
                <a:ln w="25400">
                  <a:noFill/>
                </a:ln>
                <a:latin typeface="+mn-lt"/>
                <a:ea typeface="+mn-ea"/>
                <a:sym typeface="+mn-lt"/>
              </a:rPr>
              <a:t>夏至的习俗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">
        <p14:rippl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-文本框 6"/>
          <p:cNvSpPr txBox="1"/>
          <p:nvPr>
            <p:custDataLst>
              <p:tags r:id="rId1"/>
            </p:custDataLst>
          </p:nvPr>
        </p:nvSpPr>
        <p:spPr>
          <a:xfrm>
            <a:off x="1005165" y="1856199"/>
            <a:ext cx="6327906" cy="965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300" dirty="0">
                <a:cs typeface="+mn-ea"/>
                <a:sym typeface="+mn-lt"/>
              </a:rPr>
              <a:t>自古以来，夏至当天各地普遍要吃凉面条，称过水面，有“冬至饺子夏至面”的谚语。</a:t>
            </a:r>
          </a:p>
        </p:txBody>
      </p:sp>
      <p:sp>
        <p:nvSpPr>
          <p:cNvPr id="8" name="PA-文本框 7"/>
          <p:cNvSpPr txBox="1"/>
          <p:nvPr>
            <p:custDataLst>
              <p:tags r:id="rId2"/>
            </p:custDataLst>
          </p:nvPr>
        </p:nvSpPr>
        <p:spPr>
          <a:xfrm>
            <a:off x="1768461" y="3297398"/>
            <a:ext cx="5262979" cy="23659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000" spc="300" dirty="0">
                <a:cs typeface="+mn-ea"/>
                <a:sym typeface="+mn-lt"/>
              </a:rPr>
              <a:t>“吃了夏至狗，西风绕道走”，大意是人只要在夏至日这天吃了狗肉，其身体就能抵抗西风恶雨的入侵，少感冒，身体好。正是基于这一良好愿望，成就了“夏至狗肉”这一独特的民间饮食文化。</a:t>
            </a:r>
          </a:p>
        </p:txBody>
      </p:sp>
      <p:pic>
        <p:nvPicPr>
          <p:cNvPr id="3" name="PA-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6907568" y="1474056"/>
            <a:ext cx="4468761" cy="4468761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74126" y="690681"/>
            <a:ext cx="3827753" cy="1236270"/>
            <a:chOff x="176064" y="192484"/>
            <a:chExt cx="3827753" cy="1236270"/>
          </a:xfrm>
        </p:grpSpPr>
        <p:sp>
          <p:nvSpPr>
            <p:cNvPr id="11" name="文本框 10"/>
            <p:cNvSpPr txBox="1"/>
            <p:nvPr/>
          </p:nvSpPr>
          <p:spPr>
            <a:xfrm>
              <a:off x="1038143" y="351536"/>
              <a:ext cx="2965674" cy="1077218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dist"/>
              <a:r>
                <a:rPr lang="zh-CN" altLang="en-US" sz="3200" dirty="0">
                  <a:ln w="25400">
                    <a:noFill/>
                  </a:ln>
                  <a:solidFill>
                    <a:srgbClr val="1F7E60"/>
                  </a:solidFill>
                  <a:effectLst/>
                  <a:latin typeface="+mn-lt"/>
                  <a:ea typeface="+mn-ea"/>
                  <a:sym typeface="+mn-lt"/>
                </a:rPr>
                <a:t>夏至的习俗</a:t>
              </a:r>
              <a:endParaRPr lang="en-US" altLang="zh-CN" sz="3200" dirty="0">
                <a:ln w="25400">
                  <a:noFill/>
                </a:ln>
                <a:solidFill>
                  <a:srgbClr val="1F7E60"/>
                </a:solidFill>
                <a:effectLst/>
                <a:latin typeface="+mn-lt"/>
                <a:ea typeface="+mn-ea"/>
                <a:sym typeface="+mn-lt"/>
              </a:endParaRPr>
            </a:p>
            <a:p>
              <a:pPr algn="dist"/>
              <a:endParaRPr lang="zh-CN" altLang="en-US" sz="3200" dirty="0">
                <a:ln w="25400">
                  <a:noFill/>
                </a:ln>
                <a:solidFill>
                  <a:srgbClr val="1F7E60"/>
                </a:solidFill>
                <a:effectLst/>
                <a:latin typeface="+mn-lt"/>
                <a:ea typeface="+mn-ea"/>
                <a:sym typeface="+mn-lt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>
            <a:xfrm>
              <a:off x="176064" y="192484"/>
              <a:ext cx="862078" cy="8620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14:ripple dir="ru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"/>
          <p:cNvSpPr txBox="1"/>
          <p:nvPr>
            <p:custDataLst>
              <p:tags r:id="rId1"/>
            </p:custDataLst>
          </p:nvPr>
        </p:nvSpPr>
        <p:spPr>
          <a:xfrm>
            <a:off x="854384" y="1926951"/>
            <a:ext cx="8541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pc="600" dirty="0">
                <a:cs typeface="+mn-ea"/>
                <a:sym typeface="+mn-lt"/>
              </a:rPr>
              <a:t>馄饨，古人称其形“有如鸡卵，颇似天地浑沌之象”，而“馄饨”又与“浑沌”谐音。盘古开天，浑沌初分，吃了馄饨可得聪明。“夏至吃馄饨，热天不疰夏。”夏至吃馄饨则又包含一种祈求平安度夏的良好愿望。</a:t>
            </a:r>
          </a:p>
        </p:txBody>
      </p:sp>
      <p:sp>
        <p:nvSpPr>
          <p:cNvPr id="3" name="PA-文本框 2"/>
          <p:cNvSpPr txBox="1"/>
          <p:nvPr>
            <p:custDataLst>
              <p:tags r:id="rId2"/>
            </p:custDataLst>
          </p:nvPr>
        </p:nvSpPr>
        <p:spPr>
          <a:xfrm>
            <a:off x="3806593" y="4099410"/>
            <a:ext cx="7402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pc="600" dirty="0">
                <a:cs typeface="+mn-ea"/>
                <a:sym typeface="+mn-lt"/>
              </a:rPr>
              <a:t>旧时，在浙江绍兴地区，人们不分贫富，夏至日皆祭其祖，俗称“做夏至”，除常规供品外，特加一盘蒲丝饼。而绍兴地区龙舟竞渡因气候故，明、清以来多不在端午节，而在夏至，此风俗至今尚存。</a:t>
            </a:r>
          </a:p>
        </p:txBody>
      </p:sp>
      <p:pic>
        <p:nvPicPr>
          <p:cNvPr id="9" name="PA-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screen"/>
          <a:srcRect/>
          <a:stretch>
            <a:fillRect/>
          </a:stretch>
        </p:blipFill>
        <p:spPr>
          <a:xfrm>
            <a:off x="854384" y="3407696"/>
            <a:ext cx="2896746" cy="2896746"/>
          </a:xfrm>
          <a:prstGeom prst="rect">
            <a:avLst/>
          </a:prstGeom>
        </p:spPr>
      </p:pic>
      <p:pic>
        <p:nvPicPr>
          <p:cNvPr id="10" name="PA-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screen"/>
          <a:srcRect/>
          <a:stretch>
            <a:fillRect/>
          </a:stretch>
        </p:blipFill>
        <p:spPr>
          <a:xfrm>
            <a:off x="9282614" y="1544499"/>
            <a:ext cx="2055002" cy="2055002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74126" y="690681"/>
            <a:ext cx="3827753" cy="1236270"/>
            <a:chOff x="176064" y="192484"/>
            <a:chExt cx="3827753" cy="1236270"/>
          </a:xfrm>
        </p:grpSpPr>
        <p:sp>
          <p:nvSpPr>
            <p:cNvPr id="12" name="文本框 11"/>
            <p:cNvSpPr txBox="1"/>
            <p:nvPr/>
          </p:nvSpPr>
          <p:spPr>
            <a:xfrm>
              <a:off x="1038143" y="351536"/>
              <a:ext cx="2965674" cy="1077218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dist"/>
              <a:r>
                <a:rPr lang="zh-CN" altLang="en-US" sz="3200" dirty="0">
                  <a:ln w="25400">
                    <a:noFill/>
                  </a:ln>
                  <a:solidFill>
                    <a:srgbClr val="1F7E60"/>
                  </a:solidFill>
                  <a:effectLst/>
                  <a:latin typeface="+mn-lt"/>
                  <a:ea typeface="+mn-ea"/>
                  <a:sym typeface="+mn-lt"/>
                </a:rPr>
                <a:t>夏至的习俗</a:t>
              </a:r>
              <a:endParaRPr lang="en-US" altLang="zh-CN" sz="3200" dirty="0">
                <a:ln w="25400">
                  <a:noFill/>
                </a:ln>
                <a:solidFill>
                  <a:srgbClr val="1F7E60"/>
                </a:solidFill>
                <a:effectLst/>
                <a:latin typeface="+mn-lt"/>
                <a:ea typeface="+mn-ea"/>
                <a:sym typeface="+mn-lt"/>
              </a:endParaRPr>
            </a:p>
            <a:p>
              <a:pPr algn="dist"/>
              <a:endParaRPr lang="zh-CN" altLang="en-US" sz="3200" dirty="0">
                <a:ln w="25400">
                  <a:noFill/>
                </a:ln>
                <a:solidFill>
                  <a:srgbClr val="1F7E60"/>
                </a:solidFill>
                <a:effectLst/>
                <a:latin typeface="+mn-lt"/>
                <a:ea typeface="+mn-ea"/>
                <a:sym typeface="+mn-lt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176064" y="192484"/>
              <a:ext cx="862078" cy="8620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14:ripple dir="ru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"/>
          <p:cNvSpPr txBox="1"/>
          <p:nvPr>
            <p:custDataLst>
              <p:tags r:id="rId1"/>
            </p:custDataLst>
          </p:nvPr>
        </p:nvSpPr>
        <p:spPr>
          <a:xfrm>
            <a:off x="1488095" y="2268832"/>
            <a:ext cx="5724644" cy="29830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indent="457200">
              <a:lnSpc>
                <a:spcPct val="120000"/>
              </a:lnSpc>
              <a:defRPr sz="2400">
                <a:latin typeface="思源宋体 CN SemiBold" panose="02020600000000000000" pitchFamily="18" charset="-128"/>
                <a:ea typeface="思源宋体 CN SemiBold" panose="02020600000000000000" pitchFamily="18" charset="-128"/>
              </a:defRPr>
            </a:lvl1pPr>
          </a:lstStyle>
          <a:p>
            <a:pPr indent="0" algn="just">
              <a:lnSpc>
                <a:spcPct val="150000"/>
              </a:lnSpc>
            </a:pPr>
            <a:r>
              <a:rPr lang="zh-CN" altLang="en-US" sz="2000" spc="600" dirty="0">
                <a:latin typeface="+mn-lt"/>
                <a:ea typeface="+mn-ea"/>
                <a:cs typeface="+mn-ea"/>
                <a:sym typeface="+mn-lt"/>
              </a:rPr>
              <a:t>夏至，古时又称“夏节”、“夏至节”。古时夏至日，人们通过祭神以祈求灾消年丰。《周礼·春官》载：“以夏日至，致地方物魈。”周代夏至祭神，意为清除疫疠、荒年与饥饿死亡。《史记·封禅书》记载：“夏至日，祭地，皆用乐舞。”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74126" y="690681"/>
            <a:ext cx="3827753" cy="1236270"/>
            <a:chOff x="176064" y="192484"/>
            <a:chExt cx="3827753" cy="1236270"/>
          </a:xfrm>
        </p:grpSpPr>
        <p:sp>
          <p:nvSpPr>
            <p:cNvPr id="16" name="文本框 15"/>
            <p:cNvSpPr txBox="1"/>
            <p:nvPr/>
          </p:nvSpPr>
          <p:spPr>
            <a:xfrm>
              <a:off x="1038143" y="351536"/>
              <a:ext cx="2965674" cy="1077218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dist"/>
              <a:r>
                <a:rPr lang="zh-CN" altLang="en-US" sz="3200" dirty="0">
                  <a:ln w="25400">
                    <a:noFill/>
                  </a:ln>
                  <a:solidFill>
                    <a:srgbClr val="1F7E60"/>
                  </a:solidFill>
                  <a:effectLst/>
                  <a:latin typeface="+mn-lt"/>
                  <a:ea typeface="+mn-ea"/>
                  <a:sym typeface="+mn-lt"/>
                </a:rPr>
                <a:t>夏至的习俗</a:t>
              </a:r>
              <a:endParaRPr lang="en-US" altLang="zh-CN" sz="3200" dirty="0">
                <a:ln w="25400">
                  <a:noFill/>
                </a:ln>
                <a:solidFill>
                  <a:srgbClr val="1F7E60"/>
                </a:solidFill>
                <a:effectLst/>
                <a:latin typeface="+mn-lt"/>
                <a:ea typeface="+mn-ea"/>
                <a:sym typeface="+mn-lt"/>
              </a:endParaRPr>
            </a:p>
            <a:p>
              <a:pPr algn="dist"/>
              <a:endParaRPr lang="zh-CN" altLang="en-US" sz="3200" dirty="0">
                <a:ln w="25400">
                  <a:noFill/>
                </a:ln>
                <a:solidFill>
                  <a:srgbClr val="1F7E60"/>
                </a:solidFill>
                <a:effectLst/>
                <a:latin typeface="+mn-lt"/>
                <a:ea typeface="+mn-ea"/>
                <a:sym typeface="+mn-lt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176064" y="192484"/>
              <a:ext cx="862078" cy="862076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861577" y="1542913"/>
            <a:ext cx="4777562" cy="37721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61532" y="6182688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14:ripple dir="ru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-文本框 6"/>
          <p:cNvSpPr txBox="1"/>
          <p:nvPr>
            <p:custDataLst>
              <p:tags r:id="rId1"/>
            </p:custDataLst>
          </p:nvPr>
        </p:nvSpPr>
        <p:spPr>
          <a:xfrm>
            <a:off x="1436205" y="1711809"/>
            <a:ext cx="96545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457200">
              <a:defRPr sz="2400">
                <a:latin typeface="思源宋体 CN SemiBold" panose="02020600000000000000" pitchFamily="18" charset="-128"/>
                <a:ea typeface="思源宋体 CN SemiBold" panose="02020600000000000000" pitchFamily="18" charset="-128"/>
              </a:defRPr>
            </a:lvl1pPr>
          </a:lstStyle>
          <a:p>
            <a:pPr indent="0" algn="just">
              <a:lnSpc>
                <a:spcPct val="150000"/>
              </a:lnSpc>
            </a:pPr>
            <a:r>
              <a:rPr lang="zh-CN" altLang="en-US" sz="2000" spc="300" dirty="0">
                <a:latin typeface="+mn-lt"/>
                <a:ea typeface="+mn-ea"/>
                <a:cs typeface="+mn-ea"/>
                <a:sym typeface="+mn-lt"/>
              </a:rPr>
              <a:t>夏至作为古代节日，宋朝在夏至之日始，百官放假三天，辽代则是“夏至日谓之‘朝节’，妇女进彩扇，以粉脂囊相赠遗”（《辽史》），清朝又是“夏至日为交时，日头时、二时、末时，谓之‘三时’，居人慎起居、禁诅咒、戒剃头，多所忌讳……”（《清嘉录》）。</a:t>
            </a:r>
          </a:p>
        </p:txBody>
      </p:sp>
      <p:pic>
        <p:nvPicPr>
          <p:cNvPr id="3" name="PA-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3953597" y="3511603"/>
            <a:ext cx="4357831" cy="270185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74126" y="690681"/>
            <a:ext cx="3827753" cy="1236270"/>
            <a:chOff x="176064" y="192484"/>
            <a:chExt cx="3827753" cy="1236270"/>
          </a:xfrm>
        </p:grpSpPr>
        <p:sp>
          <p:nvSpPr>
            <p:cNvPr id="10" name="文本框 9"/>
            <p:cNvSpPr txBox="1"/>
            <p:nvPr/>
          </p:nvSpPr>
          <p:spPr>
            <a:xfrm>
              <a:off x="1038143" y="351536"/>
              <a:ext cx="2965674" cy="1077218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dist"/>
              <a:r>
                <a:rPr lang="zh-CN" altLang="en-US" sz="3200" dirty="0">
                  <a:ln w="25400">
                    <a:noFill/>
                  </a:ln>
                  <a:solidFill>
                    <a:srgbClr val="1F7E60"/>
                  </a:solidFill>
                  <a:effectLst/>
                  <a:latin typeface="+mn-lt"/>
                  <a:ea typeface="+mn-ea"/>
                  <a:sym typeface="+mn-lt"/>
                </a:rPr>
                <a:t>夏至的习俗</a:t>
              </a:r>
              <a:endParaRPr lang="en-US" altLang="zh-CN" sz="3200" dirty="0">
                <a:ln w="25400">
                  <a:noFill/>
                </a:ln>
                <a:solidFill>
                  <a:srgbClr val="1F7E60"/>
                </a:solidFill>
                <a:effectLst/>
                <a:latin typeface="+mn-lt"/>
                <a:ea typeface="+mn-ea"/>
                <a:sym typeface="+mn-lt"/>
              </a:endParaRPr>
            </a:p>
            <a:p>
              <a:pPr algn="dist"/>
              <a:endParaRPr lang="zh-CN" altLang="en-US" sz="3200" dirty="0">
                <a:ln w="25400">
                  <a:noFill/>
                </a:ln>
                <a:solidFill>
                  <a:srgbClr val="1F7E60"/>
                </a:solidFill>
                <a:effectLst/>
                <a:latin typeface="+mn-lt"/>
                <a:ea typeface="+mn-ea"/>
                <a:sym typeface="+mn-lt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176064" y="192484"/>
              <a:ext cx="862078" cy="8620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14:ripple dir="ru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flipH="1">
            <a:off x="3778184" y="1795253"/>
            <a:ext cx="4635631" cy="1323439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11500">
                <a:ln w="25400">
                  <a:noFill/>
                </a:ln>
                <a:blipFill dpi="0" rotWithShape="1">
                  <a:blip r:embed="rId2">
                    <a:alphaModFix amt="82000"/>
                  </a:blip>
                  <a:srcRect/>
                  <a:tile tx="0" ty="0" sx="100000" sy="100000" flip="none" algn="ctr"/>
                </a:blipFill>
                <a:effectLst>
                  <a:outerShdw blurRad="76200" dist="38100" dir="18000000" algn="l" rotWithShape="0">
                    <a:prstClr val="black">
                      <a:alpha val="70000"/>
                    </a:prstClr>
                  </a:outerShdw>
                </a:effectLst>
                <a:latin typeface="思源宋体 CN Heavy" panose="02020900000000000000" pitchFamily="18" charset="-128"/>
                <a:ea typeface="思源宋体 CN Heavy" panose="02020900000000000000" pitchFamily="18" charset="-128"/>
              </a:defRPr>
            </a:lvl1pPr>
          </a:lstStyle>
          <a:p>
            <a:pPr algn="dist"/>
            <a:r>
              <a:rPr lang="en-US" altLang="zh-CN" sz="8000" b="1" dirty="0">
                <a:solidFill>
                  <a:schemeClr val="bg1"/>
                </a:solidFill>
                <a:effectLst>
                  <a:outerShdw blurRad="50800" dist="254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PART 04</a:t>
            </a:r>
            <a:endParaRPr lang="zh-CN" altLang="en-US" sz="8000" b="1" dirty="0">
              <a:solidFill>
                <a:schemeClr val="bg1"/>
              </a:solidFill>
              <a:effectLst>
                <a:outerShdw blurRad="50800" dist="25400" algn="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11900" y="3118692"/>
            <a:ext cx="6768200" cy="1446550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12500" b="1">
                <a:ln w="25400">
                  <a:solidFill>
                    <a:srgbClr val="1F7E60"/>
                  </a:solidFill>
                </a:ln>
                <a:solidFill>
                  <a:schemeClr val="bg1"/>
                </a:solidFill>
                <a:effectLst>
                  <a:outerShdw blurRad="50800" dist="25400" algn="l" rotWithShape="0">
                    <a:prstClr val="black">
                      <a:alpha val="40000"/>
                    </a:prstClr>
                  </a:outerShdw>
                </a:effectLst>
                <a:latin typeface="字体视界-你的童趣体" panose="02000500000000000000" pitchFamily="2" charset="-122"/>
                <a:ea typeface="字体视界-你的童趣体" panose="02000500000000000000" pitchFamily="2" charset="-122"/>
                <a:cs typeface="+mn-ea"/>
              </a:defRPr>
            </a:lvl1pPr>
          </a:lstStyle>
          <a:p>
            <a:pPr algn="dist"/>
            <a:r>
              <a:rPr lang="zh-CN" altLang="en-US" sz="8800" dirty="0">
                <a:ln w="25400">
                  <a:noFill/>
                </a:ln>
                <a:latin typeface="+mn-lt"/>
                <a:ea typeface="+mn-ea"/>
                <a:sym typeface="+mn-lt"/>
              </a:rPr>
              <a:t>夏至的诗歌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">
        <p14:rippl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-矩形 10"/>
          <p:cNvSpPr/>
          <p:nvPr>
            <p:custDataLst>
              <p:tags r:id="rId1"/>
            </p:custDataLst>
          </p:nvPr>
        </p:nvSpPr>
        <p:spPr>
          <a:xfrm>
            <a:off x="6747049" y="2519621"/>
            <a:ext cx="4079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pc="600" dirty="0">
                <a:cs typeface="+mn-ea"/>
                <a:sym typeface="+mn-lt"/>
              </a:rPr>
              <a:t>“夏九九”是以夏至那一天为起点，每九天为一个九，每年九个九共八十一天。同样，三九、四九是全年最炎热的季节。它与“冬九九”形成鲜明的对照，遗憾的是它不广为流传，其实“夏九九”确实生动形象地反映日期与物候的关系。</a:t>
            </a:r>
          </a:p>
        </p:txBody>
      </p:sp>
      <p:sp>
        <p:nvSpPr>
          <p:cNvPr id="7" name="PA-文本框 6"/>
          <p:cNvSpPr txBox="1"/>
          <p:nvPr>
            <p:custDataLst>
              <p:tags r:id="rId2"/>
            </p:custDataLst>
          </p:nvPr>
        </p:nvSpPr>
        <p:spPr>
          <a:xfrm>
            <a:off x="2223827" y="2399520"/>
            <a:ext cx="3479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600" dirty="0">
                <a:cs typeface="+mn-ea"/>
                <a:sym typeface="+mn-lt"/>
              </a:rPr>
              <a:t>我国农历中“九”是习惯用的杂节，有“冬九九”和“夏九九”。其中“冬九九”流传较广，它是以冬至那一天为起点，每九天为一个九，每年九个九共八十一天。三九、四九是全年最寒冷的季节。</a:t>
            </a:r>
          </a:p>
        </p:txBody>
      </p:sp>
      <p:grpSp>
        <p:nvGrpSpPr>
          <p:cNvPr id="10" name="PA-组合 9"/>
          <p:cNvGrpSpPr/>
          <p:nvPr>
            <p:custDataLst>
              <p:tags r:id="rId3"/>
            </p:custDataLst>
          </p:nvPr>
        </p:nvGrpSpPr>
        <p:grpSpPr>
          <a:xfrm>
            <a:off x="907664" y="1509824"/>
            <a:ext cx="5745922" cy="4563440"/>
            <a:chOff x="1278046" y="1803982"/>
            <a:chExt cx="5005158" cy="3975123"/>
          </a:xfrm>
        </p:grpSpPr>
        <p:sp>
          <p:nvSpPr>
            <p:cNvPr id="9" name="PA-圆角矩形 8"/>
            <p:cNvSpPr/>
            <p:nvPr>
              <p:custDataLst>
                <p:tags r:id="rId8"/>
              </p:custDataLst>
            </p:nvPr>
          </p:nvSpPr>
          <p:spPr>
            <a:xfrm>
              <a:off x="1797862" y="2072549"/>
              <a:ext cx="4156229" cy="3170099"/>
            </a:xfrm>
            <a:custGeom>
              <a:avLst/>
              <a:gdLst>
                <a:gd name="connsiteX0" fmla="*/ 0 w 4156229"/>
                <a:gd name="connsiteY0" fmla="*/ 528360 h 3170099"/>
                <a:gd name="connsiteX1" fmla="*/ 528360 w 4156229"/>
                <a:gd name="connsiteY1" fmla="*/ 0 h 3170099"/>
                <a:gd name="connsiteX2" fmla="*/ 3627869 w 4156229"/>
                <a:gd name="connsiteY2" fmla="*/ 0 h 3170099"/>
                <a:gd name="connsiteX3" fmla="*/ 4156229 w 4156229"/>
                <a:gd name="connsiteY3" fmla="*/ 528360 h 3170099"/>
                <a:gd name="connsiteX4" fmla="*/ 4156229 w 4156229"/>
                <a:gd name="connsiteY4" fmla="*/ 2641739 h 3170099"/>
                <a:gd name="connsiteX5" fmla="*/ 3627869 w 4156229"/>
                <a:gd name="connsiteY5" fmla="*/ 3170099 h 3170099"/>
                <a:gd name="connsiteX6" fmla="*/ 528360 w 4156229"/>
                <a:gd name="connsiteY6" fmla="*/ 3170099 h 3170099"/>
                <a:gd name="connsiteX7" fmla="*/ 0 w 4156229"/>
                <a:gd name="connsiteY7" fmla="*/ 2641739 h 3170099"/>
                <a:gd name="connsiteX8" fmla="*/ 0 w 4156229"/>
                <a:gd name="connsiteY8" fmla="*/ 528360 h 317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6229" h="3170099" fill="none" extrusionOk="0">
                  <a:moveTo>
                    <a:pt x="0" y="528360"/>
                  </a:moveTo>
                  <a:cubicBezTo>
                    <a:pt x="-43927" y="229450"/>
                    <a:pt x="280628" y="36044"/>
                    <a:pt x="528360" y="0"/>
                  </a:cubicBezTo>
                  <a:cubicBezTo>
                    <a:pt x="1866816" y="130954"/>
                    <a:pt x="2872550" y="43574"/>
                    <a:pt x="3627869" y="0"/>
                  </a:cubicBezTo>
                  <a:cubicBezTo>
                    <a:pt x="3930692" y="16971"/>
                    <a:pt x="4172809" y="256864"/>
                    <a:pt x="4156229" y="528360"/>
                  </a:cubicBezTo>
                  <a:cubicBezTo>
                    <a:pt x="4005790" y="1034365"/>
                    <a:pt x="4242108" y="2141817"/>
                    <a:pt x="4156229" y="2641739"/>
                  </a:cubicBezTo>
                  <a:cubicBezTo>
                    <a:pt x="4125453" y="2938598"/>
                    <a:pt x="3915269" y="3167059"/>
                    <a:pt x="3627869" y="3170099"/>
                  </a:cubicBezTo>
                  <a:cubicBezTo>
                    <a:pt x="2853903" y="3325296"/>
                    <a:pt x="1333031" y="3333119"/>
                    <a:pt x="528360" y="3170099"/>
                  </a:cubicBezTo>
                  <a:cubicBezTo>
                    <a:pt x="237292" y="3160126"/>
                    <a:pt x="-48651" y="2961952"/>
                    <a:pt x="0" y="2641739"/>
                  </a:cubicBezTo>
                  <a:cubicBezTo>
                    <a:pt x="64656" y="1741509"/>
                    <a:pt x="-17807" y="811738"/>
                    <a:pt x="0" y="528360"/>
                  </a:cubicBezTo>
                  <a:close/>
                </a:path>
                <a:path w="4156229" h="3170099" stroke="0" extrusionOk="0">
                  <a:moveTo>
                    <a:pt x="0" y="528360"/>
                  </a:moveTo>
                  <a:cubicBezTo>
                    <a:pt x="-45105" y="208733"/>
                    <a:pt x="232697" y="1448"/>
                    <a:pt x="528360" y="0"/>
                  </a:cubicBezTo>
                  <a:cubicBezTo>
                    <a:pt x="892123" y="132882"/>
                    <a:pt x="3005985" y="-84951"/>
                    <a:pt x="3627869" y="0"/>
                  </a:cubicBezTo>
                  <a:cubicBezTo>
                    <a:pt x="3907563" y="11827"/>
                    <a:pt x="4148179" y="281048"/>
                    <a:pt x="4156229" y="528360"/>
                  </a:cubicBezTo>
                  <a:cubicBezTo>
                    <a:pt x="4176416" y="1013984"/>
                    <a:pt x="4308709" y="1987695"/>
                    <a:pt x="4156229" y="2641739"/>
                  </a:cubicBezTo>
                  <a:cubicBezTo>
                    <a:pt x="4186108" y="2937089"/>
                    <a:pt x="3930902" y="3146991"/>
                    <a:pt x="3627869" y="3170099"/>
                  </a:cubicBezTo>
                  <a:cubicBezTo>
                    <a:pt x="2831438" y="3257738"/>
                    <a:pt x="1527899" y="3097420"/>
                    <a:pt x="528360" y="3170099"/>
                  </a:cubicBezTo>
                  <a:cubicBezTo>
                    <a:pt x="234187" y="3147518"/>
                    <a:pt x="-18033" y="2958605"/>
                    <a:pt x="0" y="2641739"/>
                  </a:cubicBezTo>
                  <a:cubicBezTo>
                    <a:pt x="-38581" y="1640268"/>
                    <a:pt x="63341" y="1387208"/>
                    <a:pt x="0" y="528360"/>
                  </a:cubicBezTo>
                  <a:close/>
                </a:path>
              </a:pathLst>
            </a:custGeom>
            <a:noFill/>
            <a:ln>
              <a:solidFill>
                <a:srgbClr val="1F7E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3" name="PA-图片 1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1278046" y="1803982"/>
              <a:ext cx="1193859" cy="1193859"/>
            </a:xfrm>
            <a:prstGeom prst="rect">
              <a:avLst/>
            </a:prstGeom>
          </p:spPr>
        </p:pic>
        <p:pic>
          <p:nvPicPr>
            <p:cNvPr id="14" name="PA-图片 13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5089345" y="4585246"/>
              <a:ext cx="1193859" cy="1193859"/>
            </a:xfrm>
            <a:prstGeom prst="rect">
              <a:avLst/>
            </a:prstGeom>
          </p:spPr>
        </p:pic>
      </p:grpSp>
      <p:grpSp>
        <p:nvGrpSpPr>
          <p:cNvPr id="17" name="PA-组合 16"/>
          <p:cNvGrpSpPr/>
          <p:nvPr>
            <p:custDataLst>
              <p:tags r:id="rId4"/>
            </p:custDataLst>
          </p:nvPr>
        </p:nvGrpSpPr>
        <p:grpSpPr>
          <a:xfrm>
            <a:off x="5847225" y="1509824"/>
            <a:ext cx="5745922" cy="4563440"/>
            <a:chOff x="6217607" y="1803982"/>
            <a:chExt cx="5005158" cy="3975123"/>
          </a:xfrm>
        </p:grpSpPr>
        <p:sp>
          <p:nvSpPr>
            <p:cNvPr id="12" name="PA-圆角矩形 11"/>
            <p:cNvSpPr/>
            <p:nvPr>
              <p:custDataLst>
                <p:tags r:id="rId5"/>
              </p:custDataLst>
            </p:nvPr>
          </p:nvSpPr>
          <p:spPr>
            <a:xfrm>
              <a:off x="6628134" y="2072548"/>
              <a:ext cx="4156229" cy="3170099"/>
            </a:xfrm>
            <a:custGeom>
              <a:avLst/>
              <a:gdLst>
                <a:gd name="connsiteX0" fmla="*/ 0 w 4156229"/>
                <a:gd name="connsiteY0" fmla="*/ 528360 h 3170099"/>
                <a:gd name="connsiteX1" fmla="*/ 528360 w 4156229"/>
                <a:gd name="connsiteY1" fmla="*/ 0 h 3170099"/>
                <a:gd name="connsiteX2" fmla="*/ 3627869 w 4156229"/>
                <a:gd name="connsiteY2" fmla="*/ 0 h 3170099"/>
                <a:gd name="connsiteX3" fmla="*/ 4156229 w 4156229"/>
                <a:gd name="connsiteY3" fmla="*/ 528360 h 3170099"/>
                <a:gd name="connsiteX4" fmla="*/ 4156229 w 4156229"/>
                <a:gd name="connsiteY4" fmla="*/ 2641739 h 3170099"/>
                <a:gd name="connsiteX5" fmla="*/ 3627869 w 4156229"/>
                <a:gd name="connsiteY5" fmla="*/ 3170099 h 3170099"/>
                <a:gd name="connsiteX6" fmla="*/ 528360 w 4156229"/>
                <a:gd name="connsiteY6" fmla="*/ 3170099 h 3170099"/>
                <a:gd name="connsiteX7" fmla="*/ 0 w 4156229"/>
                <a:gd name="connsiteY7" fmla="*/ 2641739 h 3170099"/>
                <a:gd name="connsiteX8" fmla="*/ 0 w 4156229"/>
                <a:gd name="connsiteY8" fmla="*/ 528360 h 317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6229" h="3170099" fill="none" extrusionOk="0">
                  <a:moveTo>
                    <a:pt x="0" y="528360"/>
                  </a:moveTo>
                  <a:cubicBezTo>
                    <a:pt x="-43927" y="229450"/>
                    <a:pt x="280628" y="36044"/>
                    <a:pt x="528360" y="0"/>
                  </a:cubicBezTo>
                  <a:cubicBezTo>
                    <a:pt x="1866816" y="130954"/>
                    <a:pt x="2872550" y="43574"/>
                    <a:pt x="3627869" y="0"/>
                  </a:cubicBezTo>
                  <a:cubicBezTo>
                    <a:pt x="3930692" y="16971"/>
                    <a:pt x="4172809" y="256864"/>
                    <a:pt x="4156229" y="528360"/>
                  </a:cubicBezTo>
                  <a:cubicBezTo>
                    <a:pt x="4005790" y="1034365"/>
                    <a:pt x="4242108" y="2141817"/>
                    <a:pt x="4156229" y="2641739"/>
                  </a:cubicBezTo>
                  <a:cubicBezTo>
                    <a:pt x="4125453" y="2938598"/>
                    <a:pt x="3915269" y="3167059"/>
                    <a:pt x="3627869" y="3170099"/>
                  </a:cubicBezTo>
                  <a:cubicBezTo>
                    <a:pt x="2853903" y="3325296"/>
                    <a:pt x="1333031" y="3333119"/>
                    <a:pt x="528360" y="3170099"/>
                  </a:cubicBezTo>
                  <a:cubicBezTo>
                    <a:pt x="237292" y="3160126"/>
                    <a:pt x="-48651" y="2961952"/>
                    <a:pt x="0" y="2641739"/>
                  </a:cubicBezTo>
                  <a:cubicBezTo>
                    <a:pt x="64656" y="1741509"/>
                    <a:pt x="-17807" y="811738"/>
                    <a:pt x="0" y="528360"/>
                  </a:cubicBezTo>
                  <a:close/>
                </a:path>
                <a:path w="4156229" h="3170099" stroke="0" extrusionOk="0">
                  <a:moveTo>
                    <a:pt x="0" y="528360"/>
                  </a:moveTo>
                  <a:cubicBezTo>
                    <a:pt x="-45105" y="208733"/>
                    <a:pt x="232697" y="1448"/>
                    <a:pt x="528360" y="0"/>
                  </a:cubicBezTo>
                  <a:cubicBezTo>
                    <a:pt x="892123" y="132882"/>
                    <a:pt x="3005985" y="-84951"/>
                    <a:pt x="3627869" y="0"/>
                  </a:cubicBezTo>
                  <a:cubicBezTo>
                    <a:pt x="3907563" y="11827"/>
                    <a:pt x="4148179" y="281048"/>
                    <a:pt x="4156229" y="528360"/>
                  </a:cubicBezTo>
                  <a:cubicBezTo>
                    <a:pt x="4176416" y="1013984"/>
                    <a:pt x="4308709" y="1987695"/>
                    <a:pt x="4156229" y="2641739"/>
                  </a:cubicBezTo>
                  <a:cubicBezTo>
                    <a:pt x="4186108" y="2937089"/>
                    <a:pt x="3930902" y="3146991"/>
                    <a:pt x="3627869" y="3170099"/>
                  </a:cubicBezTo>
                  <a:cubicBezTo>
                    <a:pt x="2831438" y="3257738"/>
                    <a:pt x="1527899" y="3097420"/>
                    <a:pt x="528360" y="3170099"/>
                  </a:cubicBezTo>
                  <a:cubicBezTo>
                    <a:pt x="234187" y="3147518"/>
                    <a:pt x="-18033" y="2958605"/>
                    <a:pt x="0" y="2641739"/>
                  </a:cubicBezTo>
                  <a:cubicBezTo>
                    <a:pt x="-38581" y="1640268"/>
                    <a:pt x="63341" y="1387208"/>
                    <a:pt x="0" y="528360"/>
                  </a:cubicBezTo>
                  <a:close/>
                </a:path>
              </a:pathLst>
            </a:custGeom>
            <a:noFill/>
            <a:ln>
              <a:solidFill>
                <a:srgbClr val="1F7E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spc="600">
                <a:cs typeface="+mn-ea"/>
                <a:sym typeface="+mn-lt"/>
              </a:endParaRPr>
            </a:p>
          </p:txBody>
        </p:sp>
        <p:pic>
          <p:nvPicPr>
            <p:cNvPr id="15" name="PA-图片 14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screen"/>
            <a:srcRect/>
            <a:stretch>
              <a:fillRect/>
            </a:stretch>
          </p:blipFill>
          <p:spPr>
            <a:xfrm>
              <a:off x="6217607" y="1803982"/>
              <a:ext cx="1193859" cy="1193859"/>
            </a:xfrm>
            <a:prstGeom prst="rect">
              <a:avLst/>
            </a:prstGeom>
          </p:spPr>
        </p:pic>
        <p:pic>
          <p:nvPicPr>
            <p:cNvPr id="16" name="PA-图片 1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10028906" y="4585246"/>
              <a:ext cx="1193859" cy="1193859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574126" y="690681"/>
            <a:ext cx="3827753" cy="1236270"/>
            <a:chOff x="176064" y="192484"/>
            <a:chExt cx="3827753" cy="1236270"/>
          </a:xfrm>
        </p:grpSpPr>
        <p:sp>
          <p:nvSpPr>
            <p:cNvPr id="19" name="文本框 18"/>
            <p:cNvSpPr txBox="1"/>
            <p:nvPr/>
          </p:nvSpPr>
          <p:spPr>
            <a:xfrm>
              <a:off x="1038143" y="351536"/>
              <a:ext cx="2965674" cy="1077218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dist"/>
              <a:r>
                <a:rPr lang="zh-CN" altLang="en-US" sz="3200" dirty="0">
                  <a:ln w="25400">
                    <a:noFill/>
                  </a:ln>
                  <a:solidFill>
                    <a:srgbClr val="1F7E60"/>
                  </a:solidFill>
                  <a:effectLst/>
                  <a:latin typeface="+mn-lt"/>
                  <a:ea typeface="+mn-ea"/>
                  <a:sym typeface="+mn-lt"/>
                </a:rPr>
                <a:t>夏至的诗歌</a:t>
              </a:r>
              <a:endParaRPr lang="en-US" altLang="zh-CN" sz="3200" dirty="0">
                <a:ln w="25400">
                  <a:noFill/>
                </a:ln>
                <a:solidFill>
                  <a:srgbClr val="1F7E60"/>
                </a:solidFill>
                <a:effectLst/>
                <a:latin typeface="+mn-lt"/>
                <a:ea typeface="+mn-ea"/>
                <a:sym typeface="+mn-lt"/>
              </a:endParaRPr>
            </a:p>
            <a:p>
              <a:pPr algn="dist"/>
              <a:endParaRPr lang="zh-CN" altLang="en-US" sz="3200" dirty="0">
                <a:ln w="25400">
                  <a:noFill/>
                </a:ln>
                <a:solidFill>
                  <a:srgbClr val="1F7E60"/>
                </a:solidFill>
                <a:effectLst/>
                <a:latin typeface="+mn-lt"/>
                <a:ea typeface="+mn-ea"/>
                <a:sym typeface="+mn-lt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7" cstate="screen"/>
            <a:srcRect/>
            <a:stretch>
              <a:fillRect/>
            </a:stretch>
          </p:blipFill>
          <p:spPr>
            <a:xfrm>
              <a:off x="176064" y="192484"/>
              <a:ext cx="862078" cy="8620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14:ripple dir="ru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-文本框 6"/>
          <p:cNvSpPr txBox="1"/>
          <p:nvPr>
            <p:custDataLst>
              <p:tags r:id="rId1"/>
            </p:custDataLst>
          </p:nvPr>
        </p:nvSpPr>
        <p:spPr>
          <a:xfrm>
            <a:off x="1550713" y="2612396"/>
            <a:ext cx="7275838" cy="24912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spc="600" dirty="0">
                <a:cs typeface="+mn-ea"/>
                <a:sym typeface="+mn-lt"/>
              </a:rPr>
              <a:t>一九至二九，扇子不离手；三九二十七，冰水甜如蜜；四九三十六，汗湿衣服透；五九四十五，树头清风舞；六九五十四，乘凉莫太迟；七九六十三，夜眠要盖单；八九七十二，当心莫受寒；九九八十一，家家找棉衣。</a:t>
            </a:r>
          </a:p>
        </p:txBody>
      </p:sp>
      <p:sp>
        <p:nvSpPr>
          <p:cNvPr id="8" name="PA-文本框 7"/>
          <p:cNvSpPr txBox="1"/>
          <p:nvPr>
            <p:custDataLst>
              <p:tags r:id="rId2"/>
            </p:custDataLst>
          </p:nvPr>
        </p:nvSpPr>
        <p:spPr>
          <a:xfrm>
            <a:off x="9841068" y="2443162"/>
            <a:ext cx="800219" cy="28296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000" b="1" spc="600" dirty="0">
                <a:solidFill>
                  <a:srgbClr val="1F7E60"/>
                </a:solidFill>
                <a:cs typeface="+mn-ea"/>
                <a:sym typeface="+mn-lt"/>
              </a:rPr>
              <a:t>夏九九歌</a:t>
            </a:r>
          </a:p>
        </p:txBody>
      </p:sp>
      <p:grpSp>
        <p:nvGrpSpPr>
          <p:cNvPr id="2" name="PA-组合 1"/>
          <p:cNvGrpSpPr/>
          <p:nvPr>
            <p:custDataLst>
              <p:tags r:id="rId3"/>
            </p:custDataLst>
          </p:nvPr>
        </p:nvGrpSpPr>
        <p:grpSpPr>
          <a:xfrm>
            <a:off x="1265114" y="957137"/>
            <a:ext cx="8315180" cy="4607476"/>
            <a:chOff x="1265114" y="1599299"/>
            <a:chExt cx="8315180" cy="3323152"/>
          </a:xfrm>
        </p:grpSpPr>
        <p:sp>
          <p:nvSpPr>
            <p:cNvPr id="10" name="PA-圆角矩形 9"/>
            <p:cNvSpPr/>
            <p:nvPr>
              <p:custDataLst>
                <p:tags r:id="rId4"/>
              </p:custDataLst>
            </p:nvPr>
          </p:nvSpPr>
          <p:spPr>
            <a:xfrm>
              <a:off x="1265114" y="2299706"/>
              <a:ext cx="7847037" cy="2622745"/>
            </a:xfrm>
            <a:custGeom>
              <a:avLst/>
              <a:gdLst>
                <a:gd name="connsiteX0" fmla="*/ 0 w 7847037"/>
                <a:gd name="connsiteY0" fmla="*/ 437133 h 2622745"/>
                <a:gd name="connsiteX1" fmla="*/ 437133 w 7847037"/>
                <a:gd name="connsiteY1" fmla="*/ 0 h 2622745"/>
                <a:gd name="connsiteX2" fmla="*/ 7409904 w 7847037"/>
                <a:gd name="connsiteY2" fmla="*/ 0 h 2622745"/>
                <a:gd name="connsiteX3" fmla="*/ 7847037 w 7847037"/>
                <a:gd name="connsiteY3" fmla="*/ 437133 h 2622745"/>
                <a:gd name="connsiteX4" fmla="*/ 7847037 w 7847037"/>
                <a:gd name="connsiteY4" fmla="*/ 2185612 h 2622745"/>
                <a:gd name="connsiteX5" fmla="*/ 7409904 w 7847037"/>
                <a:gd name="connsiteY5" fmla="*/ 2622745 h 2622745"/>
                <a:gd name="connsiteX6" fmla="*/ 437133 w 7847037"/>
                <a:gd name="connsiteY6" fmla="*/ 2622745 h 2622745"/>
                <a:gd name="connsiteX7" fmla="*/ 0 w 7847037"/>
                <a:gd name="connsiteY7" fmla="*/ 2185612 h 2622745"/>
                <a:gd name="connsiteX8" fmla="*/ 0 w 7847037"/>
                <a:gd name="connsiteY8" fmla="*/ 437133 h 262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47037" h="2622745" extrusionOk="0">
                  <a:moveTo>
                    <a:pt x="0" y="437133"/>
                  </a:moveTo>
                  <a:cubicBezTo>
                    <a:pt x="-3821" y="193354"/>
                    <a:pt x="166430" y="10990"/>
                    <a:pt x="437133" y="0"/>
                  </a:cubicBezTo>
                  <a:cubicBezTo>
                    <a:pt x="1619331" y="132882"/>
                    <a:pt x="5678580" y="-84951"/>
                    <a:pt x="7409904" y="0"/>
                  </a:cubicBezTo>
                  <a:cubicBezTo>
                    <a:pt x="7619724" y="30861"/>
                    <a:pt x="7845070" y="206584"/>
                    <a:pt x="7847037" y="437133"/>
                  </a:cubicBezTo>
                  <a:cubicBezTo>
                    <a:pt x="7700552" y="1141367"/>
                    <a:pt x="7913464" y="1938553"/>
                    <a:pt x="7847037" y="2185612"/>
                  </a:cubicBezTo>
                  <a:cubicBezTo>
                    <a:pt x="7890574" y="2432199"/>
                    <a:pt x="7669062" y="2586245"/>
                    <a:pt x="7409904" y="2622745"/>
                  </a:cubicBezTo>
                  <a:cubicBezTo>
                    <a:pt x="6426666" y="2710384"/>
                    <a:pt x="2561296" y="2550066"/>
                    <a:pt x="437133" y="2622745"/>
                  </a:cubicBezTo>
                  <a:cubicBezTo>
                    <a:pt x="193959" y="2606042"/>
                    <a:pt x="-27707" y="2465539"/>
                    <a:pt x="0" y="2185612"/>
                  </a:cubicBezTo>
                  <a:cubicBezTo>
                    <a:pt x="142949" y="1877641"/>
                    <a:pt x="74790" y="1266151"/>
                    <a:pt x="0" y="437133"/>
                  </a:cubicBezTo>
                  <a:close/>
                </a:path>
              </a:pathLst>
            </a:custGeom>
            <a:noFill/>
            <a:ln>
              <a:solidFill>
                <a:srgbClr val="1F7E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" name="PA-图片 1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8386435" y="1599299"/>
              <a:ext cx="1193859" cy="1193859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574126" y="690681"/>
            <a:ext cx="3827753" cy="1236270"/>
            <a:chOff x="176064" y="192484"/>
            <a:chExt cx="3827753" cy="1236270"/>
          </a:xfrm>
        </p:grpSpPr>
        <p:sp>
          <p:nvSpPr>
            <p:cNvPr id="13" name="文本框 12"/>
            <p:cNvSpPr txBox="1"/>
            <p:nvPr/>
          </p:nvSpPr>
          <p:spPr>
            <a:xfrm>
              <a:off x="1038143" y="351536"/>
              <a:ext cx="2965674" cy="1077218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dist"/>
              <a:r>
                <a:rPr lang="zh-CN" altLang="en-US" sz="3200" dirty="0">
                  <a:ln w="25400">
                    <a:noFill/>
                  </a:ln>
                  <a:solidFill>
                    <a:srgbClr val="1F7E60"/>
                  </a:solidFill>
                  <a:effectLst/>
                  <a:latin typeface="+mn-lt"/>
                  <a:ea typeface="+mn-ea"/>
                  <a:sym typeface="+mn-lt"/>
                </a:rPr>
                <a:t>夏至的诗歌</a:t>
              </a:r>
              <a:endParaRPr lang="en-US" altLang="zh-CN" sz="3200" dirty="0">
                <a:ln w="25400">
                  <a:noFill/>
                </a:ln>
                <a:solidFill>
                  <a:srgbClr val="1F7E60"/>
                </a:solidFill>
                <a:effectLst/>
                <a:latin typeface="+mn-lt"/>
                <a:ea typeface="+mn-ea"/>
                <a:sym typeface="+mn-lt"/>
              </a:endParaRPr>
            </a:p>
            <a:p>
              <a:pPr algn="dist"/>
              <a:endParaRPr lang="zh-CN" altLang="en-US" sz="3200" dirty="0">
                <a:ln w="25400">
                  <a:noFill/>
                </a:ln>
                <a:solidFill>
                  <a:srgbClr val="1F7E60"/>
                </a:solidFill>
                <a:effectLst/>
                <a:latin typeface="+mn-lt"/>
                <a:ea typeface="+mn-ea"/>
                <a:sym typeface="+mn-lt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176064" y="192484"/>
              <a:ext cx="862078" cy="8620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14:ripple dir="ru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 flipH="1">
            <a:off x="2042609" y="508806"/>
            <a:ext cx="2602380" cy="1200329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11500">
                <a:ln w="25400">
                  <a:noFill/>
                </a:ln>
                <a:blipFill dpi="0" rotWithShape="1">
                  <a:blip r:embed="rId3">
                    <a:alphaModFix amt="82000"/>
                  </a:blip>
                  <a:srcRect/>
                  <a:tile tx="0" ty="0" sx="100000" sy="100000" flip="none" algn="ctr"/>
                </a:blipFill>
                <a:effectLst>
                  <a:outerShdw blurRad="76200" dist="38100" dir="18000000" algn="l" rotWithShape="0">
                    <a:prstClr val="black">
                      <a:alpha val="70000"/>
                    </a:prstClr>
                  </a:outerShdw>
                </a:effectLst>
                <a:latin typeface="思源宋体 CN Heavy" panose="02020900000000000000" pitchFamily="18" charset="-128"/>
                <a:ea typeface="思源宋体 CN Heavy" panose="02020900000000000000" pitchFamily="18" charset="-128"/>
              </a:defRPr>
            </a:lvl1pPr>
          </a:lstStyle>
          <a:p>
            <a:pPr algn="dist"/>
            <a:r>
              <a:rPr lang="zh-CN" altLang="en-US" sz="7200" b="1" dirty="0">
                <a:solidFill>
                  <a:schemeClr val="bg1"/>
                </a:solidFill>
                <a:effectLst>
                  <a:outerShdw blurRad="50800" dist="254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049608" y="3163579"/>
            <a:ext cx="738664" cy="2437966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夏至的由来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773307" y="1701320"/>
            <a:ext cx="1524000" cy="1549400"/>
            <a:chOff x="2500963" y="2070414"/>
            <a:chExt cx="1524000" cy="1549400"/>
          </a:xfrm>
        </p:grpSpPr>
        <p:pic>
          <p:nvPicPr>
            <p:cNvPr id="12" name="图片 11" descr="图片包含 游戏机, 花, 笔记本&#10;&#10;描述已自动生成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2500963" y="2070414"/>
              <a:ext cx="1524000" cy="1549400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2746487" y="2349247"/>
              <a:ext cx="800219" cy="830997"/>
            </a:xfrm>
            <a:prstGeom prst="rect">
              <a:avLst/>
            </a:prstGeom>
            <a:noFill/>
            <a:effectLst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ctr"/>
              <a:r>
                <a:rPr lang="zh-CN" altLang="en-US" sz="4800" dirty="0">
                  <a:ln w="25400">
                    <a:noFill/>
                  </a:ln>
                  <a:latin typeface="+mn-lt"/>
                  <a:ea typeface="+mn-ea"/>
                  <a:sym typeface="+mn-lt"/>
                </a:rPr>
                <a:t>壹</a:t>
              </a: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4718590" y="3163579"/>
            <a:ext cx="738664" cy="2437966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夏至的特点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4442289" y="1701320"/>
            <a:ext cx="1524000" cy="1549400"/>
            <a:chOff x="2500963" y="2070414"/>
            <a:chExt cx="1524000" cy="1549400"/>
          </a:xfrm>
        </p:grpSpPr>
        <p:pic>
          <p:nvPicPr>
            <p:cNvPr id="56" name="图片 55" descr="图片包含 游戏机, 花, 笔记本&#10;&#10;描述已自动生成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2500963" y="2070414"/>
              <a:ext cx="1524000" cy="1549400"/>
            </a:xfrm>
            <a:prstGeom prst="rect">
              <a:avLst/>
            </a:prstGeom>
          </p:spPr>
        </p:pic>
        <p:sp>
          <p:nvSpPr>
            <p:cNvPr id="57" name="文本框 56"/>
            <p:cNvSpPr txBox="1"/>
            <p:nvPr/>
          </p:nvSpPr>
          <p:spPr>
            <a:xfrm>
              <a:off x="2744884" y="2349247"/>
              <a:ext cx="803426" cy="830997"/>
            </a:xfrm>
            <a:prstGeom prst="rect">
              <a:avLst/>
            </a:prstGeom>
            <a:noFill/>
            <a:effectLst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ctr"/>
              <a:r>
                <a:rPr lang="zh-CN" altLang="en-US" sz="4800" dirty="0">
                  <a:ln w="25400">
                    <a:noFill/>
                  </a:ln>
                  <a:latin typeface="+mn-lt"/>
                  <a:ea typeface="+mn-ea"/>
                  <a:sym typeface="+mn-lt"/>
                </a:rPr>
                <a:t>貳</a:t>
              </a: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6667620" y="3163579"/>
            <a:ext cx="738664" cy="2437966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夏至的习俗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6391319" y="1701320"/>
            <a:ext cx="1524000" cy="1549400"/>
            <a:chOff x="2500963" y="2070414"/>
            <a:chExt cx="1524000" cy="1549400"/>
          </a:xfrm>
        </p:grpSpPr>
        <p:pic>
          <p:nvPicPr>
            <p:cNvPr id="60" name="图片 59" descr="图片包含 游戏机, 花, 笔记本&#10;&#10;描述已自动生成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2500963" y="2070414"/>
              <a:ext cx="1524000" cy="1549400"/>
            </a:xfrm>
            <a:prstGeom prst="rect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2746488" y="2349247"/>
              <a:ext cx="800219" cy="830997"/>
            </a:xfrm>
            <a:prstGeom prst="rect">
              <a:avLst/>
            </a:prstGeom>
            <a:noFill/>
            <a:effectLst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ctr"/>
              <a:r>
                <a:rPr lang="zh-CN" altLang="en-US" sz="4800" dirty="0">
                  <a:ln w="25400">
                    <a:noFill/>
                  </a:ln>
                  <a:latin typeface="+mn-lt"/>
                  <a:ea typeface="+mn-ea"/>
                  <a:sym typeface="+mn-lt"/>
                </a:rPr>
                <a:t>叁</a:t>
              </a: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8443288" y="3163579"/>
            <a:ext cx="738664" cy="2437966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夏至的诗歌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8166987" y="1701320"/>
            <a:ext cx="1524000" cy="1549400"/>
            <a:chOff x="2500963" y="2070414"/>
            <a:chExt cx="1524000" cy="1549400"/>
          </a:xfrm>
        </p:grpSpPr>
        <p:pic>
          <p:nvPicPr>
            <p:cNvPr id="64" name="图片 63" descr="图片包含 游戏机, 花, 笔记本&#10;&#10;描述已自动生成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2500963" y="2070414"/>
              <a:ext cx="1524000" cy="1549400"/>
            </a:xfrm>
            <a:prstGeom prst="rect">
              <a:avLst/>
            </a:prstGeom>
          </p:spPr>
        </p:pic>
        <p:sp>
          <p:nvSpPr>
            <p:cNvPr id="65" name="文本框 64"/>
            <p:cNvSpPr txBox="1"/>
            <p:nvPr/>
          </p:nvSpPr>
          <p:spPr>
            <a:xfrm>
              <a:off x="2746487" y="2349247"/>
              <a:ext cx="800220" cy="830997"/>
            </a:xfrm>
            <a:prstGeom prst="rect">
              <a:avLst/>
            </a:prstGeom>
            <a:noFill/>
            <a:effectLst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ctr"/>
              <a:r>
                <a:rPr lang="zh-CN" altLang="en-US" sz="4800" dirty="0">
                  <a:ln w="25400">
                    <a:noFill/>
                  </a:ln>
                  <a:latin typeface="+mn-lt"/>
                  <a:ea typeface="+mn-ea"/>
                  <a:sym typeface="+mn-lt"/>
                </a:rPr>
                <a:t>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14:ripple dir="lu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4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8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800"/>
                            </p:stCondLst>
                            <p:childTnLst>
                              <p:par>
                                <p:cTn id="4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2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200"/>
                            </p:stCondLst>
                            <p:childTnLst>
                              <p:par>
                                <p:cTn id="6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54" grpId="0"/>
      <p:bldP spid="58" grpId="0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矩形 1"/>
          <p:cNvSpPr/>
          <p:nvPr>
            <p:custDataLst>
              <p:tags r:id="rId1"/>
            </p:custDataLst>
          </p:nvPr>
        </p:nvSpPr>
        <p:spPr>
          <a:xfrm>
            <a:off x="1696063" y="2134792"/>
            <a:ext cx="830997" cy="324704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spc="600" dirty="0">
                <a:cs typeface="+mn-ea"/>
                <a:sym typeface="+mn-lt"/>
              </a:rPr>
              <a:t>《</a:t>
            </a:r>
            <a:r>
              <a:rPr lang="zh-CN" altLang="en-US" sz="2800" b="1" spc="600" dirty="0">
                <a:cs typeface="+mn-ea"/>
                <a:sym typeface="+mn-lt"/>
              </a:rPr>
              <a:t>夏至避暑北池</a:t>
            </a:r>
            <a:r>
              <a:rPr lang="en-US" altLang="zh-CN" sz="2800" b="1" spc="600" dirty="0">
                <a:cs typeface="+mn-ea"/>
                <a:sym typeface="+mn-lt"/>
              </a:rPr>
              <a:t>》</a:t>
            </a:r>
            <a:endParaRPr lang="zh-CN" altLang="en-US" sz="2800" b="1" spc="600" dirty="0">
              <a:cs typeface="+mn-ea"/>
              <a:sym typeface="+mn-lt"/>
            </a:endParaRPr>
          </a:p>
        </p:txBody>
      </p:sp>
      <p:sp>
        <p:nvSpPr>
          <p:cNvPr id="3" name="PA-矩形 2"/>
          <p:cNvSpPr/>
          <p:nvPr>
            <p:custDataLst>
              <p:tags r:id="rId2"/>
            </p:custDataLst>
          </p:nvPr>
        </p:nvSpPr>
        <p:spPr>
          <a:xfrm>
            <a:off x="2539096" y="2936294"/>
            <a:ext cx="600164" cy="164404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pc="600" dirty="0">
                <a:cs typeface="+mn-ea"/>
                <a:sym typeface="+mn-lt"/>
              </a:rPr>
              <a:t>唐代·韦应物</a:t>
            </a:r>
          </a:p>
        </p:txBody>
      </p:sp>
      <p:grpSp>
        <p:nvGrpSpPr>
          <p:cNvPr id="8" name="PA-组合 7"/>
          <p:cNvGrpSpPr/>
          <p:nvPr>
            <p:custDataLst>
              <p:tags r:id="rId3"/>
            </p:custDataLst>
          </p:nvPr>
        </p:nvGrpSpPr>
        <p:grpSpPr>
          <a:xfrm>
            <a:off x="3383331" y="1278295"/>
            <a:ext cx="7930477" cy="4701131"/>
            <a:chOff x="1811821" y="1278295"/>
            <a:chExt cx="7930477" cy="4701131"/>
          </a:xfrm>
        </p:grpSpPr>
        <p:sp>
          <p:nvSpPr>
            <p:cNvPr id="9" name="PA-文本框 8"/>
            <p:cNvSpPr txBox="1"/>
            <p:nvPr>
              <p:custDataLst>
                <p:tags r:id="rId4"/>
              </p:custDataLst>
            </p:nvPr>
          </p:nvSpPr>
          <p:spPr>
            <a:xfrm>
              <a:off x="3052445" y="2009628"/>
              <a:ext cx="6087110" cy="363791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kern="4800" spc="250" dirty="0">
                  <a:cs typeface="+mn-ea"/>
                  <a:sym typeface="+mn-lt"/>
                </a:rPr>
                <a:t>昼晷已云极，   宵漏自此长。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2400" kern="4800" spc="250" dirty="0">
                  <a:cs typeface="+mn-ea"/>
                  <a:sym typeface="+mn-lt"/>
                </a:rPr>
                <a:t>未</a:t>
              </a:r>
              <a:r>
                <a:rPr lang="zh-CN" altLang="en-US" sz="2400" kern="4800" spc="250" dirty="0">
                  <a:uFillTx/>
                  <a:cs typeface="+mn-ea"/>
                  <a:sym typeface="+mn-lt"/>
                </a:rPr>
                <a:t>及施政教，   所忧变炎凉。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2400" kern="4800" spc="250" dirty="0">
                  <a:uFillTx/>
                  <a:cs typeface="+mn-ea"/>
                  <a:sym typeface="+mn-lt"/>
                </a:rPr>
                <a:t>公门日多暇，   是月农稍忙。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2400" kern="4800" spc="250" dirty="0">
                  <a:uFillTx/>
                  <a:cs typeface="+mn-ea"/>
                  <a:sym typeface="+mn-lt"/>
                </a:rPr>
                <a:t>高居念田里，   苦热安可当。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2400" kern="4800" spc="250" dirty="0">
                  <a:uFillTx/>
                  <a:cs typeface="+mn-ea"/>
                  <a:sym typeface="+mn-lt"/>
                </a:rPr>
                <a:t>亭午息群物，   独游爱方塘。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2400" kern="4800" spc="250" dirty="0">
                  <a:uFillTx/>
                  <a:cs typeface="+mn-ea"/>
                  <a:sym typeface="+mn-lt"/>
                </a:rPr>
                <a:t>门闭阴寂寂，   城高树苍苍。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2400" kern="4800" spc="250" dirty="0">
                  <a:uFillTx/>
                  <a:cs typeface="+mn-ea"/>
                  <a:sym typeface="+mn-lt"/>
                </a:rPr>
                <a:t>绿筠尚含粉，   圆荷始散芳。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2400" kern="4800" spc="250" dirty="0">
                  <a:uFillTx/>
                  <a:cs typeface="+mn-ea"/>
                  <a:sym typeface="+mn-lt"/>
                </a:rPr>
                <a:t>于焉洒烦抱，   可以对华觞。</a:t>
              </a:r>
            </a:p>
          </p:txBody>
        </p:sp>
        <p:sp>
          <p:nvSpPr>
            <p:cNvPr id="10" name="PA-圆角矩形 9"/>
            <p:cNvSpPr/>
            <p:nvPr>
              <p:custDataLst>
                <p:tags r:id="rId5"/>
              </p:custDataLst>
            </p:nvPr>
          </p:nvSpPr>
          <p:spPr>
            <a:xfrm>
              <a:off x="3025041" y="1850300"/>
              <a:ext cx="5764998" cy="3918360"/>
            </a:xfrm>
            <a:custGeom>
              <a:avLst/>
              <a:gdLst>
                <a:gd name="connsiteX0" fmla="*/ 0 w 5764998"/>
                <a:gd name="connsiteY0" fmla="*/ 653073 h 3918360"/>
                <a:gd name="connsiteX1" fmla="*/ 653073 w 5764998"/>
                <a:gd name="connsiteY1" fmla="*/ 0 h 3918360"/>
                <a:gd name="connsiteX2" fmla="*/ 5111925 w 5764998"/>
                <a:gd name="connsiteY2" fmla="*/ 0 h 3918360"/>
                <a:gd name="connsiteX3" fmla="*/ 5764998 w 5764998"/>
                <a:gd name="connsiteY3" fmla="*/ 653073 h 3918360"/>
                <a:gd name="connsiteX4" fmla="*/ 5764998 w 5764998"/>
                <a:gd name="connsiteY4" fmla="*/ 3265287 h 3918360"/>
                <a:gd name="connsiteX5" fmla="*/ 5111925 w 5764998"/>
                <a:gd name="connsiteY5" fmla="*/ 3918360 h 3918360"/>
                <a:gd name="connsiteX6" fmla="*/ 653073 w 5764998"/>
                <a:gd name="connsiteY6" fmla="*/ 3918360 h 3918360"/>
                <a:gd name="connsiteX7" fmla="*/ 0 w 5764998"/>
                <a:gd name="connsiteY7" fmla="*/ 3265287 h 3918360"/>
                <a:gd name="connsiteX8" fmla="*/ 0 w 5764998"/>
                <a:gd name="connsiteY8" fmla="*/ 653073 h 391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4998" h="3918360" extrusionOk="0">
                  <a:moveTo>
                    <a:pt x="0" y="653073"/>
                  </a:moveTo>
                  <a:cubicBezTo>
                    <a:pt x="-12419" y="284731"/>
                    <a:pt x="270266" y="8304"/>
                    <a:pt x="653073" y="0"/>
                  </a:cubicBezTo>
                  <a:cubicBezTo>
                    <a:pt x="1577474" y="132882"/>
                    <a:pt x="4072053" y="-84951"/>
                    <a:pt x="5111925" y="0"/>
                  </a:cubicBezTo>
                  <a:cubicBezTo>
                    <a:pt x="5442500" y="29401"/>
                    <a:pt x="5759382" y="323432"/>
                    <a:pt x="5764998" y="653073"/>
                  </a:cubicBezTo>
                  <a:cubicBezTo>
                    <a:pt x="5785185" y="923107"/>
                    <a:pt x="5917478" y="2336801"/>
                    <a:pt x="5764998" y="3265287"/>
                  </a:cubicBezTo>
                  <a:cubicBezTo>
                    <a:pt x="5800824" y="3630219"/>
                    <a:pt x="5499868" y="3862258"/>
                    <a:pt x="5111925" y="3918360"/>
                  </a:cubicBezTo>
                  <a:cubicBezTo>
                    <a:pt x="3778114" y="4005999"/>
                    <a:pt x="1198511" y="3845681"/>
                    <a:pt x="653073" y="3918360"/>
                  </a:cubicBezTo>
                  <a:cubicBezTo>
                    <a:pt x="289785" y="3893511"/>
                    <a:pt x="-36365" y="3676507"/>
                    <a:pt x="0" y="3265287"/>
                  </a:cubicBezTo>
                  <a:cubicBezTo>
                    <a:pt x="-38581" y="2011607"/>
                    <a:pt x="63341" y="928947"/>
                    <a:pt x="0" y="653073"/>
                  </a:cubicBezTo>
                  <a:close/>
                </a:path>
              </a:pathLst>
            </a:custGeom>
            <a:noFill/>
            <a:ln>
              <a:solidFill>
                <a:srgbClr val="1F7E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1" name="PA-图片 1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screen"/>
            <a:srcRect/>
            <a:stretch>
              <a:fillRect/>
            </a:stretch>
          </p:blipFill>
          <p:spPr>
            <a:xfrm>
              <a:off x="7909358" y="1278295"/>
              <a:ext cx="1462665" cy="1462665"/>
            </a:xfrm>
            <a:prstGeom prst="rect">
              <a:avLst/>
            </a:prstGeom>
          </p:spPr>
        </p:pic>
        <p:pic>
          <p:nvPicPr>
            <p:cNvPr id="12" name="PA-图片 1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1811821" y="3108419"/>
              <a:ext cx="1727408" cy="1727408"/>
            </a:xfrm>
            <a:prstGeom prst="rect">
              <a:avLst/>
            </a:prstGeom>
          </p:spPr>
        </p:pic>
        <p:pic>
          <p:nvPicPr>
            <p:cNvPr id="13" name="PA-图片 1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897782" y="4835827"/>
              <a:ext cx="1844516" cy="1143599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574126" y="690681"/>
            <a:ext cx="3827753" cy="1236270"/>
            <a:chOff x="176064" y="192484"/>
            <a:chExt cx="3827753" cy="1236270"/>
          </a:xfrm>
        </p:grpSpPr>
        <p:sp>
          <p:nvSpPr>
            <p:cNvPr id="15" name="文本框 14"/>
            <p:cNvSpPr txBox="1"/>
            <p:nvPr/>
          </p:nvSpPr>
          <p:spPr>
            <a:xfrm>
              <a:off x="1038143" y="351536"/>
              <a:ext cx="2965674" cy="1077218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dist"/>
              <a:r>
                <a:rPr lang="zh-CN" altLang="en-US" sz="3200" dirty="0">
                  <a:ln w="25400">
                    <a:noFill/>
                  </a:ln>
                  <a:solidFill>
                    <a:srgbClr val="1F7E60"/>
                  </a:solidFill>
                  <a:effectLst/>
                  <a:latin typeface="+mn-lt"/>
                  <a:ea typeface="+mn-ea"/>
                  <a:sym typeface="+mn-lt"/>
                </a:rPr>
                <a:t>夏至的诗歌</a:t>
              </a:r>
              <a:endParaRPr lang="en-US" altLang="zh-CN" sz="3200" dirty="0">
                <a:ln w="25400">
                  <a:noFill/>
                </a:ln>
                <a:solidFill>
                  <a:srgbClr val="1F7E60"/>
                </a:solidFill>
                <a:effectLst/>
                <a:latin typeface="+mn-lt"/>
                <a:ea typeface="+mn-ea"/>
                <a:sym typeface="+mn-lt"/>
              </a:endParaRPr>
            </a:p>
            <a:p>
              <a:pPr algn="dist"/>
              <a:endParaRPr lang="zh-CN" altLang="en-US" sz="3200" dirty="0">
                <a:ln w="25400">
                  <a:noFill/>
                </a:ln>
                <a:solidFill>
                  <a:srgbClr val="1F7E60"/>
                </a:solidFill>
                <a:effectLst/>
                <a:latin typeface="+mn-lt"/>
                <a:ea typeface="+mn-ea"/>
                <a:sym typeface="+mn-lt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176064" y="192484"/>
              <a:ext cx="862078" cy="8620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14:ripple dir="ru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"/>
          <p:cNvSpPr txBox="1"/>
          <p:nvPr>
            <p:custDataLst>
              <p:tags r:id="rId1"/>
            </p:custDataLst>
          </p:nvPr>
        </p:nvSpPr>
        <p:spPr>
          <a:xfrm>
            <a:off x="2857116" y="3412270"/>
            <a:ext cx="655079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唐朝·刘禹锡</a:t>
            </a:r>
          </a:p>
          <a:p>
            <a:pPr algn="ctr">
              <a:lnSpc>
                <a:spcPct val="150000"/>
              </a:lnSpc>
            </a:pPr>
            <a:r>
              <a:rPr lang="zh-CN" altLang="en-US" sz="2400" kern="3800" spc="250" dirty="0">
                <a:uFillTx/>
                <a:cs typeface="+mn-ea"/>
                <a:sym typeface="+mn-lt"/>
              </a:rPr>
              <a:t>杨柳青青江水平，闻郎岸上踏歌声。</a:t>
            </a:r>
          </a:p>
          <a:p>
            <a:pPr algn="ctr">
              <a:lnSpc>
                <a:spcPct val="150000"/>
              </a:lnSpc>
            </a:pPr>
            <a:r>
              <a:rPr lang="zh-CN" altLang="en-US" sz="2400" kern="3800" spc="250" dirty="0">
                <a:uFillTx/>
                <a:cs typeface="+mn-ea"/>
                <a:sym typeface="+mn-lt"/>
              </a:rPr>
              <a:t>东边日出西边雨，道是无晴却有晴。</a:t>
            </a:r>
          </a:p>
        </p:txBody>
      </p:sp>
      <p:grpSp>
        <p:nvGrpSpPr>
          <p:cNvPr id="11" name="PA-组合 10"/>
          <p:cNvGrpSpPr/>
          <p:nvPr>
            <p:custDataLst>
              <p:tags r:id="rId2"/>
            </p:custDataLst>
          </p:nvPr>
        </p:nvGrpSpPr>
        <p:grpSpPr>
          <a:xfrm>
            <a:off x="3247244" y="1698149"/>
            <a:ext cx="5734585" cy="1487992"/>
            <a:chOff x="3247244" y="1698149"/>
            <a:chExt cx="5734585" cy="1487992"/>
          </a:xfrm>
        </p:grpSpPr>
        <p:sp>
          <p:nvSpPr>
            <p:cNvPr id="8" name="PA-圆角矩形 7"/>
            <p:cNvSpPr/>
            <p:nvPr>
              <p:custDataLst>
                <p:tags r:id="rId8"/>
              </p:custDataLst>
            </p:nvPr>
          </p:nvSpPr>
          <p:spPr>
            <a:xfrm>
              <a:off x="4146981" y="2008927"/>
              <a:ext cx="3971064" cy="866437"/>
            </a:xfrm>
            <a:custGeom>
              <a:avLst/>
              <a:gdLst>
                <a:gd name="connsiteX0" fmla="*/ 0 w 3971064"/>
                <a:gd name="connsiteY0" fmla="*/ 144409 h 866437"/>
                <a:gd name="connsiteX1" fmla="*/ 144409 w 3971064"/>
                <a:gd name="connsiteY1" fmla="*/ 0 h 866437"/>
                <a:gd name="connsiteX2" fmla="*/ 3826655 w 3971064"/>
                <a:gd name="connsiteY2" fmla="*/ 0 h 866437"/>
                <a:gd name="connsiteX3" fmla="*/ 3971064 w 3971064"/>
                <a:gd name="connsiteY3" fmla="*/ 144409 h 866437"/>
                <a:gd name="connsiteX4" fmla="*/ 3971064 w 3971064"/>
                <a:gd name="connsiteY4" fmla="*/ 722028 h 866437"/>
                <a:gd name="connsiteX5" fmla="*/ 3826655 w 3971064"/>
                <a:gd name="connsiteY5" fmla="*/ 866437 h 866437"/>
                <a:gd name="connsiteX6" fmla="*/ 144409 w 3971064"/>
                <a:gd name="connsiteY6" fmla="*/ 866437 h 866437"/>
                <a:gd name="connsiteX7" fmla="*/ 0 w 3971064"/>
                <a:gd name="connsiteY7" fmla="*/ 722028 h 866437"/>
                <a:gd name="connsiteX8" fmla="*/ 0 w 3971064"/>
                <a:gd name="connsiteY8" fmla="*/ 144409 h 86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1064" h="866437" extrusionOk="0">
                  <a:moveTo>
                    <a:pt x="0" y="144409"/>
                  </a:moveTo>
                  <a:cubicBezTo>
                    <a:pt x="-4365" y="61962"/>
                    <a:pt x="50518" y="5306"/>
                    <a:pt x="144409" y="0"/>
                  </a:cubicBezTo>
                  <a:cubicBezTo>
                    <a:pt x="1438227" y="132882"/>
                    <a:pt x="2238679" y="-84951"/>
                    <a:pt x="3826655" y="0"/>
                  </a:cubicBezTo>
                  <a:cubicBezTo>
                    <a:pt x="3905387" y="999"/>
                    <a:pt x="3968290" y="79987"/>
                    <a:pt x="3971064" y="144409"/>
                  </a:cubicBezTo>
                  <a:cubicBezTo>
                    <a:pt x="3938322" y="380220"/>
                    <a:pt x="3956788" y="511406"/>
                    <a:pt x="3971064" y="722028"/>
                  </a:cubicBezTo>
                  <a:cubicBezTo>
                    <a:pt x="3978873" y="802709"/>
                    <a:pt x="3907079" y="865060"/>
                    <a:pt x="3826655" y="866437"/>
                  </a:cubicBezTo>
                  <a:cubicBezTo>
                    <a:pt x="3076571" y="954076"/>
                    <a:pt x="1092521" y="793758"/>
                    <a:pt x="144409" y="866437"/>
                  </a:cubicBezTo>
                  <a:cubicBezTo>
                    <a:pt x="63161" y="852196"/>
                    <a:pt x="-7477" y="812174"/>
                    <a:pt x="0" y="722028"/>
                  </a:cubicBezTo>
                  <a:cubicBezTo>
                    <a:pt x="7984" y="572215"/>
                    <a:pt x="-49193" y="411180"/>
                    <a:pt x="0" y="144409"/>
                  </a:cubicBezTo>
                  <a:close/>
                </a:path>
              </a:pathLst>
            </a:custGeom>
            <a:noFill/>
            <a:ln>
              <a:solidFill>
                <a:srgbClr val="1F7E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9" name="PA-图片 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3247244" y="1698149"/>
              <a:ext cx="1487994" cy="1487992"/>
            </a:xfrm>
            <a:prstGeom prst="rect">
              <a:avLst/>
            </a:prstGeom>
          </p:spPr>
        </p:pic>
        <p:pic>
          <p:nvPicPr>
            <p:cNvPr id="10" name="PA-图片 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screen"/>
            <a:srcRect/>
            <a:stretch>
              <a:fillRect/>
            </a:stretch>
          </p:blipFill>
          <p:spPr>
            <a:xfrm>
              <a:off x="7493835" y="1698149"/>
              <a:ext cx="1487994" cy="1487992"/>
            </a:xfrm>
            <a:prstGeom prst="rect">
              <a:avLst/>
            </a:prstGeom>
          </p:spPr>
        </p:pic>
        <p:sp>
          <p:nvSpPr>
            <p:cNvPr id="3" name="PA-矩形 2"/>
            <p:cNvSpPr/>
            <p:nvPr>
              <p:custDataLst>
                <p:tags r:id="rId11"/>
              </p:custDataLst>
            </p:nvPr>
          </p:nvSpPr>
          <p:spPr>
            <a:xfrm>
              <a:off x="5138491" y="2008927"/>
              <a:ext cx="1988045" cy="6677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dirty="0">
                  <a:cs typeface="+mn-ea"/>
                  <a:sym typeface="+mn-lt"/>
                </a:rPr>
                <a:t>《竹枝词》</a:t>
              </a:r>
              <a:endParaRPr lang="en-US" altLang="zh-CN" sz="2800" b="1" dirty="0">
                <a:cs typeface="+mn-ea"/>
                <a:sym typeface="+mn-lt"/>
              </a:endParaRPr>
            </a:p>
          </p:txBody>
        </p:sp>
      </p:grpSp>
      <p:pic>
        <p:nvPicPr>
          <p:cNvPr id="12" name="PA-图片 11" descr="图片包含 游戏机&#10;&#10;描述已自动生成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6" cstate="screen"/>
          <a:srcRect/>
          <a:stretch>
            <a:fillRect/>
          </a:stretch>
        </p:blipFill>
        <p:spPr>
          <a:xfrm>
            <a:off x="2271251" y="2166072"/>
            <a:ext cx="1037583" cy="842599"/>
          </a:xfrm>
          <a:prstGeom prst="rect">
            <a:avLst/>
          </a:prstGeom>
        </p:spPr>
      </p:pic>
      <p:pic>
        <p:nvPicPr>
          <p:cNvPr id="13" name="PA-图片 12" descr="图片包含 游戏机&#10;&#10;描述已自动生成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6" cstate="screen"/>
          <a:srcRect/>
          <a:stretch>
            <a:fillRect/>
          </a:stretch>
        </p:blipFill>
        <p:spPr>
          <a:xfrm>
            <a:off x="8507675" y="4209693"/>
            <a:ext cx="1037583" cy="842599"/>
          </a:xfrm>
          <a:prstGeom prst="rect">
            <a:avLst/>
          </a:prstGeom>
        </p:spPr>
      </p:pic>
      <p:pic>
        <p:nvPicPr>
          <p:cNvPr id="14" name="PA-图片 13" descr="图片包含 游戏机&#10;&#10;描述已自动生成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6" cstate="screen"/>
          <a:srcRect/>
          <a:stretch>
            <a:fillRect/>
          </a:stretch>
        </p:blipFill>
        <p:spPr>
          <a:xfrm>
            <a:off x="9982340" y="3319876"/>
            <a:ext cx="1037583" cy="842599"/>
          </a:xfrm>
          <a:prstGeom prst="rect">
            <a:avLst/>
          </a:prstGeom>
        </p:spPr>
      </p:pic>
      <p:pic>
        <p:nvPicPr>
          <p:cNvPr id="15" name="PA-图片 14" descr="图片包含 游戏机&#10;&#10;描述已自动生成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6" cstate="screen"/>
          <a:srcRect/>
          <a:stretch>
            <a:fillRect/>
          </a:stretch>
        </p:blipFill>
        <p:spPr>
          <a:xfrm>
            <a:off x="1107475" y="3741175"/>
            <a:ext cx="1037583" cy="842599"/>
          </a:xfrm>
          <a:prstGeom prst="rect">
            <a:avLst/>
          </a:prstGeom>
        </p:spPr>
      </p:pic>
      <p:pic>
        <p:nvPicPr>
          <p:cNvPr id="18" name="PA-图片 17" descr="图片包含 游戏机&#10;&#10;描述已自动生成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6" cstate="screen"/>
          <a:srcRect/>
          <a:stretch>
            <a:fillRect/>
          </a:stretch>
        </p:blipFill>
        <p:spPr>
          <a:xfrm>
            <a:off x="8944757" y="1852927"/>
            <a:ext cx="1037583" cy="842599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74126" y="690681"/>
            <a:ext cx="3827753" cy="1236270"/>
            <a:chOff x="176064" y="192484"/>
            <a:chExt cx="3827753" cy="1236270"/>
          </a:xfrm>
        </p:grpSpPr>
        <p:sp>
          <p:nvSpPr>
            <p:cNvPr id="17" name="文本框 16"/>
            <p:cNvSpPr txBox="1"/>
            <p:nvPr/>
          </p:nvSpPr>
          <p:spPr>
            <a:xfrm>
              <a:off x="1038143" y="351536"/>
              <a:ext cx="2965674" cy="1077218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dist"/>
              <a:r>
                <a:rPr lang="zh-CN" altLang="en-US" sz="3200" dirty="0">
                  <a:ln w="25400">
                    <a:noFill/>
                  </a:ln>
                  <a:solidFill>
                    <a:srgbClr val="1F7E60"/>
                  </a:solidFill>
                  <a:effectLst/>
                  <a:latin typeface="+mn-lt"/>
                  <a:ea typeface="+mn-ea"/>
                  <a:sym typeface="+mn-lt"/>
                </a:rPr>
                <a:t>夏至的诗歌</a:t>
              </a:r>
              <a:endParaRPr lang="en-US" altLang="zh-CN" sz="3200" dirty="0">
                <a:ln w="25400">
                  <a:noFill/>
                </a:ln>
                <a:solidFill>
                  <a:srgbClr val="1F7E60"/>
                </a:solidFill>
                <a:effectLst/>
                <a:latin typeface="+mn-lt"/>
                <a:ea typeface="+mn-ea"/>
                <a:sym typeface="+mn-lt"/>
              </a:endParaRPr>
            </a:p>
            <a:p>
              <a:pPr algn="dist"/>
              <a:endParaRPr lang="zh-CN" altLang="en-US" sz="3200" dirty="0">
                <a:ln w="25400">
                  <a:noFill/>
                </a:ln>
                <a:solidFill>
                  <a:srgbClr val="1F7E60"/>
                </a:solidFill>
                <a:effectLst/>
                <a:latin typeface="+mn-lt"/>
                <a:ea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7" cstate="screen"/>
            <a:srcRect/>
            <a:stretch>
              <a:fillRect/>
            </a:stretch>
          </p:blipFill>
          <p:spPr>
            <a:xfrm>
              <a:off x="176064" y="192484"/>
              <a:ext cx="862078" cy="8620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14:ripple dir="ru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游戏机, 花, 笔记本&#10;&#10;描述已自动生成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1390913" y="4816005"/>
            <a:ext cx="820752" cy="83443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 flipH="1">
            <a:off x="2184545" y="2209241"/>
            <a:ext cx="2492990" cy="2862322"/>
          </a:xfrm>
          <a:prstGeom prst="rect">
            <a:avLst/>
          </a:prstGeom>
          <a:noFill/>
          <a:effectLst/>
        </p:spPr>
        <p:txBody>
          <a:bodyPr vert="horz" wrap="none" rtlCol="0">
            <a:spAutoFit/>
          </a:bodyPr>
          <a:lstStyle>
            <a:defPPr>
              <a:defRPr lang="zh-CN"/>
            </a:defPPr>
            <a:lvl1pPr>
              <a:defRPr sz="11500">
                <a:ln w="25400">
                  <a:noFill/>
                </a:ln>
                <a:blipFill dpi="0" rotWithShape="1">
                  <a:blip r:embed="rId4">
                    <a:alphaModFix amt="82000"/>
                  </a:blip>
                  <a:srcRect/>
                  <a:tile tx="0" ty="0" sx="100000" sy="100000" flip="none" algn="ctr"/>
                </a:blipFill>
                <a:effectLst>
                  <a:outerShdw blurRad="76200" dist="38100" dir="18000000" algn="l" rotWithShape="0">
                    <a:prstClr val="black">
                      <a:alpha val="70000"/>
                    </a:prstClr>
                  </a:outerShdw>
                </a:effectLst>
                <a:latin typeface="思源宋体 CN Heavy" panose="02020900000000000000" pitchFamily="18" charset="-128"/>
                <a:ea typeface="思源宋体 CN Heavy" panose="02020900000000000000" pitchFamily="18" charset="-128"/>
              </a:defRPr>
            </a:lvl1pPr>
          </a:lstStyle>
          <a:p>
            <a:r>
              <a:rPr lang="zh-CN" altLang="en-US" sz="18000" b="1" dirty="0">
                <a:solidFill>
                  <a:schemeClr val="bg1"/>
                </a:solidFill>
                <a:effectLst>
                  <a:outerShdw blurRad="50800" dist="254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夏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463026" y="1886426"/>
            <a:ext cx="2492990" cy="2862322"/>
          </a:xfrm>
          <a:prstGeom prst="rect">
            <a:avLst/>
          </a:prstGeom>
          <a:noFill/>
          <a:effectLst/>
        </p:spPr>
        <p:txBody>
          <a:bodyPr vert="horz" wrap="none" rtlCol="0">
            <a:spAutoFit/>
          </a:bodyPr>
          <a:lstStyle/>
          <a:p>
            <a:r>
              <a:rPr lang="zh-CN" altLang="en-US" sz="180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50800" dist="254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至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989943" y="582993"/>
            <a:ext cx="6212113" cy="338554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二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十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四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节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气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夏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日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好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时</a:t>
            </a:r>
            <a:r>
              <a:rPr lang="en-US" altLang="zh-CN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600" b="1" dirty="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2000"/>
                    </a:srgbClr>
                  </a:outerShdw>
                </a:effectLst>
                <a:cs typeface="+mn-ea"/>
                <a:sym typeface="+mn-lt"/>
              </a:rPr>
              <a:t>光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522513" y="1300713"/>
            <a:ext cx="982558" cy="908528"/>
          </a:xfrm>
          <a:prstGeom prst="wedgeEllipseCallout">
            <a:avLst>
              <a:gd name="adj1" fmla="val 55216"/>
              <a:gd name="adj2" fmla="val 36231"/>
            </a:avLst>
          </a:prstGeom>
          <a:solidFill>
            <a:srgbClr val="64B053"/>
          </a:solidFill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 vert="horz" wrap="square" rtlCol="0">
            <a:noAutofit/>
          </a:bodyPr>
          <a:lstStyle/>
          <a:p>
            <a:pPr algn="ctr"/>
            <a:r>
              <a:rPr lang="en-US" altLang="zh-CN" b="1" dirty="0">
                <a:ln w="254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6</a:t>
            </a:r>
            <a:r>
              <a:rPr lang="zh-CN" altLang="en-US" b="1" dirty="0">
                <a:ln w="254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月</a:t>
            </a:r>
            <a:endParaRPr lang="en-US" altLang="zh-CN" b="1" dirty="0">
              <a:ln w="254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altLang="zh-CN" b="1" dirty="0">
                <a:ln w="254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21</a:t>
            </a:r>
            <a:r>
              <a:rPr lang="zh-CN" altLang="en-US" b="1" dirty="0">
                <a:ln w="254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日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516038" y="5071563"/>
            <a:ext cx="3978067" cy="400110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000" b="1" dirty="0">
                <a:ln w="254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炎炎夏日浪漫邂逅</a:t>
            </a:r>
          </a:p>
        </p:txBody>
      </p:sp>
      <p:pic>
        <p:nvPicPr>
          <p:cNvPr id="28" name="图片 27" descr="图片包含 游戏机, 花, 笔记本&#10;&#10;描述已自动生成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34929" y="3914318"/>
            <a:ext cx="820752" cy="834430"/>
          </a:xfrm>
          <a:prstGeom prst="rect">
            <a:avLst/>
          </a:prstGeom>
        </p:spPr>
      </p:pic>
    </p:spTree>
  </p:cSld>
  <p:clrMapOvr>
    <a:masterClrMapping/>
  </p:clrMapOvr>
  <p:transition spd="slow" advTm="9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  <p:bldP spid="26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 flipH="1">
            <a:off x="3778184" y="1795253"/>
            <a:ext cx="4635631" cy="1323439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11500">
                <a:ln w="25400">
                  <a:noFill/>
                </a:ln>
                <a:blipFill dpi="0" rotWithShape="1">
                  <a:blip r:embed="rId3">
                    <a:alphaModFix amt="82000"/>
                  </a:blip>
                  <a:srcRect/>
                  <a:tile tx="0" ty="0" sx="100000" sy="100000" flip="none" algn="ctr"/>
                </a:blipFill>
                <a:effectLst>
                  <a:outerShdw blurRad="76200" dist="38100" dir="18000000" algn="l" rotWithShape="0">
                    <a:prstClr val="black">
                      <a:alpha val="70000"/>
                    </a:prstClr>
                  </a:outerShdw>
                </a:effectLst>
                <a:latin typeface="思源宋体 CN Heavy" panose="02020900000000000000" pitchFamily="18" charset="-128"/>
                <a:ea typeface="思源宋体 CN Heavy" panose="02020900000000000000" pitchFamily="18" charset="-128"/>
              </a:defRPr>
            </a:lvl1pPr>
          </a:lstStyle>
          <a:p>
            <a:pPr algn="dist"/>
            <a:r>
              <a:rPr lang="en-US" altLang="zh-CN" sz="8000" b="1" dirty="0">
                <a:solidFill>
                  <a:schemeClr val="bg1"/>
                </a:solidFill>
                <a:effectLst>
                  <a:outerShdw blurRad="50800" dist="254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PART 01</a:t>
            </a:r>
            <a:endParaRPr lang="zh-CN" altLang="en-US" sz="8000" b="1" dirty="0">
              <a:solidFill>
                <a:schemeClr val="bg1"/>
              </a:solidFill>
              <a:effectLst>
                <a:outerShdw blurRad="50800" dist="25400" algn="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711900" y="3118692"/>
            <a:ext cx="6768200" cy="1446550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12500" b="1">
                <a:ln w="25400">
                  <a:solidFill>
                    <a:srgbClr val="1F7E60"/>
                  </a:solidFill>
                </a:ln>
                <a:solidFill>
                  <a:schemeClr val="bg1"/>
                </a:solidFill>
                <a:effectLst>
                  <a:outerShdw blurRad="50800" dist="25400" algn="l" rotWithShape="0">
                    <a:prstClr val="black">
                      <a:alpha val="40000"/>
                    </a:prstClr>
                  </a:outerShdw>
                </a:effectLst>
                <a:latin typeface="字体视界-你的童趣体" panose="02000500000000000000" pitchFamily="2" charset="-122"/>
                <a:ea typeface="字体视界-你的童趣体" panose="02000500000000000000" pitchFamily="2" charset="-122"/>
                <a:cs typeface="+mn-ea"/>
              </a:defRPr>
            </a:lvl1pPr>
          </a:lstStyle>
          <a:p>
            <a:pPr algn="dist"/>
            <a:r>
              <a:rPr lang="zh-CN" altLang="en-US" sz="8800" dirty="0">
                <a:ln w="25400">
                  <a:noFill/>
                </a:ln>
                <a:latin typeface="+mn-lt"/>
                <a:ea typeface="+mn-ea"/>
                <a:sym typeface="+mn-lt"/>
              </a:rPr>
              <a:t>夏至的由来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">
        <p14:rippl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-文本框 2"/>
          <p:cNvSpPr txBox="1"/>
          <p:nvPr>
            <p:custDataLst>
              <p:tags r:id="rId1"/>
            </p:custDataLst>
          </p:nvPr>
        </p:nvSpPr>
        <p:spPr>
          <a:xfrm>
            <a:off x="1840242" y="2104962"/>
            <a:ext cx="9511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>
                <a:cs typeface="+mn-ea"/>
                <a:sym typeface="+mn-lt"/>
              </a:rPr>
              <a:t>夏至是二十四节气中最早被确定的一个节气。</a:t>
            </a:r>
            <a:endParaRPr lang="en-US" altLang="zh-CN" sz="2000" spc="600" dirty="0">
              <a:cs typeface="+mn-ea"/>
              <a:sym typeface="+mn-lt"/>
            </a:endParaRPr>
          </a:p>
          <a:p>
            <a:r>
              <a:rPr lang="zh-CN" altLang="en-US" sz="2000" spc="600" dirty="0">
                <a:cs typeface="+mn-ea"/>
                <a:sym typeface="+mn-lt"/>
              </a:rPr>
              <a:t>公元前七世纪，先人采用土圭测日影，就确定了夏至。</a:t>
            </a:r>
          </a:p>
        </p:txBody>
      </p:sp>
      <p:sp>
        <p:nvSpPr>
          <p:cNvPr id="4" name="PA-文本框 3"/>
          <p:cNvSpPr txBox="1"/>
          <p:nvPr>
            <p:custDataLst>
              <p:tags r:id="rId2"/>
            </p:custDataLst>
          </p:nvPr>
        </p:nvSpPr>
        <p:spPr>
          <a:xfrm>
            <a:off x="6351182" y="3645448"/>
            <a:ext cx="4494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1000" dirty="0">
                <a:solidFill>
                  <a:srgbClr val="000000"/>
                </a:solidFill>
                <a:cs typeface="+mn-ea"/>
                <a:sym typeface="+mn-lt"/>
              </a:rPr>
              <a:t>中国古代将夏至分为三候：“一候鹿角解；二候蝉始鸣；三候半夏生。可见夏至一到阴凉就不远了。</a:t>
            </a:r>
            <a:endParaRPr lang="zh-CN" altLang="en-US" sz="2000" spc="1000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74126" y="690681"/>
            <a:ext cx="3827753" cy="862076"/>
            <a:chOff x="176064" y="192484"/>
            <a:chExt cx="3827753" cy="862076"/>
          </a:xfrm>
        </p:grpSpPr>
        <p:sp>
          <p:nvSpPr>
            <p:cNvPr id="8" name="文本框 7"/>
            <p:cNvSpPr txBox="1"/>
            <p:nvPr/>
          </p:nvSpPr>
          <p:spPr>
            <a:xfrm>
              <a:off x="1038143" y="351536"/>
              <a:ext cx="2965674" cy="584775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dist"/>
              <a:r>
                <a:rPr lang="zh-CN" altLang="en-US" sz="3200" dirty="0">
                  <a:ln w="25400">
                    <a:noFill/>
                  </a:ln>
                  <a:solidFill>
                    <a:srgbClr val="1F7E60"/>
                  </a:solidFill>
                  <a:effectLst/>
                  <a:latin typeface="+mn-lt"/>
                  <a:ea typeface="+mn-ea"/>
                  <a:sym typeface="+mn-lt"/>
                </a:rPr>
                <a:t>夏至的由来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176064" y="192484"/>
              <a:ext cx="862078" cy="862076"/>
            </a:xfrm>
            <a:prstGeom prst="rect">
              <a:avLst/>
            </a:prstGeom>
          </p:spPr>
        </p:pic>
      </p:grpSp>
      <p:pic>
        <p:nvPicPr>
          <p:cNvPr id="7" name="PA-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screen"/>
          <a:srcRect/>
          <a:stretch>
            <a:fillRect/>
          </a:stretch>
        </p:blipFill>
        <p:spPr>
          <a:xfrm>
            <a:off x="1691386" y="2446277"/>
            <a:ext cx="4069710" cy="4069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14:ripple dir="ru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-文本框 15"/>
          <p:cNvSpPr txBox="1"/>
          <p:nvPr>
            <p:custDataLst>
              <p:tags r:id="rId1"/>
            </p:custDataLst>
          </p:nvPr>
        </p:nvSpPr>
        <p:spPr>
          <a:xfrm>
            <a:off x="1005165" y="2336493"/>
            <a:ext cx="5948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000000"/>
                </a:solidFill>
                <a:latin typeface="思源宋体 CN SemiBold" panose="02020600000000000000" pitchFamily="18" charset="-128"/>
                <a:ea typeface="思源宋体 CN SemiBold" panose="02020600000000000000" pitchFamily="18" charset="-128"/>
              </a:defRPr>
            </a:lvl1pPr>
          </a:lstStyle>
          <a:p>
            <a:pPr>
              <a:buClr>
                <a:schemeClr val="accent5"/>
              </a:buClr>
            </a:pPr>
            <a:r>
              <a:rPr lang="zh-CN" altLang="en-US" sz="2000" spc="600" dirty="0">
                <a:latin typeface="+mn-lt"/>
                <a:ea typeface="+mn-ea"/>
                <a:cs typeface="+mn-ea"/>
                <a:sym typeface="+mn-lt"/>
              </a:rPr>
              <a:t>中国民间把夏至后的15天分成3“时”，一般头时3天，中时5天，末时7天。</a:t>
            </a:r>
          </a:p>
        </p:txBody>
      </p:sp>
      <p:sp>
        <p:nvSpPr>
          <p:cNvPr id="11" name="PA-文本框 15"/>
          <p:cNvSpPr txBox="1"/>
          <p:nvPr>
            <p:custDataLst>
              <p:tags r:id="rId2"/>
            </p:custDataLst>
          </p:nvPr>
        </p:nvSpPr>
        <p:spPr>
          <a:xfrm>
            <a:off x="1005165" y="3270361"/>
            <a:ext cx="5948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000000"/>
                </a:solidFill>
                <a:latin typeface="思源宋体 CN SemiBold" panose="02020600000000000000" pitchFamily="18" charset="-128"/>
                <a:ea typeface="思源宋体 CN SemiBold" panose="02020600000000000000" pitchFamily="18" charset="-128"/>
              </a:defRPr>
            </a:lvl1pPr>
          </a:lstStyle>
          <a:p>
            <a:pPr>
              <a:buClr>
                <a:schemeClr val="accent5"/>
              </a:buClr>
            </a:pPr>
            <a:r>
              <a:rPr lang="zh-CN" altLang="en-US" sz="2000" spc="600" dirty="0">
                <a:latin typeface="+mn-lt"/>
                <a:ea typeface="+mn-ea"/>
                <a:cs typeface="+mn-ea"/>
                <a:sym typeface="+mn-lt"/>
              </a:rPr>
              <a:t>这期间我国大部分地区气温较高，日照充足，作物生长很快，生理和生态需水均较多。</a:t>
            </a:r>
          </a:p>
        </p:txBody>
      </p:sp>
      <p:sp>
        <p:nvSpPr>
          <p:cNvPr id="12" name="PA-文本框 15"/>
          <p:cNvSpPr txBox="1"/>
          <p:nvPr>
            <p:custDataLst>
              <p:tags r:id="rId3"/>
            </p:custDataLst>
          </p:nvPr>
        </p:nvSpPr>
        <p:spPr>
          <a:xfrm>
            <a:off x="1047876" y="4513641"/>
            <a:ext cx="5948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000000"/>
                </a:solidFill>
                <a:latin typeface="思源宋体 CN SemiBold" panose="02020600000000000000" pitchFamily="18" charset="-128"/>
                <a:ea typeface="思源宋体 CN SemiBold" panose="02020600000000000000" pitchFamily="18" charset="-128"/>
              </a:defRPr>
            </a:lvl1pPr>
          </a:lstStyle>
          <a:p>
            <a:pPr>
              <a:buClr>
                <a:schemeClr val="accent5"/>
              </a:buClr>
            </a:pPr>
            <a:r>
              <a:rPr lang="zh-CN" altLang="en-US" sz="2000" spc="600" dirty="0">
                <a:latin typeface="+mn-lt"/>
                <a:ea typeface="+mn-ea"/>
                <a:cs typeface="+mn-ea"/>
                <a:sym typeface="+mn-lt"/>
              </a:rPr>
              <a:t>此时的降水对农业产量影响很大，有“夏至雨点值千金”之说。</a:t>
            </a:r>
          </a:p>
        </p:txBody>
      </p:sp>
      <p:pic>
        <p:nvPicPr>
          <p:cNvPr id="3" name="PA-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screen"/>
          <a:srcRect/>
          <a:stretch>
            <a:fillRect/>
          </a:stretch>
        </p:blipFill>
        <p:spPr>
          <a:xfrm>
            <a:off x="6996585" y="1637415"/>
            <a:ext cx="4281556" cy="4281554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574126" y="690681"/>
            <a:ext cx="3827753" cy="862076"/>
            <a:chOff x="176064" y="192484"/>
            <a:chExt cx="3827753" cy="862076"/>
          </a:xfrm>
        </p:grpSpPr>
        <p:sp>
          <p:nvSpPr>
            <p:cNvPr id="16" name="文本框 15"/>
            <p:cNvSpPr txBox="1"/>
            <p:nvPr/>
          </p:nvSpPr>
          <p:spPr>
            <a:xfrm>
              <a:off x="1038143" y="351536"/>
              <a:ext cx="2965674" cy="584775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dist"/>
              <a:r>
                <a:rPr lang="zh-CN" altLang="en-US" sz="3200" dirty="0">
                  <a:ln w="25400">
                    <a:noFill/>
                  </a:ln>
                  <a:solidFill>
                    <a:srgbClr val="1F7E60"/>
                  </a:solidFill>
                  <a:effectLst/>
                  <a:latin typeface="+mn-lt"/>
                  <a:ea typeface="+mn-ea"/>
                  <a:sym typeface="+mn-lt"/>
                </a:rPr>
                <a:t>夏至的由来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176064" y="192484"/>
              <a:ext cx="862078" cy="8620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14:ripple dir="ru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-文本框 9"/>
          <p:cNvSpPr txBox="1"/>
          <p:nvPr>
            <p:custDataLst>
              <p:tags r:id="rId1"/>
            </p:custDataLst>
          </p:nvPr>
        </p:nvSpPr>
        <p:spPr>
          <a:xfrm>
            <a:off x="1406507" y="1709956"/>
            <a:ext cx="5990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spc="600" dirty="0">
                <a:cs typeface="+mn-ea"/>
                <a:sym typeface="+mn-lt"/>
              </a:rPr>
              <a:t>夏至节气一般在公历6月21日或22日。</a:t>
            </a:r>
          </a:p>
        </p:txBody>
      </p:sp>
      <p:sp>
        <p:nvSpPr>
          <p:cNvPr id="11" name="PA-文本框 10"/>
          <p:cNvSpPr txBox="1"/>
          <p:nvPr>
            <p:custDataLst>
              <p:tags r:id="rId2"/>
            </p:custDataLst>
          </p:nvPr>
        </p:nvSpPr>
        <p:spPr>
          <a:xfrm>
            <a:off x="6132513" y="2811259"/>
            <a:ext cx="2893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600" dirty="0">
                <a:cs typeface="+mn-ea"/>
                <a:sym typeface="+mn-lt"/>
              </a:rPr>
              <a:t>夏至为者，至有三义；</a:t>
            </a:r>
          </a:p>
        </p:txBody>
      </p:sp>
      <p:sp>
        <p:nvSpPr>
          <p:cNvPr id="12" name="PA-文本框 11"/>
          <p:cNvSpPr txBox="1"/>
          <p:nvPr>
            <p:custDataLst>
              <p:tags r:id="rId3"/>
            </p:custDataLst>
          </p:nvPr>
        </p:nvSpPr>
        <p:spPr>
          <a:xfrm>
            <a:off x="6096000" y="3320407"/>
            <a:ext cx="46474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pc="600" dirty="0">
                <a:cs typeface="+mn-ea"/>
                <a:sym typeface="+mn-lt"/>
              </a:rPr>
              <a:t>一以阴阳气之至极，</a:t>
            </a:r>
            <a:endParaRPr lang="en-US" altLang="zh-CN" spc="600" dirty="0">
              <a:cs typeface="+mn-ea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pc="600" dirty="0">
                <a:cs typeface="+mn-ea"/>
                <a:sym typeface="+mn-lt"/>
              </a:rPr>
              <a:t>二以明阳气之始至，</a:t>
            </a:r>
            <a:endParaRPr lang="en-US" altLang="zh-CN" spc="600" dirty="0">
              <a:cs typeface="+mn-ea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pc="600" dirty="0">
                <a:cs typeface="+mn-ea"/>
                <a:sym typeface="+mn-lt"/>
              </a:rPr>
              <a:t>三以明日行之北至。故为至。</a:t>
            </a:r>
          </a:p>
        </p:txBody>
      </p:sp>
      <p:sp>
        <p:nvSpPr>
          <p:cNvPr id="13" name="PA-文本框 12"/>
          <p:cNvSpPr txBox="1"/>
          <p:nvPr>
            <p:custDataLst>
              <p:tags r:id="rId4"/>
            </p:custDataLst>
          </p:nvPr>
        </p:nvSpPr>
        <p:spPr>
          <a:xfrm>
            <a:off x="1406507" y="5092759"/>
            <a:ext cx="9221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>
                <a:cs typeface="+mn-ea"/>
                <a:sym typeface="+mn-lt"/>
              </a:rPr>
              <a:t>《月令七十二候集解》关于夏至说：五月中，夏，假也，至，极也，万物于此皆假大而至极也</a:t>
            </a:r>
          </a:p>
        </p:txBody>
      </p:sp>
      <p:pic>
        <p:nvPicPr>
          <p:cNvPr id="3" name="PA-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screen"/>
          <a:srcRect/>
          <a:stretch>
            <a:fillRect/>
          </a:stretch>
        </p:blipFill>
        <p:spPr>
          <a:xfrm>
            <a:off x="2108081" y="1892595"/>
            <a:ext cx="3309424" cy="3309424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74126" y="690681"/>
            <a:ext cx="3827753" cy="862076"/>
            <a:chOff x="176064" y="192484"/>
            <a:chExt cx="3827753" cy="862076"/>
          </a:xfrm>
        </p:grpSpPr>
        <p:sp>
          <p:nvSpPr>
            <p:cNvPr id="15" name="文本框 14"/>
            <p:cNvSpPr txBox="1"/>
            <p:nvPr/>
          </p:nvSpPr>
          <p:spPr>
            <a:xfrm>
              <a:off x="1038143" y="351536"/>
              <a:ext cx="2965674" cy="584775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dist"/>
              <a:r>
                <a:rPr lang="zh-CN" altLang="en-US" sz="3200" dirty="0">
                  <a:ln w="25400">
                    <a:noFill/>
                  </a:ln>
                  <a:solidFill>
                    <a:srgbClr val="1F7E60"/>
                  </a:solidFill>
                  <a:effectLst/>
                  <a:latin typeface="+mn-lt"/>
                  <a:ea typeface="+mn-ea"/>
                  <a:sym typeface="+mn-lt"/>
                </a:rPr>
                <a:t>夏至的由来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176064" y="192484"/>
              <a:ext cx="862078" cy="8620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14:ripple dir="ru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flipH="1">
            <a:off x="3778184" y="1795253"/>
            <a:ext cx="4635631" cy="1323439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11500">
                <a:ln w="25400">
                  <a:noFill/>
                </a:ln>
                <a:blipFill dpi="0" rotWithShape="1">
                  <a:blip r:embed="rId3">
                    <a:alphaModFix amt="82000"/>
                  </a:blip>
                  <a:srcRect/>
                  <a:tile tx="0" ty="0" sx="100000" sy="100000" flip="none" algn="ctr"/>
                </a:blipFill>
                <a:effectLst>
                  <a:outerShdw blurRad="76200" dist="38100" dir="18000000" algn="l" rotWithShape="0">
                    <a:prstClr val="black">
                      <a:alpha val="70000"/>
                    </a:prstClr>
                  </a:outerShdw>
                </a:effectLst>
                <a:latin typeface="思源宋体 CN Heavy" panose="02020900000000000000" pitchFamily="18" charset="-128"/>
                <a:ea typeface="思源宋体 CN Heavy" panose="02020900000000000000" pitchFamily="18" charset="-128"/>
              </a:defRPr>
            </a:lvl1pPr>
          </a:lstStyle>
          <a:p>
            <a:pPr algn="dist"/>
            <a:r>
              <a:rPr lang="en-US" altLang="zh-CN" sz="8000" b="1" dirty="0">
                <a:solidFill>
                  <a:schemeClr val="bg1"/>
                </a:solidFill>
                <a:effectLst>
                  <a:outerShdw blurRad="50800" dist="254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PART 02</a:t>
            </a:r>
            <a:endParaRPr lang="zh-CN" altLang="en-US" sz="8000" b="1" dirty="0">
              <a:solidFill>
                <a:schemeClr val="bg1"/>
              </a:solidFill>
              <a:effectLst>
                <a:outerShdw blurRad="50800" dist="25400" algn="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11900" y="3118692"/>
            <a:ext cx="6768200" cy="1446550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12500" b="1">
                <a:ln w="25400">
                  <a:solidFill>
                    <a:srgbClr val="1F7E60"/>
                  </a:solidFill>
                </a:ln>
                <a:solidFill>
                  <a:schemeClr val="bg1"/>
                </a:solidFill>
                <a:effectLst>
                  <a:outerShdw blurRad="50800" dist="25400" algn="l" rotWithShape="0">
                    <a:prstClr val="black">
                      <a:alpha val="40000"/>
                    </a:prstClr>
                  </a:outerShdw>
                </a:effectLst>
                <a:latin typeface="字体视界-你的童趣体" panose="02000500000000000000" pitchFamily="2" charset="-122"/>
                <a:ea typeface="字体视界-你的童趣体" panose="02000500000000000000" pitchFamily="2" charset="-122"/>
                <a:cs typeface="+mn-ea"/>
              </a:defRPr>
            </a:lvl1pPr>
          </a:lstStyle>
          <a:p>
            <a:pPr algn="dist"/>
            <a:r>
              <a:rPr lang="zh-CN" altLang="en-US" sz="8800" dirty="0">
                <a:ln w="25400">
                  <a:noFill/>
                </a:ln>
                <a:latin typeface="+mn-lt"/>
                <a:ea typeface="+mn-ea"/>
                <a:sym typeface="+mn-lt"/>
              </a:rPr>
              <a:t>夏至的特点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">
        <p14:rippl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-文本框 10"/>
          <p:cNvSpPr txBox="1"/>
          <p:nvPr>
            <p:custDataLst>
              <p:tags r:id="rId1"/>
            </p:custDataLst>
          </p:nvPr>
        </p:nvSpPr>
        <p:spPr>
          <a:xfrm>
            <a:off x="1436204" y="1686071"/>
            <a:ext cx="8183546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400" spc="300" dirty="0">
                <a:cs typeface="+mn-ea"/>
                <a:sym typeface="+mn-lt"/>
              </a:rPr>
              <a:t>夏至是北半球一年中白昼最长、黑夜最短的一天。</a:t>
            </a:r>
            <a:endParaRPr sz="2400" spc="300" dirty="0">
              <a:cs typeface="+mn-ea"/>
              <a:sym typeface="+mn-lt"/>
            </a:endParaRPr>
          </a:p>
        </p:txBody>
      </p:sp>
      <p:sp>
        <p:nvSpPr>
          <p:cNvPr id="12" name="PA-文本框 11"/>
          <p:cNvSpPr txBox="1"/>
          <p:nvPr>
            <p:custDataLst>
              <p:tags r:id="rId2"/>
            </p:custDataLst>
          </p:nvPr>
        </p:nvSpPr>
        <p:spPr>
          <a:xfrm>
            <a:off x="1920272" y="2828046"/>
            <a:ext cx="3416320" cy="260622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600" dirty="0">
                <a:cs typeface="+mn-ea"/>
                <a:sym typeface="+mn-lt"/>
              </a:rPr>
              <a:t>夏至日那天，整个地球上除南极点和南极圈内的极夜地区外，所有地点的日出方向都是从东北方开始的，在西北方落下。</a:t>
            </a:r>
            <a:endParaRPr sz="2000" spc="600" dirty="0">
              <a:cs typeface="+mn-ea"/>
              <a:sym typeface="+mn-lt"/>
            </a:endParaRPr>
          </a:p>
        </p:txBody>
      </p:sp>
      <p:pic>
        <p:nvPicPr>
          <p:cNvPr id="3" name="PA-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5357857" y="2281050"/>
            <a:ext cx="5588028" cy="3352816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74126" y="690681"/>
            <a:ext cx="3827753" cy="862076"/>
            <a:chOff x="176064" y="192484"/>
            <a:chExt cx="3827753" cy="862076"/>
          </a:xfrm>
        </p:grpSpPr>
        <p:sp>
          <p:nvSpPr>
            <p:cNvPr id="10" name="文本框 9"/>
            <p:cNvSpPr txBox="1"/>
            <p:nvPr/>
          </p:nvSpPr>
          <p:spPr>
            <a:xfrm>
              <a:off x="1038143" y="351536"/>
              <a:ext cx="2965674" cy="584775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dist"/>
              <a:r>
                <a:rPr lang="zh-CN" altLang="en-US" sz="3200" dirty="0">
                  <a:ln w="25400">
                    <a:noFill/>
                  </a:ln>
                  <a:solidFill>
                    <a:srgbClr val="1F7E60"/>
                  </a:solidFill>
                  <a:effectLst/>
                  <a:latin typeface="+mn-lt"/>
                  <a:ea typeface="+mn-ea"/>
                  <a:sym typeface="+mn-lt"/>
                </a:rPr>
                <a:t>夏至的特点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>
            <a:xfrm>
              <a:off x="176064" y="192484"/>
              <a:ext cx="862078" cy="8620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14:ripple dir="ru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文本框 15"/>
          <p:cNvSpPr txBox="1"/>
          <p:nvPr>
            <p:custDataLst>
              <p:tags r:id="rId1"/>
            </p:custDataLst>
          </p:nvPr>
        </p:nvSpPr>
        <p:spPr>
          <a:xfrm>
            <a:off x="1130541" y="3182168"/>
            <a:ext cx="2584802" cy="1329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spc="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“天文专家称，夏至是太阳的转折点，这天过后它将走“回头路”。</a:t>
            </a:r>
            <a:endParaRPr sz="1800" spc="6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PA-文本框 15"/>
          <p:cNvSpPr txBox="1"/>
          <p:nvPr>
            <p:custDataLst>
              <p:tags r:id="rId2"/>
            </p:custDataLst>
          </p:nvPr>
        </p:nvSpPr>
        <p:spPr>
          <a:xfrm>
            <a:off x="4688755" y="3182168"/>
            <a:ext cx="2584802" cy="1329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spc="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夏至过后，太阳直射点逐渐向南移动，北半球白昼开始逐渐变短。</a:t>
            </a:r>
            <a:endParaRPr sz="1800" spc="6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PA-文本框 15"/>
          <p:cNvSpPr txBox="1"/>
          <p:nvPr>
            <p:custDataLst>
              <p:tags r:id="rId3"/>
            </p:custDataLst>
          </p:nvPr>
        </p:nvSpPr>
        <p:spPr>
          <a:xfrm>
            <a:off x="8451015" y="3129348"/>
            <a:ext cx="2584802" cy="13047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spc="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对于北回归线及其以北的地区，夏至日过后，正午太阳高度也开始逐日降低。</a:t>
            </a:r>
            <a:endParaRPr sz="1800" spc="6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PA-文本框 15"/>
          <p:cNvSpPr txBox="1"/>
          <p:nvPr>
            <p:custDataLst>
              <p:tags r:id="rId4"/>
            </p:custDataLst>
          </p:nvPr>
        </p:nvSpPr>
        <p:spPr>
          <a:xfrm>
            <a:off x="1516910" y="5002893"/>
            <a:ext cx="9158178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spc="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民间有“吃过夏至面，一天短一线”的说法，我国唐代诗人韦应物的</a:t>
            </a:r>
            <a:r>
              <a:rPr lang="en-US" altLang="zh-CN" sz="1800" spc="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1800" spc="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夏至避暑北池</a:t>
            </a:r>
            <a:r>
              <a:rPr lang="en-US" altLang="zh-CN" sz="1800" spc="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sz="1800" spc="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也曾写到“昼晷已云极，宵漏自此长”。</a:t>
            </a:r>
            <a:endParaRPr sz="1800" spc="6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PA-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screen"/>
          <a:srcRect/>
          <a:stretch>
            <a:fillRect/>
          </a:stretch>
        </p:blipFill>
        <p:spPr>
          <a:xfrm>
            <a:off x="1350567" y="1665607"/>
            <a:ext cx="1610870" cy="1610868"/>
          </a:xfrm>
          <a:prstGeom prst="rect">
            <a:avLst/>
          </a:prstGeom>
        </p:spPr>
      </p:pic>
      <p:pic>
        <p:nvPicPr>
          <p:cNvPr id="14" name="PA-图片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screen"/>
          <a:srcRect/>
          <a:stretch>
            <a:fillRect/>
          </a:stretch>
        </p:blipFill>
        <p:spPr>
          <a:xfrm>
            <a:off x="5212587" y="1744383"/>
            <a:ext cx="1610870" cy="1610868"/>
          </a:xfrm>
          <a:prstGeom prst="rect">
            <a:avLst/>
          </a:prstGeom>
        </p:spPr>
      </p:pic>
      <p:pic>
        <p:nvPicPr>
          <p:cNvPr id="15" name="PA-图片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screen"/>
          <a:srcRect/>
          <a:stretch>
            <a:fillRect/>
          </a:stretch>
        </p:blipFill>
        <p:spPr>
          <a:xfrm>
            <a:off x="8901115" y="1665607"/>
            <a:ext cx="1610870" cy="161086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74126" y="690681"/>
            <a:ext cx="3827753" cy="862076"/>
            <a:chOff x="176064" y="192484"/>
            <a:chExt cx="3827753" cy="862076"/>
          </a:xfrm>
        </p:grpSpPr>
        <p:sp>
          <p:nvSpPr>
            <p:cNvPr id="17" name="文本框 16"/>
            <p:cNvSpPr txBox="1"/>
            <p:nvPr/>
          </p:nvSpPr>
          <p:spPr>
            <a:xfrm>
              <a:off x="1038143" y="351536"/>
              <a:ext cx="2965674" cy="584775"/>
            </a:xfrm>
            <a:prstGeom prst="rect">
              <a:avLst/>
            </a:prstGeom>
            <a:noFill/>
            <a:effectLst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10400" b="1">
                  <a:ln w="25400">
                    <a:solidFill>
                      <a:srgbClr val="1F7E60"/>
                    </a:solidFill>
                  </a:ln>
                  <a:solidFill>
                    <a:schemeClr val="bg1"/>
                  </a:solidFill>
                  <a:effectLst>
                    <a:outerShdw blurRad="50800" dist="25400" algn="l" rotWithShape="0">
                      <a:prstClr val="black">
                        <a:alpha val="40000"/>
                      </a:prstClr>
                    </a:outerShdw>
                  </a:effectLst>
                  <a:latin typeface="字体视界-你的童趣体" panose="02000500000000000000" pitchFamily="2" charset="-122"/>
                  <a:ea typeface="字体视界-你的童趣体" panose="02000500000000000000" pitchFamily="2" charset="-122"/>
                  <a:cs typeface="+mn-ea"/>
                </a:defRPr>
              </a:lvl1pPr>
            </a:lstStyle>
            <a:p>
              <a:pPr algn="dist"/>
              <a:r>
                <a:rPr lang="zh-CN" altLang="en-US" sz="3200" dirty="0">
                  <a:ln w="25400">
                    <a:noFill/>
                  </a:ln>
                  <a:solidFill>
                    <a:srgbClr val="1F7E60"/>
                  </a:solidFill>
                  <a:effectLst/>
                  <a:latin typeface="+mn-lt"/>
                  <a:ea typeface="+mn-ea"/>
                  <a:sym typeface="+mn-lt"/>
                </a:rPr>
                <a:t>夏至的特点</a:t>
              </a: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176064" y="192484"/>
              <a:ext cx="862078" cy="8620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14:ripple dir="ru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适中&quot;,&quot;HeaderHeight&quot;:13.0,&quot;FooterHeight&quot;:6.0,&quot;SideMargin&quot;:4.0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heme/theme1.xml><?xml version="1.0" encoding="utf-8"?>
<a:theme xmlns:a="http://schemas.openxmlformats.org/drawingml/2006/main" name=" www.2ppt.com">
  <a:themeElements>
    <a:clrScheme name="自定义 24">
      <a:dk1>
        <a:sysClr val="windowText" lastClr="000000"/>
      </a:dk1>
      <a:lt1>
        <a:sysClr val="window" lastClr="FFFFFF"/>
      </a:lt1>
      <a:dk2>
        <a:srgbClr val="D87818"/>
      </a:dk2>
      <a:lt2>
        <a:srgbClr val="FFFFFF"/>
      </a:lt2>
      <a:accent1>
        <a:srgbClr val="D87818"/>
      </a:accent1>
      <a:accent2>
        <a:srgbClr val="FFFFFF"/>
      </a:accent2>
      <a:accent3>
        <a:srgbClr val="F07830"/>
      </a:accent3>
      <a:accent4>
        <a:srgbClr val="FFFFFF"/>
      </a:accent4>
      <a:accent5>
        <a:srgbClr val="F07830"/>
      </a:accent5>
      <a:accent6>
        <a:srgbClr val="FFFFFF"/>
      </a:accent6>
      <a:hlink>
        <a:srgbClr val="D87818"/>
      </a:hlink>
      <a:folHlink>
        <a:srgbClr val="FFFFFF"/>
      </a:folHlink>
    </a:clrScheme>
    <a:fontScheme name="ijaihj03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1361</Words>
  <Application>Microsoft Office PowerPoint</Application>
  <PresentationFormat>宽屏</PresentationFormat>
  <Paragraphs>107</Paragraphs>
  <Slides>22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2022-03-10T06:54:01Z</dcterms:created>
  <dcterms:modified xsi:type="dcterms:W3CDTF">2023-01-10T09:45:52Z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D689F355680046C4A8744155AF8C9C67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