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1C1C1C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72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92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D50E741-C385-4D06-81B4-0463E722167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051FA-0419-417F-84A2-5D46599B591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4C900-270C-4237-A585-ABC28252F82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161925"/>
            <a:ext cx="2071688" cy="60579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9100" y="161925"/>
            <a:ext cx="6067425" cy="60579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C6E09-CEB3-4EC6-8C97-FA6D58B7C34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9BCF25F-E00F-4C2F-81F3-0787A7A6E25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1B4CB-7D65-475E-B42F-5970C0F3CC4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0" y="1027113"/>
            <a:ext cx="4068763" cy="5192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0263" y="1027113"/>
            <a:ext cx="4070350" cy="5192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3CD58-AF1B-4747-8286-966010D987A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833A2-2793-4D34-BE5F-223F92EAFD8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8A6DC-5E1B-41FA-972F-C20BD313C9C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35865-AB5C-417D-8DE9-76C85410649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F2F0B-591C-48B4-A950-81812E21FA4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CB06B-B1A3-4E97-B3C7-2E2F4FC13D8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新建文件夹 (9)\8.jp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2246313" y="1676400"/>
            <a:ext cx="6897687" cy="517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161925"/>
            <a:ext cx="829151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2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2053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2054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</a:defRPr>
            </a:lvl1pPr>
          </a:lstStyle>
          <a:p>
            <a:fld id="{C97F3237-5ADA-4789-B4BD-021DA05FF4EC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2055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027113"/>
            <a:ext cx="8291513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57505" indent="-271780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"/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F8DB7C"/>
        </a:buClr>
        <a:buFont typeface="幼圆" panose="02010509060101010101" pitchFamily="49" charset="-122"/>
        <a:buChar char=" "/>
        <a:defRPr sz="1600">
          <a:solidFill>
            <a:srgbClr val="7D7D7D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938213" y="1181100"/>
            <a:ext cx="7467600" cy="212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4400" b="1">
                <a:cs typeface="Times New Roman" panose="02020603050405020304" pitchFamily="18" charset="0"/>
              </a:rPr>
              <a:t>Unit 7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4400" b="1">
                <a:cs typeface="Times New Roman" panose="02020603050405020304" pitchFamily="18" charset="0"/>
              </a:rPr>
              <a:t>What's the highest mountain in the world?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2895600" y="3914775"/>
            <a:ext cx="33543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ea typeface="华文行楷" panose="02010800040101010101" pitchFamily="2" charset="-122"/>
                <a:cs typeface="Times New Roman" panose="02020603050405020304" pitchFamily="18" charset="0"/>
              </a:rPr>
              <a:t>Section </a:t>
            </a:r>
            <a:r>
              <a:rPr lang="en-US" altLang="en-US" sz="3200" b="1" dirty="0" smtClean="0">
                <a:solidFill>
                  <a:srgbClr val="FF0000"/>
                </a:solidFill>
                <a:ea typeface="华文行楷" panose="02010800040101010101" pitchFamily="2" charset="-122"/>
                <a:cs typeface="Times New Roman" panose="02020603050405020304" pitchFamily="18" charset="0"/>
              </a:rPr>
              <a:t>B 第2课时</a:t>
            </a:r>
            <a:endParaRPr lang="en-US" altLang="zh-CN" sz="3200" b="1" dirty="0">
              <a:solidFill>
                <a:srgbClr val="FF0000"/>
              </a:solidFill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88" y="5791200"/>
            <a:ext cx="9142412" cy="4298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1" name="Rectangle 187"/>
          <p:cNvSpPr>
            <a:spLocks noChangeArrowheads="1"/>
          </p:cNvSpPr>
          <p:nvPr/>
        </p:nvSpPr>
        <p:spPr bwMode="auto">
          <a:xfrm>
            <a:off x="609600" y="1371600"/>
            <a:ext cx="833437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Batang" pitchFamily="18" charset="-127"/>
              </a:rPr>
              <a:t>►</a:t>
            </a:r>
            <a:r>
              <a:rPr lang="en-US" altLang="zh-CN" b="1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awake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形容词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醒着的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Are you awake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？你醒着吗？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注意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】awake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是表语形容词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不能作定语。不能用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very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修饰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但可以用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wide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或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full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修饰。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awake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的反义词为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asleep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。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Batang" pitchFamily="18" charset="-127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Batang" pitchFamily="18" charset="-127"/>
              </a:rPr>
              <a:t>►</a:t>
            </a:r>
            <a:r>
              <a:rPr lang="en-US" altLang="zh-CN" b="1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...they run over with excitement and some of them even walk into their friends and fall over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！它们兴奋地跑过去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其中几个甚至撞上自己的朋友而跌倒！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①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run over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跑上前去；跑过去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其中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over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为副词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表示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从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……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的一边到另一边；穿越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。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②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walk into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表示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走路时意外地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撞上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某物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)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。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③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fall over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表示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摔倒；跌跤；倒下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。</a:t>
            </a:r>
          </a:p>
        </p:txBody>
      </p:sp>
      <p:pic>
        <p:nvPicPr>
          <p:cNvPr id="6333" name="Picture 18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04800"/>
            <a:ext cx="304800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609600" y="1203325"/>
            <a:ext cx="833437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拓展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】fall over </a:t>
            </a:r>
            <a:r>
              <a:rPr lang="en-US" altLang="zh-CN" dirty="0" err="1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sth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被某物绊倒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④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excitement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作不可数名词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激动；兴奋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；作可数名词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令人兴奋的事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The news caused great excitement.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这个消息令人极为兴奋。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Watching TV is an excitement for him.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看电视对他而言是一件令人兴奋的事。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Batang" pitchFamily="18" charset="-127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Batang" pitchFamily="18" charset="-127"/>
              </a:rPr>
              <a:t>►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辨析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en-US" altLang="zh-CN" b="1" dirty="0">
                <a:solidFill>
                  <a:srgbClr val="000000"/>
                </a:solidFill>
                <a:ea typeface="黑体" panose="02010609060101010101" pitchFamily="49" charset="-122"/>
              </a:rPr>
              <a:t>die from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b="1" dirty="0">
                <a:solidFill>
                  <a:srgbClr val="000000"/>
                </a:solidFill>
                <a:ea typeface="黑体" panose="02010609060101010101" pitchFamily="49" charset="-122"/>
              </a:rPr>
              <a:t>die of</a:t>
            </a:r>
            <a:endParaRPr lang="en-US" altLang="zh-CN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①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die from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指由于外伤或不注意的原因而死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原因常来自外部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后常加名词。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His father died from an accident.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他父亲死于一次事故。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die of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指死于疾病、衰老、饥饿等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原因多来自内部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后加名词。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He died of sadness.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他死于忧伤。</a:t>
            </a:r>
          </a:p>
        </p:txBody>
      </p:sp>
      <p:pic>
        <p:nvPicPr>
          <p:cNvPr id="164872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04800"/>
            <a:ext cx="304800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6" name="Rectangle 8"/>
          <p:cNvSpPr>
            <a:spLocks noChangeArrowheads="1"/>
          </p:cNvSpPr>
          <p:nvPr/>
        </p:nvSpPr>
        <p:spPr bwMode="auto">
          <a:xfrm>
            <a:off x="533400" y="1828800"/>
            <a:ext cx="83343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注意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】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当表示因病而死亡时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二者可互换使用。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He died from/of cancer.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他死于癌症。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Batang" pitchFamily="18" charset="-127"/>
              </a:rPr>
              <a:t> </a:t>
            </a:r>
            <a:endParaRPr lang="zh-CN" altLang="en-US" dirty="0">
              <a:solidFill>
                <a:srgbClr val="000000"/>
              </a:solidFill>
              <a:ea typeface="楷体_GB2312" charset="-122"/>
            </a:endParaRPr>
          </a:p>
        </p:txBody>
      </p:sp>
      <p:pic>
        <p:nvPicPr>
          <p:cNvPr id="165897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04800"/>
            <a:ext cx="304800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609600" y="1676400"/>
            <a:ext cx="83343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一、根据句意及汉语提示写单词。</a:t>
            </a:r>
            <a:endParaRPr lang="zh-CN" altLang="en-US" dirty="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This panda usually eats about 10 kilos of ___________(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竹子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) a day.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The two astronauts will do _____________(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研究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) in space.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Alice picked some _______(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野生的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) flowers in the countryside.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They are trying to find out the _________(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剩余的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) mistakes in it.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The _____________(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政府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) is going to build a road through the mountains.</a:t>
            </a:r>
          </a:p>
        </p:txBody>
      </p:sp>
      <p:sp>
        <p:nvSpPr>
          <p:cNvPr id="166925" name="Rectangle 13"/>
          <p:cNvSpPr>
            <a:spLocks noChangeArrowheads="1"/>
          </p:cNvSpPr>
          <p:nvPr/>
        </p:nvSpPr>
        <p:spPr bwMode="auto">
          <a:xfrm>
            <a:off x="5791200" y="2209800"/>
            <a:ext cx="101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bamboo</a:t>
            </a:r>
          </a:p>
        </p:txBody>
      </p:sp>
      <p:sp>
        <p:nvSpPr>
          <p:cNvPr id="166926" name="Rectangle 14"/>
          <p:cNvSpPr>
            <a:spLocks noChangeArrowheads="1"/>
          </p:cNvSpPr>
          <p:nvPr/>
        </p:nvSpPr>
        <p:spPr bwMode="auto">
          <a:xfrm>
            <a:off x="4267200" y="2667000"/>
            <a:ext cx="108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research</a:t>
            </a:r>
          </a:p>
        </p:txBody>
      </p:sp>
      <p:sp>
        <p:nvSpPr>
          <p:cNvPr id="166927" name="Rectangle 15"/>
          <p:cNvSpPr>
            <a:spLocks noChangeArrowheads="1"/>
          </p:cNvSpPr>
          <p:nvPr/>
        </p:nvSpPr>
        <p:spPr bwMode="auto">
          <a:xfrm>
            <a:off x="3505200" y="3124200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wild</a:t>
            </a:r>
          </a:p>
        </p:txBody>
      </p:sp>
      <p:sp>
        <p:nvSpPr>
          <p:cNvPr id="166928" name="Rectangle 16"/>
          <p:cNvSpPr>
            <a:spLocks noChangeArrowheads="1"/>
          </p:cNvSpPr>
          <p:nvPr/>
        </p:nvSpPr>
        <p:spPr bwMode="auto">
          <a:xfrm>
            <a:off x="4419600" y="3581400"/>
            <a:ext cx="1268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remaining</a:t>
            </a:r>
          </a:p>
        </p:txBody>
      </p:sp>
      <p:sp>
        <p:nvSpPr>
          <p:cNvPr id="166929" name="Rectangle 17"/>
          <p:cNvSpPr>
            <a:spLocks noChangeArrowheads="1"/>
          </p:cNvSpPr>
          <p:nvPr/>
        </p:nvSpPr>
        <p:spPr bwMode="auto">
          <a:xfrm>
            <a:off x="2133600" y="3962400"/>
            <a:ext cx="1423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government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5" grpId="0"/>
      <p:bldP spid="166926" grpId="0"/>
      <p:bldP spid="166927" grpId="0"/>
      <p:bldP spid="166928" grpId="0"/>
      <p:bldP spid="1669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4" name="Rectangle 8"/>
          <p:cNvSpPr>
            <a:spLocks noChangeArrowheads="1"/>
          </p:cNvSpPr>
          <p:nvPr/>
        </p:nvSpPr>
        <p:spPr bwMode="auto">
          <a:xfrm>
            <a:off x="533400" y="1371600"/>
            <a:ext cx="83343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二、根据句意</a:t>
            </a:r>
            <a:r>
              <a:rPr lang="zh-CN" altLang="en-US" dirty="0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用括号中所给单词的适当形式填空。</a:t>
            </a:r>
            <a:endParaRPr lang="zh-CN" altLang="en-US" dirty="0">
              <a:solidFill>
                <a:srgbClr val="000000"/>
              </a:solidFill>
              <a:ea typeface="MingLiU_HKSCS" pitchFamily="18" charset="-12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The ______(keep) is about forty years old and he looks after animals well.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7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Jenny was ________(wake) all night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thinking about her new job.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8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The old woman was very weak because of her serious ________(ill)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9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Peter said with __________(excite)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Mom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I got first prize this time.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endParaRPr lang="en-US" altLang="zh-CN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We all know the ___________(important) of protecting our environment.</a:t>
            </a:r>
          </a:p>
        </p:txBody>
      </p:sp>
      <p:sp>
        <p:nvSpPr>
          <p:cNvPr id="167945" name="Rectangle 9"/>
          <p:cNvSpPr>
            <a:spLocks noChangeArrowheads="1"/>
          </p:cNvSpPr>
          <p:nvPr/>
        </p:nvSpPr>
        <p:spPr bwMode="auto">
          <a:xfrm>
            <a:off x="1676400" y="1905000"/>
            <a:ext cx="874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keeper</a:t>
            </a:r>
          </a:p>
        </p:txBody>
      </p:sp>
      <p:sp>
        <p:nvSpPr>
          <p:cNvPr id="167947" name="Rectangle 11"/>
          <p:cNvSpPr>
            <a:spLocks noChangeArrowheads="1"/>
          </p:cNvSpPr>
          <p:nvPr/>
        </p:nvSpPr>
        <p:spPr bwMode="auto">
          <a:xfrm>
            <a:off x="2438400" y="2362200"/>
            <a:ext cx="847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awake</a:t>
            </a:r>
          </a:p>
        </p:txBody>
      </p:sp>
      <p:sp>
        <p:nvSpPr>
          <p:cNvPr id="167948" name="Rectangle 12"/>
          <p:cNvSpPr>
            <a:spLocks noChangeArrowheads="1"/>
          </p:cNvSpPr>
          <p:nvPr/>
        </p:nvSpPr>
        <p:spPr bwMode="auto">
          <a:xfrm>
            <a:off x="6934200" y="2819400"/>
            <a:ext cx="84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illness</a:t>
            </a:r>
          </a:p>
        </p:txBody>
      </p:sp>
      <p:sp>
        <p:nvSpPr>
          <p:cNvPr id="167954" name="Rectangle 18"/>
          <p:cNvSpPr>
            <a:spLocks noChangeArrowheads="1"/>
          </p:cNvSpPr>
          <p:nvPr/>
        </p:nvSpPr>
        <p:spPr bwMode="auto">
          <a:xfrm>
            <a:off x="2819400" y="3276600"/>
            <a:ext cx="1309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excitement</a:t>
            </a:r>
          </a:p>
        </p:txBody>
      </p:sp>
      <p:sp>
        <p:nvSpPr>
          <p:cNvPr id="167955" name="Rectangle 19"/>
          <p:cNvSpPr>
            <a:spLocks noChangeArrowheads="1"/>
          </p:cNvSpPr>
          <p:nvPr/>
        </p:nvSpPr>
        <p:spPr bwMode="auto">
          <a:xfrm>
            <a:off x="4038600" y="3733800"/>
            <a:ext cx="1366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importance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7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7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5" grpId="0"/>
      <p:bldP spid="167947" grpId="0"/>
      <p:bldP spid="167948" grpId="0"/>
      <p:bldP spid="167954" grpId="0"/>
      <p:bldP spid="1679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609600" y="1371600"/>
            <a:ext cx="8334375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( </a:t>
            </a:r>
            <a:r>
              <a:rPr lang="en-US" altLang="zh-CN" b="1" i="1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)11.</a:t>
            </a:r>
            <a:r>
              <a:rPr lang="en-US" altLang="zh-CN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________ do you play ping</a:t>
            </a:r>
            <a:r>
              <a:rPr lang="en-US" altLang="zh-CN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­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pong after work?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—Every Tuesday and Thursday.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How soon 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How long 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How often 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How much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( </a:t>
            </a:r>
            <a:r>
              <a:rPr lang="en-US" altLang="zh-CN" b="1" i="1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)12.The old man ________ a car accident.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</a:rPr>
              <a:t>(</a:t>
            </a: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易错题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</a:rPr>
              <a:t>)</a:t>
            </a:r>
            <a:endParaRPr lang="en-US" altLang="zh-CN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died of  B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died for  C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died from  D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died with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( </a:t>
            </a:r>
            <a:r>
              <a:rPr lang="en-US" altLang="zh-CN" b="1" i="1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)13.</a:t>
            </a:r>
            <a:r>
              <a:rPr lang="en-US" altLang="zh-CN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Were the fans excited?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—Yes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when the famous singer came out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they all shouted with ________.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excitement  B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excite  C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excited  D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exciting</a:t>
            </a:r>
          </a:p>
        </p:txBody>
      </p:sp>
      <p:sp>
        <p:nvSpPr>
          <p:cNvPr id="168970" name="Rectangle 10"/>
          <p:cNvSpPr>
            <a:spLocks noChangeArrowheads="1"/>
          </p:cNvSpPr>
          <p:nvPr/>
        </p:nvSpPr>
        <p:spPr bwMode="auto">
          <a:xfrm>
            <a:off x="1219200" y="196532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68971" name="Rectangle 11"/>
          <p:cNvSpPr>
            <a:spLocks noChangeArrowheads="1"/>
          </p:cNvSpPr>
          <p:nvPr/>
        </p:nvSpPr>
        <p:spPr bwMode="auto">
          <a:xfrm>
            <a:off x="1219200" y="425132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68974" name="Rectangle 14"/>
          <p:cNvSpPr>
            <a:spLocks noChangeArrowheads="1"/>
          </p:cNvSpPr>
          <p:nvPr/>
        </p:nvSpPr>
        <p:spPr bwMode="auto">
          <a:xfrm>
            <a:off x="1219200" y="333692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0" grpId="0"/>
      <p:bldP spid="168971" grpId="0"/>
      <p:bldP spid="1689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457200" y="1828800"/>
            <a:ext cx="83343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( </a:t>
            </a:r>
            <a:r>
              <a:rPr lang="en-US" altLang="zh-CN" b="1" i="1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)14.</a:t>
            </a:r>
            <a:r>
              <a:rPr lang="en-US" altLang="zh-CN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When did you ________ up this morning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？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易错题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endParaRPr lang="en-US" altLang="zh-CN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—I was already ________ at 5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30 a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m.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but I got up at 7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00 a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m.</a:t>
            </a:r>
            <a:endParaRPr lang="en-US" altLang="zh-CN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wake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；</a:t>
            </a: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awake  B</a:t>
            </a:r>
            <a:r>
              <a:rPr lang="zh-CN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wake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；</a:t>
            </a: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wake</a:t>
            </a:r>
          </a:p>
          <a:p>
            <a:pPr algn="just">
              <a:lnSpc>
                <a:spcPct val="150000"/>
              </a:lnSpc>
            </a:pP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awake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；</a:t>
            </a: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wake  D</a:t>
            </a:r>
            <a:r>
              <a:rPr lang="zh-CN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awake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；</a:t>
            </a: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awake</a:t>
            </a:r>
            <a:endParaRPr lang="en-US" altLang="zh-CN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zh-CN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b="1" i="1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 )15.</a:t>
            </a:r>
            <a:r>
              <a:rPr lang="en-US" altLang="zh-CN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What's the matter with you?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—I ________ a stone and hurt my left leg just now.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fell over  B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fell behind  C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fell asleep  D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fell in love</a:t>
            </a: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1143000" y="1981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1143000" y="3810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1" grpId="0"/>
      <p:bldP spid="1699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609600" y="1295400"/>
            <a:ext cx="833437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四、根据汉语意思完成下列句子翻译。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她跑过来打招呼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但我不知道她的名字。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She ___________to say hello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but I don't know her name.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17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在操场上我们大约待了两个小时。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We stayed for two hours ______on the playground.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18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我们不应该砍伐森林。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We shouldn't ___________forests.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19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在回家的路上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凯茜走着走着撞上了一辆自行车并且摔倒了。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Cathy ____________a bike and __________on her way home.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20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史密斯一家需要更大些的房子住。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The Smiths need a larger house __________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1447800" y="2286000"/>
            <a:ext cx="1241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runs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 b="1" i="1">
                <a:solidFill>
                  <a:srgbClr val="FF0000"/>
                </a:solidFill>
              </a:rPr>
              <a:t>over</a:t>
            </a:r>
            <a:r>
              <a:rPr lang="en-US" altLang="zh-CN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3581400" y="32004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or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 b="1" i="1">
                <a:solidFill>
                  <a:srgbClr val="FF0000"/>
                </a:solidFill>
              </a:rPr>
              <a:t>so</a:t>
            </a:r>
            <a:r>
              <a:rPr lang="en-US" altLang="zh-CN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2438400" y="4114800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cut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 b="1" i="1">
                <a:solidFill>
                  <a:srgbClr val="FF0000"/>
                </a:solidFill>
              </a:rPr>
              <a:t>down</a:t>
            </a:r>
            <a:r>
              <a:rPr lang="en-US" altLang="zh-CN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1676400" y="5029200"/>
            <a:ext cx="1452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walked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 b="1" i="1">
                <a:solidFill>
                  <a:srgbClr val="FF0000"/>
                </a:solidFill>
              </a:rPr>
              <a:t>into</a:t>
            </a:r>
            <a:r>
              <a:rPr lang="en-US" altLang="zh-CN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4343400" y="5029200"/>
            <a:ext cx="109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fell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 b="1" i="1">
                <a:solidFill>
                  <a:srgbClr val="FF0000"/>
                </a:solidFill>
              </a:rPr>
              <a:t>over</a:t>
            </a:r>
            <a:r>
              <a:rPr lang="en-US" altLang="zh-CN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4343400" y="5943600"/>
            <a:ext cx="1084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to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 b="1" i="1">
                <a:solidFill>
                  <a:srgbClr val="FF0000"/>
                </a:solidFill>
              </a:rPr>
              <a:t>live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 b="1" i="1">
                <a:solidFill>
                  <a:srgbClr val="FF0000"/>
                </a:solidFill>
              </a:rPr>
              <a:t>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/>
      <p:bldP spid="176132" grpId="0"/>
      <p:bldP spid="176133" grpId="0"/>
      <p:bldP spid="176134" grpId="0"/>
      <p:bldP spid="176135" grpId="0"/>
      <p:bldP spid="176136" grpId="0"/>
    </p:bldLst>
  </p:timing>
</p:sld>
</file>

<file path=ppt/theme/theme1.xml><?xml version="1.0" encoding="utf-8"?>
<a:theme xmlns:a="http://schemas.openxmlformats.org/drawingml/2006/main" name="WWW.2PPT.COM&#10;">
  <a:themeElements>
    <a:clrScheme name="A000120140530A99PPBG 1">
      <a:dk1>
        <a:srgbClr val="696464"/>
      </a:dk1>
      <a:lt1>
        <a:srgbClr val="FFFFFF"/>
      </a:lt1>
      <a:dk2>
        <a:srgbClr val="696464"/>
      </a:dk2>
      <a:lt2>
        <a:srgbClr val="FFFFFF"/>
      </a:lt2>
      <a:accent1>
        <a:srgbClr val="E92100"/>
      </a:accent1>
      <a:accent2>
        <a:srgbClr val="F3C324"/>
      </a:accent2>
      <a:accent3>
        <a:srgbClr val="FFFFFF"/>
      </a:accent3>
      <a:accent4>
        <a:srgbClr val="595454"/>
      </a:accent4>
      <a:accent5>
        <a:srgbClr val="F2ABAA"/>
      </a:accent5>
      <a:accent6>
        <a:srgbClr val="DCB020"/>
      </a:accent6>
      <a:hlink>
        <a:srgbClr val="CC9900"/>
      </a:hlink>
      <a:folHlink>
        <a:srgbClr val="96A9A9"/>
      </a:folHlink>
    </a:clrScheme>
    <a:fontScheme name="A000120140530A99PPBG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kx="3284103" algn="bl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kx="3284103" algn="bl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40530A99PPBG 1">
        <a:dk1>
          <a:srgbClr val="696464"/>
        </a:dk1>
        <a:lt1>
          <a:srgbClr val="FFFFFF"/>
        </a:lt1>
        <a:dk2>
          <a:srgbClr val="696464"/>
        </a:dk2>
        <a:lt2>
          <a:srgbClr val="FFFFFF"/>
        </a:lt2>
        <a:accent1>
          <a:srgbClr val="E92100"/>
        </a:accent1>
        <a:accent2>
          <a:srgbClr val="F3C324"/>
        </a:accent2>
        <a:accent3>
          <a:srgbClr val="FFFFFF"/>
        </a:accent3>
        <a:accent4>
          <a:srgbClr val="595454"/>
        </a:accent4>
        <a:accent5>
          <a:srgbClr val="F2ABAA"/>
        </a:accent5>
        <a:accent6>
          <a:srgbClr val="DCB020"/>
        </a:accent6>
        <a:hlink>
          <a:srgbClr val="CC9900"/>
        </a:hlink>
        <a:folHlink>
          <a:srgbClr val="96A9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主题66</Template>
  <TotalTime>0</TotalTime>
  <Words>690</Words>
  <Application>Microsoft Office PowerPoint</Application>
  <PresentationFormat>全屏显示(4:3)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Batang</vt:lpstr>
      <vt:lpstr>MingLiU_HKSCS</vt:lpstr>
      <vt:lpstr>黑体</vt:lpstr>
      <vt:lpstr>华文行楷</vt:lpstr>
      <vt:lpstr>楷体_GB2312</vt:lpstr>
      <vt:lpstr>宋体</vt:lpstr>
      <vt:lpstr>微软雅黑</vt:lpstr>
      <vt:lpstr>幼圆</vt:lpstr>
      <vt:lpstr>Arial</vt:lpstr>
      <vt:lpstr>Calibri</vt:lpstr>
      <vt:lpstr>Courier New</vt:lpstr>
      <vt:lpstr>Times New Roman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2015-03-09T07:57:00Z</dcterms:created>
  <dcterms:modified xsi:type="dcterms:W3CDTF">2023-01-16T13:50:26Z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533A8D5F24164392AC260D9038BB23C0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