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5" autoAdjust="0"/>
    <p:restoredTop sz="946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3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3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07E6BD3-3B15-4912-BBEB-660B0588AFC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807F064-8E94-4385-8A4C-E5F5DA9A5EBE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E6BD3-3B15-4912-BBEB-660B0588AFCD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736B611-7A13-4F3A-8838-29C708111006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C445D51-B2B9-494B-A788-090EEB58A199}" type="slidenum">
              <a:rPr lang="en-US" altLang="zh-CN" sz="1200">
                <a:latin typeface="Calibri" panose="020F0502020204030204" pitchFamily="34" charset="0"/>
              </a:rPr>
              <a:t>14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  <p:sp>
        <p:nvSpPr>
          <p:cNvPr id="3174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9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ACFA-1DC1-4309-B9B6-4C364C2974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5664-B2F0-441B-8209-E8FE3B9746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5500E-B4CB-4359-B5FF-0F2BC995BE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5BF8-BC9C-479D-A617-9ADAB9C14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3728-A7C4-4793-B324-F52ABE6AB2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2009-A4EE-42B2-8D37-C0CBB0C000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54C30-A45A-4C87-906E-458980211A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AED6-09FF-4489-AE73-55802990B5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B331-1A5A-4944-9EED-6D9ABAC0FF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97A1-7117-4C40-B44D-CEBA169EEF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A1DC-0DD4-4526-AC29-A8EE0F6885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F284AC7-2850-4615-BA7E-EC80401902E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file:///C:\Users\Administrator\Desktop\&#26032;&#24314;&#25991;&#20214;&#22841;\3.sw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Administrator\Desktop\&#26032;&#24314;&#25991;&#20214;&#22841;\1a.sw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H:\&#20837;&#24211;&#20219;&#21153;\&#20837;&#24211;&#20161;&#29233;&#29256;&#21021;&#20013;&#33521;&#35821;&#19971;&#24180;&#32423;&#19978;\&#20140;&#25945;&#20161;&#29233;&#19971;&#24180;&#32423;&#19978;%20Unit3\2012&#20140;&#25945;&#20161;&#29233;&#19971;&#24180;&#32423;&#19978;%20Unit3%20Topic1\&#35838;&#20214;\Unit3%20Topic1%20SectionA&#21442;&#32771;&#35838;&#20214;\SectionA-1a&#37197;&#22871;&#21548;&#21147;.mp3" TargetMode="External"/><Relationship Id="rId1" Type="http://schemas.microsoft.com/office/2007/relationships/media" Target="file:///H:\&#20837;&#24211;&#20219;&#21153;\&#20837;&#24211;&#20161;&#29233;&#29256;&#21021;&#20013;&#33521;&#35821;&#19971;&#24180;&#32423;&#19978;\&#20140;&#25945;&#20161;&#29233;&#19971;&#24180;&#32423;&#19978;%20Unit3\2012&#20140;&#25945;&#20161;&#29233;&#19971;&#24180;&#32423;&#19978;%20Unit3%20Topic1\&#35838;&#20214;\Unit3%20Topic1%20SectionA&#21442;&#32771;&#35838;&#20214;\SectionA-1a&#37197;&#22871;&#21548;&#21147;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1628800"/>
            <a:ext cx="91440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7" tIns="48383" rIns="96767" bIns="483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54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Does he speak Chinese?</a:t>
            </a:r>
            <a:endParaRPr lang="zh-CN" altLang="zh-CN" sz="5400" b="1" i="1" dirty="0">
              <a:solidFill>
                <a:srgbClr val="FF0066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419872" y="3068960"/>
            <a:ext cx="1900121" cy="6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FF"/>
                    </a:gs>
                    <a:gs pos="5000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767" tIns="48383" rIns="96767" bIns="483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Section A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95738" y="1268413"/>
            <a:ext cx="4176712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accent2"/>
                </a:solidFill>
              </a:rPr>
              <a:t>This is my pen pal. His name is Liu Xiaohua. He is twenty-five years old. He </a:t>
            </a:r>
            <a:r>
              <a:rPr lang="en-US" altLang="zh-CN" sz="3200" b="1">
                <a:solidFill>
                  <a:srgbClr val="FF0000"/>
                </a:solidFill>
              </a:rPr>
              <a:t>live</a:t>
            </a:r>
            <a:r>
              <a:rPr lang="en-US" altLang="zh-CN" sz="3200" b="1">
                <a:solidFill>
                  <a:schemeClr val="accent2"/>
                </a:solidFill>
              </a:rPr>
              <a:t>s in Hong Kong. He speaks Chinese. He says he wants to visit the Great Wall. He is very cool.</a:t>
            </a:r>
          </a:p>
        </p:txBody>
      </p:sp>
      <p:pic>
        <p:nvPicPr>
          <p:cNvPr id="11267" name="Picture 5" descr="香港２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565400"/>
            <a:ext cx="244792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001a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4652963"/>
            <a:ext cx="2447925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7" name="AutoShape 7"/>
          <p:cNvSpPr>
            <a:spLocks noChangeArrowheads="1"/>
          </p:cNvSpPr>
          <p:nvPr/>
        </p:nvSpPr>
        <p:spPr bwMode="auto">
          <a:xfrm>
            <a:off x="7524750" y="2781300"/>
            <a:ext cx="1368425" cy="576263"/>
          </a:xfrm>
          <a:prstGeom prst="wedgeRectCallout">
            <a:avLst>
              <a:gd name="adj1" fmla="val -166356"/>
              <a:gd name="adj2" fmla="val 913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居住</a:t>
            </a:r>
          </a:p>
        </p:txBody>
      </p:sp>
      <p:pic>
        <p:nvPicPr>
          <p:cNvPr id="11270" name="Picture 10" descr="u=251491401,4231244352&amp;fm=0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765175"/>
            <a:ext cx="208915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5616575" cy="782637"/>
          </a:xfrm>
        </p:spPr>
        <p:txBody>
          <a:bodyPr/>
          <a:lstStyle/>
          <a:p>
            <a:r>
              <a:rPr lang="en-US" altLang="zh-CN" sz="3800" smtClean="0">
                <a:solidFill>
                  <a:srgbClr val="FF0066"/>
                </a:solidFill>
              </a:rPr>
              <a:t>Make a simple conversation</a:t>
            </a:r>
            <a:r>
              <a:rPr lang="en-US" altLang="zh-CN" sz="3800" smtClean="0"/>
              <a:t> </a:t>
            </a:r>
          </a:p>
        </p:txBody>
      </p:sp>
      <p:pic>
        <p:nvPicPr>
          <p:cNvPr id="249859" name="Picture 4" descr="26A9853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>
            <a:lum bright="6000"/>
          </a:blip>
          <a:srcRect/>
          <a:stretch>
            <a:fillRect/>
          </a:stretch>
        </p:blipFill>
        <p:spPr>
          <a:xfrm>
            <a:off x="0" y="2989263"/>
            <a:ext cx="5976938" cy="3716337"/>
          </a:xfrm>
        </p:spPr>
      </p:pic>
      <p:sp>
        <p:nvSpPr>
          <p:cNvPr id="249860" name="Text Box 5"/>
          <p:cNvSpPr txBox="1">
            <a:spLocks noChangeArrowheads="1"/>
          </p:cNvSpPr>
          <p:nvPr/>
        </p:nvSpPr>
        <p:spPr bwMode="auto">
          <a:xfrm>
            <a:off x="5000625" y="1714500"/>
            <a:ext cx="37861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Could you please…</a:t>
            </a:r>
            <a:r>
              <a:rPr lang="zh-CN" altLang="en-US" sz="3200"/>
              <a:t>？</a:t>
            </a:r>
          </a:p>
          <a:p>
            <a:pPr eaLnBrk="1" hangingPunct="1"/>
            <a:r>
              <a:rPr lang="en-US" altLang="zh-CN" sz="3200"/>
              <a:t>May I …</a:t>
            </a:r>
            <a:r>
              <a:rPr lang="zh-CN" altLang="en-US" sz="3200"/>
              <a:t>？</a:t>
            </a:r>
          </a:p>
        </p:txBody>
      </p:sp>
      <p:sp>
        <p:nvSpPr>
          <p:cNvPr id="249861" name="AutoShape 6"/>
          <p:cNvSpPr>
            <a:spLocks noChangeArrowheads="1"/>
          </p:cNvSpPr>
          <p:nvPr/>
        </p:nvSpPr>
        <p:spPr bwMode="auto">
          <a:xfrm>
            <a:off x="785813" y="1285875"/>
            <a:ext cx="4071937" cy="1785938"/>
          </a:xfrm>
          <a:prstGeom prst="cloudCallout">
            <a:avLst>
              <a:gd name="adj1" fmla="val 25009"/>
              <a:gd name="adj2" fmla="val 9837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Could you please tell me your name?</a:t>
            </a:r>
          </a:p>
        </p:txBody>
      </p:sp>
      <p:sp>
        <p:nvSpPr>
          <p:cNvPr id="249862" name="AutoShape 7"/>
          <p:cNvSpPr>
            <a:spLocks noChangeArrowheads="1"/>
          </p:cNvSpPr>
          <p:nvPr/>
        </p:nvSpPr>
        <p:spPr bwMode="auto">
          <a:xfrm>
            <a:off x="5572125" y="4071938"/>
            <a:ext cx="3241675" cy="1584325"/>
          </a:xfrm>
          <a:prstGeom prst="cloudCallout">
            <a:avLst>
              <a:gd name="adj1" fmla="val -47083"/>
              <a:gd name="adj2" fmla="val -4081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Sure. My name is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  <p:bldP spid="249860" grpId="0"/>
      <p:bldP spid="249861" grpId="0"/>
      <p:bldP spid="2498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76250"/>
            <a:ext cx="2376488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47231" y="795338"/>
            <a:ext cx="2289175" cy="800100"/>
          </a:xfrm>
        </p:spPr>
        <p:txBody>
          <a:bodyPr/>
          <a:lstStyle/>
          <a:p>
            <a:r>
              <a:rPr lang="en-US" altLang="zh-CN" dirty="0" smtClean="0"/>
              <a:t>Example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773238"/>
            <a:ext cx="7772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T: </a:t>
            </a:r>
            <a:r>
              <a:rPr lang="en-GB" altLang="zh-CN" dirty="0" smtClean="0">
                <a:solidFill>
                  <a:srgbClr val="FF0066"/>
                </a:solidFill>
              </a:rPr>
              <a:t>Excuse me, could you please tell me your name?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S1:	Sure. My name is 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>
                <a:solidFill>
                  <a:srgbClr val="FF0066"/>
                </a:solidFill>
              </a:rPr>
              <a:t>T:	Do you come from the U.S.A.?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S1:	No, I don’t. I come from 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>
                <a:solidFill>
                  <a:srgbClr val="FF0066"/>
                </a:solidFill>
              </a:rPr>
              <a:t>T:	Do you like English?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S1:	Yes, I do./ No, I don’t.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…</a:t>
            </a:r>
            <a:endParaRPr lang="en-US" altLang="zh-CN" dirty="0" smtClean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476672"/>
            <a:ext cx="6913562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2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创设情景</a:t>
            </a:r>
            <a:r>
              <a:rPr lang="en-US" altLang="zh-CN" sz="32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: </a:t>
            </a:r>
            <a:r>
              <a:rPr lang="zh-CN" altLang="en-US" sz="32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你的好朋友来教室找你，同学看见了他，与你对话。</a:t>
            </a:r>
            <a:r>
              <a:rPr lang="zh-CN" altLang="en-US" sz="3800" dirty="0" smtClean="0"/>
              <a:t> 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988840"/>
            <a:ext cx="7772400" cy="4608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S4: Who is that?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S5: He is my good friend.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S4: Could you please tell me his name?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S5: Sure. His name is… We can call him … for short.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S4: Does he like English?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S5: Yes. He likes it very much.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S4: May we study English with him?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S5: No problem.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4"/>
          <p:cNvSpPr>
            <a:spLocks noChangeArrowheads="1"/>
          </p:cNvSpPr>
          <p:nvPr/>
        </p:nvSpPr>
        <p:spPr bwMode="auto">
          <a:xfrm>
            <a:off x="1763713" y="835025"/>
            <a:ext cx="525621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252931" name="Text Box 5"/>
          <p:cNvSpPr txBox="1">
            <a:spLocks noChangeArrowheads="1"/>
          </p:cNvSpPr>
          <p:nvPr/>
        </p:nvSpPr>
        <p:spPr bwMode="auto">
          <a:xfrm>
            <a:off x="2124075" y="977900"/>
            <a:ext cx="2376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/>
              <a:t>230031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835025"/>
            <a:ext cx="8842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3" name="Text Box 11"/>
          <p:cNvSpPr txBox="1">
            <a:spLocks noChangeArrowheads="1"/>
          </p:cNvSpPr>
          <p:nvPr/>
        </p:nvSpPr>
        <p:spPr bwMode="auto">
          <a:xfrm>
            <a:off x="2627313" y="1482725"/>
            <a:ext cx="3240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/>
              <a:t>安徽合肥第二中学</a:t>
            </a:r>
          </a:p>
        </p:txBody>
      </p:sp>
      <p:sp>
        <p:nvSpPr>
          <p:cNvPr id="252934" name="Text Box 12"/>
          <p:cNvSpPr txBox="1">
            <a:spLocks noChangeArrowheads="1"/>
          </p:cNvSpPr>
          <p:nvPr/>
        </p:nvSpPr>
        <p:spPr bwMode="auto">
          <a:xfrm>
            <a:off x="3132138" y="19859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/>
              <a:t>张      伟 （收）</a:t>
            </a:r>
          </a:p>
        </p:txBody>
      </p:sp>
      <p:sp>
        <p:nvSpPr>
          <p:cNvPr id="252935" name="Text Box 13"/>
          <p:cNvSpPr txBox="1">
            <a:spLocks noChangeArrowheads="1"/>
          </p:cNvSpPr>
          <p:nvPr/>
        </p:nvSpPr>
        <p:spPr bwMode="auto">
          <a:xfrm>
            <a:off x="4427538" y="2635250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/>
              <a:t>中国香港九龙大道</a:t>
            </a:r>
            <a:r>
              <a:rPr lang="en-US" altLang="zh-CN" b="1"/>
              <a:t>D</a:t>
            </a:r>
            <a:r>
              <a:rPr lang="zh-CN" altLang="en-US" b="1"/>
              <a:t>座</a:t>
            </a:r>
          </a:p>
        </p:txBody>
      </p:sp>
      <p:sp>
        <p:nvSpPr>
          <p:cNvPr id="252936" name="Text Box 14"/>
          <p:cNvSpPr txBox="1">
            <a:spLocks noChangeArrowheads="1"/>
          </p:cNvSpPr>
          <p:nvPr/>
        </p:nvSpPr>
        <p:spPr bwMode="auto">
          <a:xfrm>
            <a:off x="1116013" y="3859213"/>
            <a:ext cx="554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/>
              <a:t> Who is the letter from?</a:t>
            </a:r>
          </a:p>
        </p:txBody>
      </p:sp>
      <p:sp>
        <p:nvSpPr>
          <p:cNvPr id="252937" name="Text Box 15"/>
          <p:cNvSpPr txBox="1">
            <a:spLocks noChangeArrowheads="1"/>
          </p:cNvSpPr>
          <p:nvPr/>
        </p:nvSpPr>
        <p:spPr bwMode="auto">
          <a:xfrm>
            <a:off x="1258888" y="4435475"/>
            <a:ext cx="4608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/>
              <a:t>It’s from my pen pal.</a:t>
            </a:r>
          </a:p>
        </p:txBody>
      </p:sp>
      <p:sp>
        <p:nvSpPr>
          <p:cNvPr id="252938" name="Text Box 16"/>
          <p:cNvSpPr txBox="1">
            <a:spLocks noChangeArrowheads="1"/>
          </p:cNvSpPr>
          <p:nvPr/>
        </p:nvSpPr>
        <p:spPr bwMode="auto">
          <a:xfrm>
            <a:off x="1571625" y="5143500"/>
            <a:ext cx="554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/>
              <a:t> </a:t>
            </a:r>
            <a:r>
              <a:rPr lang="en-US" altLang="zh-CN" sz="3200" b="1">
                <a:solidFill>
                  <a:srgbClr val="FF0066"/>
                </a:solidFill>
              </a:rPr>
              <a:t>pen pal = pen friend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/>
      <p:bldP spid="252933" grpId="0"/>
      <p:bldP spid="252934" grpId="0"/>
      <p:bldP spid="252935" grpId="0"/>
      <p:bldP spid="252936" grpId="0"/>
      <p:bldP spid="252937" grpId="0"/>
      <p:bldP spid="2529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2144713" cy="655638"/>
          </a:xfrm>
        </p:spPr>
        <p:txBody>
          <a:bodyPr/>
          <a:lstStyle/>
          <a:p>
            <a:r>
              <a:rPr lang="en-US" altLang="zh-CN" sz="3800" smtClean="0"/>
              <a:t> </a:t>
            </a:r>
            <a:r>
              <a:rPr lang="en-US" altLang="zh-CN" sz="3800" b="1" smtClean="0"/>
              <a:t>Project</a:t>
            </a:r>
            <a:r>
              <a:rPr lang="en-US" altLang="zh-CN" sz="3800" smtClean="0"/>
              <a:t> 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1182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3333CC"/>
                </a:solidFill>
              </a:rPr>
              <a:t>1.</a:t>
            </a:r>
            <a:r>
              <a:rPr lang="zh-CN" altLang="en-US" smtClean="0">
                <a:solidFill>
                  <a:srgbClr val="3333CC"/>
                </a:solidFill>
              </a:rPr>
              <a:t>（做个调查，采访本小组的同学，了解一下他们中有几个人喜欢英语角及其原因，目的：及时帮助那些对英语不感兴趣或者说是不喜欢英语的同学。）</a:t>
            </a:r>
          </a:p>
        </p:txBody>
      </p:sp>
      <p:graphicFrame>
        <p:nvGraphicFramePr>
          <p:cNvPr id="39993" name="Group 57"/>
          <p:cNvGraphicFramePr>
            <a:graphicFrameLocks noGrp="1"/>
          </p:cNvGraphicFramePr>
          <p:nvPr/>
        </p:nvGraphicFramePr>
        <p:xfrm>
          <a:off x="468313" y="3213100"/>
          <a:ext cx="8353425" cy="2738438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3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7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Group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one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two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three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four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five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six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Like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(number)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Dislike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(number)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/>
          </p:cNvSpPr>
          <p:nvPr>
            <p:ph type="title" idx="4294967295"/>
          </p:nvPr>
        </p:nvSpPr>
        <p:spPr>
          <a:xfrm>
            <a:off x="2771800" y="332656"/>
            <a:ext cx="2663825" cy="709613"/>
          </a:xfrm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noProof="1" smtClean="0">
                <a:solidFill>
                  <a:srgbClr val="0000FF"/>
                </a:solidFill>
              </a:rPr>
              <a:t>Explanation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12777"/>
            <a:ext cx="8208962" cy="381642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—Excuse me.  Could you please tell me your name?  </a:t>
            </a:r>
            <a:r>
              <a:rPr lang="zh-CN" altLang="en-US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劳驾</a:t>
            </a:r>
            <a:r>
              <a:rPr lang="en-US" altLang="zh-CN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请你把你的名字告诉我？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—Sure. </a:t>
            </a:r>
            <a:r>
              <a:rPr lang="zh-CN" altLang="en-US" dirty="0" smtClean="0">
                <a:solidFill>
                  <a:srgbClr val="FF5050"/>
                </a:solidFill>
                <a:latin typeface="Times New Roman" panose="02020603050405020304" pitchFamily="18" charset="0"/>
              </a:rPr>
              <a:t>当然可以。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</a:rPr>
              <a:t>Excuse me. </a:t>
            </a:r>
            <a:r>
              <a:rPr lang="zh-CN" altLang="en-US" dirty="0" smtClean="0">
                <a:latin typeface="Times New Roman" panose="02020603050405020304" pitchFamily="18" charset="0"/>
              </a:rPr>
              <a:t>打扰了，对不起，请原谅。是英语常用的客套用语，用于日常生活中向对方提出要求，询问情况，打搅他人等场合，以表示向对方致歉或表示礼貌。具体可用于以下几种情况：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Excuse me. Where is the supermarket?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劳驾，请问超市在哪里？（向陌生人问路）</a:t>
            </a:r>
            <a:endParaRPr lang="zh-CN" alt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836712"/>
            <a:ext cx="8569325" cy="57610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Excuse me. Are you Mr. Brown?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请问你是布朗先生吗？（向别人询问情况）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Excuse me. May I ask you a question?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打扰了。我可以问你一个问题吗？（表示客气地请求）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Excuse me. Listen to the teacher, please.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对不起。请听老师说。（向别人提出请求前想引起对方的注意）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</a:rPr>
              <a:t>Could you please tell me your name? </a:t>
            </a:r>
            <a:r>
              <a:rPr lang="zh-CN" altLang="en-US" dirty="0" smtClean="0">
                <a:latin typeface="Times New Roman" panose="02020603050405020304" pitchFamily="18" charset="0"/>
              </a:rPr>
              <a:t>这是一句比较客气的语句，相当于：</a:t>
            </a:r>
            <a:r>
              <a:rPr lang="en-US" altLang="zh-CN" dirty="0" smtClean="0">
                <a:latin typeface="Times New Roman" panose="02020603050405020304" pitchFamily="18" charset="0"/>
              </a:rPr>
              <a:t>May I know your name? </a:t>
            </a:r>
            <a:r>
              <a:rPr lang="zh-CN" altLang="en-US" dirty="0" smtClean="0">
                <a:latin typeface="Times New Roman" panose="02020603050405020304" pitchFamily="18" charset="0"/>
              </a:rPr>
              <a:t>（我可以知道你的名字吗</a:t>
            </a:r>
            <a:r>
              <a:rPr lang="en-US" altLang="zh-CN" dirty="0" smtClean="0">
                <a:latin typeface="Times New Roman" panose="02020603050405020304" pitchFamily="18" charset="0"/>
              </a:rPr>
              <a:t>?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7584" y="908720"/>
            <a:ext cx="7921625" cy="57610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</a:rPr>
              <a:t>sure</a:t>
            </a:r>
            <a:r>
              <a:rPr lang="zh-CN" altLang="en-US" dirty="0" smtClean="0">
                <a:latin typeface="Times New Roman" panose="02020603050405020304" pitchFamily="18" charset="0"/>
              </a:rPr>
              <a:t>用作副词，与</a:t>
            </a:r>
            <a:r>
              <a:rPr lang="en-US" altLang="zh-CN" dirty="0" smtClean="0">
                <a:latin typeface="Times New Roman" panose="02020603050405020304" pitchFamily="18" charset="0"/>
              </a:rPr>
              <a:t>OK/ All right. / Certainly. </a:t>
            </a:r>
            <a:r>
              <a:rPr lang="zh-CN" altLang="en-US" dirty="0" smtClean="0">
                <a:latin typeface="Times New Roman" panose="02020603050405020304" pitchFamily="18" charset="0"/>
              </a:rPr>
              <a:t>同义，意为“当然”、“一定”、“的确”等意思。常用在口语中，一般单独使用，对别人的请求做出爽快的肯定回答。如：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—Would you like to come?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你想来吗？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—Sure!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当然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—Excuse me! Can I borrow your bike?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对不起。我可以借你的自行车吗？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—Sure! Here you are.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当然可以。给你。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/>
          </p:cNvSpPr>
          <p:nvPr>
            <p:ph type="title" idx="4294967295"/>
          </p:nvPr>
        </p:nvSpPr>
        <p:spPr>
          <a:xfrm>
            <a:off x="1219200" y="333375"/>
            <a:ext cx="7924800" cy="636588"/>
          </a:xfrm>
        </p:spPr>
        <p:txBody>
          <a:bodyPr/>
          <a:lstStyle/>
          <a:p>
            <a:r>
              <a:rPr lang="en-US" altLang="zh-CN" sz="3400" noProof="1" smtClean="0">
                <a:solidFill>
                  <a:srgbClr val="FF5050"/>
                </a:solidFill>
              </a:rPr>
              <a:t>He can speak Chinese. </a:t>
            </a:r>
            <a:r>
              <a:rPr lang="zh-CN" altLang="en-US" sz="3400" noProof="1" smtClean="0">
                <a:solidFill>
                  <a:srgbClr val="FF5050"/>
                </a:solidFill>
              </a:rPr>
              <a:t>他能说汉语。</a:t>
            </a:r>
            <a:r>
              <a:rPr lang="zh-CN" altLang="en-US" sz="3400" noProof="1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0213" y="1052513"/>
            <a:ext cx="8713787" cy="5256212"/>
          </a:xfrm>
        </p:spPr>
        <p:txBody>
          <a:bodyPr/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speak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是动词，可以作不及物动词，也可以作及物动词，意为“说”、“讲话”等，作及物动词时只能加语言作宾语。如：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Jane, can you speak Japanese? 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简，你会说日语吗？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speak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强调说话的能力、方式和对象，不强调说话的内容。作及物动词时接表示语言的名词或代词作宾语。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speak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作不及物动词时后常接介词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to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或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with sb.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表示“与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说话”。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speak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也常作为打电话用语。如：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I can speak a little Chinese.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</a:rPr>
              <a:t>我会说一点点汉语。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/>
          <p:nvPr/>
        </p:nvGrpSpPr>
        <p:grpSpPr bwMode="auto">
          <a:xfrm>
            <a:off x="357188" y="142875"/>
            <a:ext cx="8424862" cy="6408738"/>
            <a:chOff x="204" y="28"/>
            <a:chExt cx="5307" cy="4037"/>
          </a:xfrm>
        </p:grpSpPr>
        <p:sp>
          <p:nvSpPr>
            <p:cNvPr id="3076" name="Rectangle 3"/>
            <p:cNvSpPr>
              <a:spLocks noChangeArrowheads="1"/>
            </p:cNvSpPr>
            <p:nvPr/>
          </p:nvSpPr>
          <p:spPr bwMode="auto">
            <a:xfrm>
              <a:off x="204" y="645"/>
              <a:ext cx="5307" cy="34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66"/>
              </a:solidFill>
              <a:miter lim="800000"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1. Learn some useful words and expressions: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could, tell, sure, speak, some, poor, with, help sb. with </a:t>
              </a:r>
              <a:r>
                <a:rPr lang="en-GB" altLang="zh-CN" sz="2800" b="1" i="1" dirty="0" err="1">
                  <a:latin typeface="Times New Roman" panose="02020603050405020304" pitchFamily="18" charset="0"/>
                </a:rPr>
                <a:t>sth</a:t>
              </a:r>
              <a:r>
                <a:rPr lang="en-GB" altLang="zh-CN" sz="2800" b="1" i="1" dirty="0">
                  <a:latin typeface="Times New Roman" panose="02020603050405020304" pitchFamily="18" charset="0"/>
                </a:rPr>
                <a:t>., problem</a:t>
              </a:r>
              <a:r>
                <a:rPr lang="zh-CN" altLang="en-GB" sz="2800" b="1" i="1" dirty="0">
                  <a:latin typeface="Times New Roman" panose="02020603050405020304" pitchFamily="18" charset="0"/>
                </a:rPr>
                <a:t>，</a:t>
              </a:r>
              <a:r>
                <a:rPr lang="en-GB" altLang="zh-CN" sz="2800" b="1" i="1" dirty="0">
                  <a:latin typeface="Times New Roman" panose="02020603050405020304" pitchFamily="18" charset="0"/>
                </a:rPr>
                <a:t>pet, often, want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2. Learn present simple to </a:t>
              </a:r>
              <a:r>
                <a:rPr lang="en-GB" altLang="zh-CN" sz="2800" b="1" i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do</a:t>
              </a:r>
              <a:r>
                <a:rPr lang="en-GB" altLang="zh-CN" sz="28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and personal pronouns: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(1)—Do you come from the U.S.A.?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    —No, I don’t.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 (2)—Do you like Chinese?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   —Yes, I do.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3. Ask for permission and make requests: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(1)—Could you help me with it?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—No problem.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(2)—Could you please tell me your name?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GB" altLang="zh-CN" sz="2800" b="1" i="1" dirty="0">
                  <a:latin typeface="Times New Roman" panose="02020603050405020304" pitchFamily="18" charset="0"/>
                </a:rPr>
                <a:t>—Sure.</a:t>
              </a:r>
              <a:endParaRPr lang="en-US" altLang="zh-CN" sz="28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3077" name="Rectangle 7"/>
            <p:cNvSpPr>
              <a:spLocks noChangeArrowheads="1"/>
            </p:cNvSpPr>
            <p:nvPr/>
          </p:nvSpPr>
          <p:spPr bwMode="auto">
            <a:xfrm>
              <a:off x="1292" y="28"/>
              <a:ext cx="2903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00"/>
                </a:solidFill>
              </a:endParaRPr>
            </a:p>
          </p:txBody>
        </p:sp>
        <p:sp>
          <p:nvSpPr>
            <p:cNvPr id="3078" name="Line 9"/>
            <p:cNvSpPr>
              <a:spLocks noChangeShapeType="1"/>
            </p:cNvSpPr>
            <p:nvPr/>
          </p:nvSpPr>
          <p:spPr bwMode="auto">
            <a:xfrm>
              <a:off x="1927" y="436"/>
              <a:ext cx="221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9" name="Rectangle 10"/>
            <p:cNvSpPr>
              <a:spLocks noChangeArrowheads="1"/>
            </p:cNvSpPr>
            <p:nvPr/>
          </p:nvSpPr>
          <p:spPr bwMode="auto">
            <a:xfrm>
              <a:off x="1383" y="86"/>
              <a:ext cx="382" cy="3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0" name="AutoShape 11"/>
            <p:cNvSpPr>
              <a:spLocks noChangeArrowheads="1"/>
            </p:cNvSpPr>
            <p:nvPr/>
          </p:nvSpPr>
          <p:spPr bwMode="auto">
            <a:xfrm>
              <a:off x="1383" y="119"/>
              <a:ext cx="380" cy="329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FF0066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3075" name="矩形 8"/>
          <p:cNvSpPr>
            <a:spLocks noChangeArrowheads="1"/>
          </p:cNvSpPr>
          <p:nvPr/>
        </p:nvSpPr>
        <p:spPr bwMode="auto">
          <a:xfrm>
            <a:off x="3000375" y="357188"/>
            <a:ext cx="373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aims and demands 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356848" cy="1143000"/>
          </a:xfrm>
        </p:spPr>
        <p:txBody>
          <a:bodyPr/>
          <a:lstStyle/>
          <a:p>
            <a:r>
              <a:rPr lang="zh-CN" altLang="en-US" sz="2400" noProof="1" smtClean="0"/>
              <a:t> </a:t>
            </a:r>
            <a:r>
              <a:rPr lang="en-US" altLang="zh-CN" sz="3200" noProof="1" smtClean="0">
                <a:solidFill>
                  <a:srgbClr val="FF5050"/>
                </a:solidFill>
              </a:rPr>
              <a:t>3. Could you help me  with it? </a:t>
            </a:r>
            <a:r>
              <a:rPr lang="zh-CN" altLang="en-US" sz="3200" noProof="1" smtClean="0">
                <a:solidFill>
                  <a:srgbClr val="FF5050"/>
                </a:solidFill>
              </a:rPr>
              <a:t>你能帮助我吗？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2492896"/>
            <a:ext cx="7764462" cy="33131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   help sb. with </a:t>
            </a:r>
            <a:r>
              <a:rPr lang="en-US" altLang="zh-CN" dirty="0" err="1" smtClean="0"/>
              <a:t>sth</a:t>
            </a:r>
            <a:r>
              <a:rPr lang="en-US" altLang="zh-CN" dirty="0" smtClean="0"/>
              <a:t>. </a:t>
            </a:r>
            <a:r>
              <a:rPr lang="zh-CN" altLang="en-US" dirty="0" smtClean="0"/>
              <a:t>意为帮助某人做某事。如：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  </a:t>
            </a:r>
            <a:r>
              <a:rPr lang="en-US" altLang="en-US" dirty="0" smtClean="0"/>
              <a:t>⑴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Could you help me with Chinese?</a:t>
            </a:r>
            <a:r>
              <a:rPr lang="zh-CN" altLang="en-US" dirty="0" smtClean="0"/>
              <a:t>你能帮助我学习英语吗？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2) I can help you with it. </a:t>
            </a:r>
            <a:r>
              <a:rPr lang="zh-CN" altLang="en-US" dirty="0" smtClean="0"/>
              <a:t>我可以帮助你完成它。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7924800" cy="1143000"/>
          </a:xfrm>
        </p:spPr>
        <p:txBody>
          <a:bodyPr/>
          <a:lstStyle/>
          <a:p>
            <a:r>
              <a:rPr lang="zh-CN" altLang="zh-CN" noProof="1" smtClean="0">
                <a:solidFill>
                  <a:srgbClr val="FF5050"/>
                </a:solidFill>
              </a:rPr>
              <a:t>4.【</a:t>
            </a:r>
            <a:r>
              <a:rPr lang="zh-CN" altLang="en-US" noProof="1" smtClean="0">
                <a:solidFill>
                  <a:srgbClr val="FF5050"/>
                </a:solidFill>
              </a:rPr>
              <a:t>辨析</a:t>
            </a:r>
            <a:r>
              <a:rPr lang="zh-CN" altLang="zh-CN" noProof="1" smtClean="0">
                <a:solidFill>
                  <a:srgbClr val="FF5050"/>
                </a:solidFill>
              </a:rPr>
              <a:t>】</a:t>
            </a:r>
            <a:r>
              <a:rPr lang="en-US" altLang="zh-CN" noProof="1" smtClean="0">
                <a:solidFill>
                  <a:srgbClr val="FF5050"/>
                </a:solidFill>
              </a:rPr>
              <a:t>study</a:t>
            </a:r>
            <a:r>
              <a:rPr lang="zh-CN" altLang="en-US" noProof="1" smtClean="0">
                <a:solidFill>
                  <a:srgbClr val="FF5050"/>
                </a:solidFill>
              </a:rPr>
              <a:t>与</a:t>
            </a:r>
            <a:r>
              <a:rPr lang="en-US" altLang="zh-CN" noProof="1" smtClean="0">
                <a:solidFill>
                  <a:srgbClr val="FF5050"/>
                </a:solidFill>
              </a:rPr>
              <a:t>learn</a:t>
            </a:r>
            <a:endParaRPr lang="en-US" altLang="en-US" noProof="1" smtClean="0">
              <a:solidFill>
                <a:srgbClr val="FF505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484784"/>
            <a:ext cx="8208962" cy="371762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两者都有“学习”之意。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study 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有“学习、研究”之意，通常表示比较深入和周密的学习和研究。如：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Mr. Wang goes to Japan to study the history of Japan.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王先生去日本研究日本的历史。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learn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则表示“学习、学会、学到”之意，一般用于初学阶段，强调学习成果。如：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learned 20 English words last week.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我上周学了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个英语单词。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412776"/>
            <a:ext cx="8280400" cy="489585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study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learn 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都作“学习”讲时，不强调上述区别，可以通用。如</a:t>
            </a:r>
            <a:r>
              <a:rPr lang="zh-CN" altLang="en-US" dirty="0" smtClean="0">
                <a:latin typeface="Times New Roman" panose="02020603050405020304" pitchFamily="18" charset="0"/>
              </a:rPr>
              <a:t>：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When did you begin to study/ learn English?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你什么时候开始学习英语的？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）表达“学做某事”，只能用</a:t>
            </a:r>
            <a:r>
              <a:rPr lang="en-US" altLang="zh-CN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learn</a:t>
            </a:r>
            <a:r>
              <a:rPr lang="zh-CN" altLang="en-US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My sister is learning to do some cooking.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我姐姐正在学习烹饪。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410450" cy="779463"/>
          </a:xfrm>
        </p:spPr>
        <p:txBody>
          <a:bodyPr/>
          <a:lstStyle/>
          <a:p>
            <a:r>
              <a:rPr lang="en-US" altLang="zh-CN" sz="3400" noProof="1" smtClean="0">
                <a:solidFill>
                  <a:srgbClr val="FF5050"/>
                </a:solidFill>
              </a:rPr>
              <a:t>5. No problem. </a:t>
            </a:r>
            <a:r>
              <a:rPr lang="zh-CN" altLang="en-US" sz="3400" noProof="1" smtClean="0">
                <a:solidFill>
                  <a:srgbClr val="FF5050"/>
                </a:solidFill>
              </a:rPr>
              <a:t>没问题（当然了）。</a:t>
            </a:r>
            <a:r>
              <a:rPr lang="zh-CN" altLang="en-US" sz="3400" noProof="1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1412776"/>
            <a:ext cx="8280400" cy="4176687"/>
          </a:xfrm>
        </p:spPr>
        <p:txBody>
          <a:bodyPr/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dirty="0" smtClean="0">
                <a:latin typeface="Times New Roman" panose="02020603050405020304" pitchFamily="18" charset="0"/>
              </a:rPr>
              <a:t>当别人向你提出某种请求或者帮助时</a:t>
            </a:r>
            <a:r>
              <a:rPr lang="en-US" altLang="zh-CN" dirty="0" smtClean="0">
                <a:latin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</a:rPr>
              <a:t>你可毫不犹豫地说“</a:t>
            </a:r>
            <a:r>
              <a:rPr lang="en-US" altLang="zh-CN" dirty="0" smtClean="0">
                <a:latin typeface="Times New Roman" panose="02020603050405020304" pitchFamily="18" charset="0"/>
              </a:rPr>
              <a:t>No problem”</a:t>
            </a:r>
            <a:r>
              <a:rPr lang="zh-CN" altLang="en-US" dirty="0" smtClean="0">
                <a:latin typeface="Times New Roman" panose="02020603050405020304" pitchFamily="18" charset="0"/>
              </a:rPr>
              <a:t>。其中</a:t>
            </a:r>
            <a:r>
              <a:rPr lang="en-US" altLang="zh-CN" dirty="0" smtClean="0">
                <a:latin typeface="Times New Roman" panose="02020603050405020304" pitchFamily="18" charset="0"/>
              </a:rPr>
              <a:t>problem</a:t>
            </a:r>
            <a:r>
              <a:rPr lang="zh-CN" altLang="en-US" dirty="0" smtClean="0">
                <a:latin typeface="Times New Roman" panose="02020603050405020304" pitchFamily="18" charset="0"/>
              </a:rPr>
              <a:t>是“难于处理的事情；难题”的意思。如：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How do you do with the problem?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I have a problem with my bike?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—Can you give me a ticket?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“</a:t>
            </a:r>
            <a:r>
              <a:rPr lang="zh-CN" altLang="en-US" dirty="0" smtClean="0">
                <a:latin typeface="Times New Roman" panose="02020603050405020304" pitchFamily="18" charset="0"/>
              </a:rPr>
              <a:t>你能给我弄到一张票吗</a:t>
            </a:r>
            <a:r>
              <a:rPr lang="en-US" altLang="zh-CN" dirty="0" smtClean="0">
                <a:latin typeface="Times New Roman" panose="02020603050405020304" pitchFamily="18" charset="0"/>
              </a:rPr>
              <a:t>?”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 —Of course, no problem.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“</a:t>
            </a:r>
            <a:r>
              <a:rPr lang="zh-CN" altLang="en-US" dirty="0" smtClean="0">
                <a:latin typeface="Times New Roman" panose="02020603050405020304" pitchFamily="18" charset="0"/>
              </a:rPr>
              <a:t>当然行</a:t>
            </a:r>
            <a:r>
              <a:rPr lang="en-US" altLang="zh-CN" dirty="0" smtClean="0">
                <a:latin typeface="Times New Roman" panose="02020603050405020304" pitchFamily="18" charset="0"/>
              </a:rPr>
              <a:t>, </a:t>
            </a:r>
            <a:r>
              <a:rPr lang="zh-CN" altLang="en-US" dirty="0" smtClean="0">
                <a:latin typeface="Times New Roman" panose="02020603050405020304" pitchFamily="18" charset="0"/>
              </a:rPr>
              <a:t>没问题。”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4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3038" y="284163"/>
            <a:ext cx="290195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AutoShape 2"/>
          <p:cNvSpPr>
            <a:spLocks noGrp="1"/>
          </p:cNvSpPr>
          <p:nvPr>
            <p:ph type="title" idx="4294967295"/>
          </p:nvPr>
        </p:nvSpPr>
        <p:spPr>
          <a:xfrm>
            <a:off x="2832100" y="404664"/>
            <a:ext cx="2663825" cy="639763"/>
          </a:xfrm>
        </p:spPr>
        <p:txBody>
          <a:bodyPr/>
          <a:lstStyle/>
          <a:p>
            <a:r>
              <a:rPr lang="en-US" altLang="zh-CN" sz="3400" noProof="1" smtClean="0"/>
              <a:t>Summary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1844824"/>
            <a:ext cx="7993063" cy="417671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very much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—Could you please tell me your…?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No problem.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—Sure.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help…with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—Do you…?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dirty="0" smtClean="0"/>
              <a:t>—Yes, I do./No, I don’t. </a:t>
            </a:r>
            <a:endParaRPr lang="en-US" altLang="zh-CN" dirty="0" smtClean="0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{9B2069F4-89EC-4424-98A9-D723775F1DE0}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858964"/>
            <a:ext cx="6516688" cy="444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9" descr="ergerge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101556" y="631032"/>
            <a:ext cx="18589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357982"/>
            <a:ext cx="3168650" cy="1143000"/>
          </a:xfrm>
        </p:spPr>
        <p:txBody>
          <a:bodyPr/>
          <a:lstStyle/>
          <a:p>
            <a:r>
              <a:rPr lang="en-US" altLang="zh-CN" i="1" dirty="0" smtClean="0">
                <a:solidFill>
                  <a:srgbClr val="3333CC"/>
                </a:solidFill>
              </a:rPr>
              <a:t>Let</a:t>
            </a:r>
            <a:r>
              <a:rPr lang="en-US" altLang="zh-CN" i="1" dirty="0" smtClean="0">
                <a:solidFill>
                  <a:srgbClr val="3333CC"/>
                </a:solidFill>
                <a:latin typeface="黑体" panose="02010609060101010101" pitchFamily="49" charset="-122"/>
              </a:rPr>
              <a:t>’</a:t>
            </a:r>
            <a:r>
              <a:rPr lang="en-US" altLang="zh-CN" i="1" dirty="0" smtClean="0">
                <a:solidFill>
                  <a:srgbClr val="3333CC"/>
                </a:solidFill>
              </a:rPr>
              <a:t>s chant.</a:t>
            </a:r>
            <a:endParaRPr lang="zh-CN" altLang="zh-CN" i="1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7"/>
          <p:cNvGrpSpPr/>
          <p:nvPr/>
        </p:nvGrpSpPr>
        <p:grpSpPr bwMode="auto">
          <a:xfrm>
            <a:off x="1835150" y="0"/>
            <a:ext cx="4572000" cy="1414463"/>
            <a:chOff x="1156" y="0"/>
            <a:chExt cx="2880" cy="891"/>
          </a:xfrm>
        </p:grpSpPr>
        <p:pic>
          <p:nvPicPr>
            <p:cNvPr id="27652" name="Picture 6" descr="图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56" y="119"/>
              <a:ext cx="2880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3" name="AutoShape 2"/>
            <p:cNvSpPr>
              <a:spLocks noChangeArrowheads="1"/>
            </p:cNvSpPr>
            <p:nvPr/>
          </p:nvSpPr>
          <p:spPr bwMode="auto">
            <a:xfrm>
              <a:off x="1474" y="0"/>
              <a:ext cx="2222" cy="720"/>
            </a:xfrm>
            <a:prstGeom prst="roundRect">
              <a:avLst>
                <a:gd name="adj" fmla="val 21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6767" tIns="48383" rIns="96767" bIns="48383" anchor="b"/>
            <a:lstStyle/>
            <a:p>
              <a:pPr defTabSz="968375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en-US" altLang="zh-CN" sz="3800" b="1" dirty="0">
                  <a:solidFill>
                    <a:schemeClr val="tx2"/>
                  </a:solidFill>
                </a:rPr>
                <a:t> </a:t>
              </a:r>
              <a:r>
                <a:rPr lang="en-US" altLang="zh-CN" sz="4000" b="1" dirty="0">
                  <a:solidFill>
                    <a:srgbClr val="FF7C80"/>
                  </a:solidFill>
                </a:rPr>
                <a:t>Homework</a:t>
              </a:r>
            </a:p>
          </p:txBody>
        </p:sp>
      </p:grp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48468" y="1628800"/>
            <a:ext cx="7345363" cy="3889375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505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GB" sz="3600" dirty="0" smtClean="0"/>
              <a:t>自编一个对话，运用下面句型：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GB" sz="3600" dirty="0" smtClean="0"/>
              <a:t>	① </a:t>
            </a:r>
            <a:r>
              <a:rPr lang="en-GB" altLang="zh-CN" sz="3600" dirty="0" smtClean="0"/>
              <a:t>Could you please …?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dirty="0" smtClean="0"/>
              <a:t>	② Sure.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dirty="0" smtClean="0"/>
              <a:t>	③ </a:t>
            </a:r>
            <a:r>
              <a:rPr lang="en-GB" altLang="zh-CN" dirty="0" smtClean="0"/>
              <a:t>— </a:t>
            </a:r>
            <a:r>
              <a:rPr lang="en-GB" altLang="zh-CN" sz="3600" dirty="0" smtClean="0"/>
              <a:t>Do you …?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dirty="0" smtClean="0"/>
              <a:t>	     </a:t>
            </a:r>
            <a:r>
              <a:rPr lang="en-GB" altLang="zh-CN" dirty="0" smtClean="0"/>
              <a:t>— </a:t>
            </a:r>
            <a:r>
              <a:rPr lang="en-GB" altLang="zh-CN" sz="3600" dirty="0" smtClean="0"/>
              <a:t>Yes, I do./No, I don’t.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zh-CN" sz="3600" dirty="0" smtClean="0"/>
              <a:t>	④ No problem. </a:t>
            </a:r>
            <a:endParaRPr lang="en-US" altLang="zh-CN" sz="3600" dirty="0" smtClean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"/>
          <p:cNvGrpSpPr/>
          <p:nvPr/>
        </p:nvGrpSpPr>
        <p:grpSpPr bwMode="auto">
          <a:xfrm>
            <a:off x="3059113" y="549275"/>
            <a:ext cx="3313112" cy="1143000"/>
            <a:chOff x="1927" y="346"/>
            <a:chExt cx="2087" cy="720"/>
          </a:xfrm>
        </p:grpSpPr>
        <p:pic>
          <p:nvPicPr>
            <p:cNvPr id="4100" name="Picture 6" descr="木板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927" y="346"/>
              <a:ext cx="2087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Rectangle 2"/>
            <p:cNvSpPr>
              <a:spLocks noChangeArrowheads="1"/>
            </p:cNvSpPr>
            <p:nvPr/>
          </p:nvSpPr>
          <p:spPr bwMode="auto">
            <a:xfrm>
              <a:off x="2154" y="346"/>
              <a:ext cx="15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4400" b="1" dirty="0">
                  <a:solidFill>
                    <a:schemeClr val="bg1"/>
                  </a:solidFill>
                </a:rPr>
                <a:t>Review</a:t>
              </a:r>
              <a:endParaRPr lang="zh-CN" altLang="zh-CN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58552" y="2276872"/>
            <a:ext cx="7452320" cy="36179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>
                <a:solidFill>
                  <a:srgbClr val="FF0066"/>
                </a:solidFill>
              </a:rPr>
              <a:t>—How are you?               —I’m fine. Thank you…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hlink"/>
                </a:solidFill>
              </a:rPr>
              <a:t>—What’s your name?      —My name’s … .</a:t>
            </a:r>
          </a:p>
          <a:p>
            <a:pPr>
              <a:buFontTx/>
              <a:buNone/>
            </a:pPr>
            <a:r>
              <a:rPr lang="en-US" altLang="zh-CN" dirty="0" smtClean="0"/>
              <a:t>—Nice to meet you.         —Nice to meet you, too.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FF9900"/>
                </a:solidFill>
              </a:rPr>
              <a:t>—How old are you?          — I’m___ years old.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folHlink"/>
                </a:solidFill>
              </a:rPr>
              <a:t>—What’s your phone number?  ____.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—Who is she?                   —She’s _____.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71600" y="980728"/>
            <a:ext cx="7668344" cy="3312368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—Is she…?        —Yes, she is./No, she isn’t. She’s…  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—Where is she from?        —She’s from….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—Does she have a/an…?  —Yes, she does./No, she</a:t>
            </a:r>
            <a:r>
              <a:rPr lang="en-US" altLang="zh-CN" dirty="0" smtClean="0">
                <a:latin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doesn’t.</a:t>
            </a:r>
          </a:p>
          <a:p>
            <a:pPr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</a:rPr>
              <a:t>—What color is her hair?     —It’s black.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—Is she tall or short?        —She’s tall.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—What does she look like?  —She’s tall with black hair.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—Whose___ is she?     —It’s mine.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en-US" altLang="zh-CN" b="1" i="1" smtClean="0">
                <a:solidFill>
                  <a:srgbClr val="9933FF"/>
                </a:solidFill>
              </a:rPr>
              <a:t>1a Look, listen and say</a:t>
            </a:r>
            <a:endParaRPr lang="zh-CN" altLang="zh-CN" b="1" i="1" smtClean="0">
              <a:solidFill>
                <a:srgbClr val="9933FF"/>
              </a:solidFill>
            </a:endParaRPr>
          </a:p>
        </p:txBody>
      </p:sp>
      <p:pic>
        <p:nvPicPr>
          <p:cNvPr id="6147" name="Picture 3" descr="未命名">
            <a:hlinkClick r:id="rId2" action="ppaction://hlinkfile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360487" y="1355725"/>
            <a:ext cx="5915025" cy="4495800"/>
          </a:xfrm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318000" y="3238500"/>
            <a:ext cx="411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/>
              <a:t>、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6516688" y="6375400"/>
            <a:ext cx="249555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/>
              <a:t>需要播放时请点击图片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/>
              <a:t> 1. Where does Jane come from?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/>
              <a:t> </a:t>
            </a:r>
            <a:r>
              <a:rPr lang="en-GB" altLang="zh-CN" dirty="0" smtClean="0">
                <a:solidFill>
                  <a:srgbClr val="9933FF"/>
                </a:solidFill>
              </a:rPr>
              <a:t>A. Japan     B. Canada     C. China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zh-CN" dirty="0" smtClean="0">
              <a:solidFill>
                <a:srgbClr val="9933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/>
              <a:t> 2. Does Jane speak English?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>
                <a:solidFill>
                  <a:srgbClr val="9933FF"/>
                </a:solidFill>
              </a:rPr>
              <a:t> A. No, she doesn’t.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>
                <a:solidFill>
                  <a:srgbClr val="9933FF"/>
                </a:solidFill>
              </a:rPr>
              <a:t> B. Yes, she does.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>
                <a:solidFill>
                  <a:srgbClr val="9933FF"/>
                </a:solidFill>
              </a:rPr>
              <a:t> C. We don’t know.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zh-CN" dirty="0" smtClean="0">
              <a:solidFill>
                <a:srgbClr val="9933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/>
              <a:t> 3. Whose Chinese is poor?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zh-CN" dirty="0" smtClean="0">
                <a:solidFill>
                  <a:srgbClr val="9933FF"/>
                </a:solidFill>
              </a:rPr>
              <a:t> A. Jane’s.      B. The boy’s.   C. Maria’s.</a:t>
            </a:r>
            <a:r>
              <a:rPr lang="en-GB" altLang="zh-CN" dirty="0" smtClean="0"/>
              <a:t> </a:t>
            </a:r>
            <a:endParaRPr lang="en-US" altLang="zh-CN" dirty="0" smtClean="0"/>
          </a:p>
        </p:txBody>
      </p:sp>
      <p:pic>
        <p:nvPicPr>
          <p:cNvPr id="26633" name="Picture 9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41888"/>
            <a:ext cx="742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08275"/>
            <a:ext cx="742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1" descr="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1438"/>
            <a:ext cx="742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Group 12"/>
          <p:cNvGrpSpPr/>
          <p:nvPr/>
        </p:nvGrpSpPr>
        <p:grpSpPr bwMode="auto">
          <a:xfrm>
            <a:off x="2700338" y="0"/>
            <a:ext cx="2901950" cy="1112838"/>
            <a:chOff x="793" y="119"/>
            <a:chExt cx="1828" cy="701"/>
          </a:xfrm>
        </p:grpSpPr>
        <p:pic>
          <p:nvPicPr>
            <p:cNvPr id="7175" name="Picture 13" descr="44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93" y="119"/>
              <a:ext cx="1828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Rectangle 14"/>
            <p:cNvSpPr>
              <a:spLocks noChangeArrowheads="1"/>
            </p:cNvSpPr>
            <p:nvPr/>
          </p:nvSpPr>
          <p:spPr bwMode="auto">
            <a:xfrm>
              <a:off x="1111" y="164"/>
              <a:ext cx="12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Exercise</a:t>
              </a:r>
              <a:r>
                <a:rPr lang="en-US" altLang="zh-CN" sz="36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2857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Listen to 1a and write T (True) or F (False).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81000" y="1981200"/>
            <a:ext cx="87630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en-US" altLang="zh-CN" sz="3200" b="1" dirty="0">
                <a:solidFill>
                  <a:srgbClr val="FF0000"/>
                </a:solidFill>
              </a:rPr>
              <a:t>  </a:t>
            </a:r>
            <a:r>
              <a:rPr lang="en-US" altLang="zh-CN" sz="3200" b="1" dirty="0"/>
              <a:t> ) 1.Jane likes Chinese.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en-US" altLang="zh-CN" sz="3200" b="1" dirty="0">
                <a:solidFill>
                  <a:srgbClr val="FF0000"/>
                </a:solidFill>
              </a:rPr>
              <a:t>   </a:t>
            </a:r>
            <a:r>
              <a:rPr lang="en-US" altLang="zh-CN" sz="3200" b="1" dirty="0"/>
              <a:t>) 2. Li Xiang’s pen pal is from America, too.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en-US" altLang="zh-CN" sz="3200" b="1" dirty="0">
                <a:solidFill>
                  <a:srgbClr val="FF0000"/>
                </a:solidFill>
              </a:rPr>
              <a:t>   </a:t>
            </a:r>
            <a:r>
              <a:rPr lang="en-US" altLang="zh-CN" sz="3200" b="1" dirty="0"/>
              <a:t>) 3.Li Xiang’s pen pal can speak Chinese very well.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/>
              <a:t>(   ) 4.Li Xiang will help Jane with her Chinese.</a:t>
            </a:r>
          </a:p>
        </p:txBody>
      </p:sp>
      <p:sp>
        <p:nvSpPr>
          <p:cNvPr id="245764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45765" name="Text Box 8"/>
          <p:cNvSpPr txBox="1">
            <a:spLocks noChangeArrowheads="1"/>
          </p:cNvSpPr>
          <p:nvPr/>
        </p:nvSpPr>
        <p:spPr bwMode="auto">
          <a:xfrm>
            <a:off x="571500" y="5143500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45766" name="Text Box 9"/>
          <p:cNvSpPr txBox="1">
            <a:spLocks noChangeArrowheads="1"/>
          </p:cNvSpPr>
          <p:nvPr/>
        </p:nvSpPr>
        <p:spPr bwMode="auto">
          <a:xfrm>
            <a:off x="571500" y="2714625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45767" name="Text Box 10"/>
          <p:cNvSpPr txBox="1">
            <a:spLocks noChangeArrowheads="1"/>
          </p:cNvSpPr>
          <p:nvPr/>
        </p:nvSpPr>
        <p:spPr bwMode="auto">
          <a:xfrm>
            <a:off x="571500" y="3929063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F</a:t>
            </a:r>
          </a:p>
        </p:txBody>
      </p:sp>
      <p:pic>
        <p:nvPicPr>
          <p:cNvPr id="10" name="SectionA-1a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857250"/>
            <a:ext cx="785812" cy="785813"/>
          </a:xfrm>
          <a:prstGeom prst="rect">
            <a:avLst/>
          </a:prstGeom>
          <a:solidFill>
            <a:srgbClr val="FF00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375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45764" grpId="0"/>
      <p:bldP spid="245765" grpId="0"/>
      <p:bldP spid="245766" grpId="0"/>
      <p:bldP spid="2457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944688"/>
            <a:ext cx="7416800" cy="3744912"/>
          </a:xfrm>
          <a:extLs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(1) Could you please …?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(2) Sure.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(3) Do you like English?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(4) Yes, I do./ No, I don’t.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(5) Could you help me with my …?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3600" i="1" dirty="0" smtClean="0">
                <a:latin typeface="Times New Roman" panose="02020603050405020304" pitchFamily="18" charset="0"/>
              </a:rPr>
              <a:t>(6) No problem.</a:t>
            </a:r>
            <a:endParaRPr lang="en-US" altLang="zh-CN" sz="3600" i="1" dirty="0" smtClean="0">
              <a:latin typeface="Times New Roman" panose="02020603050405020304" pitchFamily="18" charset="0"/>
            </a:endParaRPr>
          </a:p>
        </p:txBody>
      </p:sp>
      <p:grpSp>
        <p:nvGrpSpPr>
          <p:cNvPr id="9219" name="Group 5"/>
          <p:cNvGrpSpPr/>
          <p:nvPr/>
        </p:nvGrpSpPr>
        <p:grpSpPr bwMode="auto">
          <a:xfrm>
            <a:off x="2700338" y="0"/>
            <a:ext cx="2901950" cy="1112838"/>
            <a:chOff x="793" y="119"/>
            <a:chExt cx="1828" cy="701"/>
          </a:xfrm>
        </p:grpSpPr>
        <p:pic>
          <p:nvPicPr>
            <p:cNvPr id="9220" name="Picture 6" descr="44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93" y="119"/>
              <a:ext cx="1828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1" name="Rectangle 7"/>
            <p:cNvSpPr>
              <a:spLocks noChangeArrowheads="1"/>
            </p:cNvSpPr>
            <p:nvPr/>
          </p:nvSpPr>
          <p:spPr bwMode="auto">
            <a:xfrm>
              <a:off x="1111" y="163"/>
              <a:ext cx="12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9933FF"/>
                  </a:solidFill>
                </a:rPr>
                <a:t>Practice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764704"/>
            <a:ext cx="6769100" cy="581025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accent2"/>
                </a:solidFill>
              </a:rPr>
              <a:t>Read 1a again, fill in the blank.</a:t>
            </a:r>
          </a:p>
        </p:txBody>
      </p:sp>
      <p:graphicFrame>
        <p:nvGraphicFramePr>
          <p:cNvPr id="28696" name="Group 24"/>
          <p:cNvGraphicFramePr>
            <a:graphicFrameLocks noGrp="1"/>
          </p:cNvGraphicFramePr>
          <p:nvPr/>
        </p:nvGraphicFramePr>
        <p:xfrm>
          <a:off x="479425" y="1657350"/>
          <a:ext cx="7848600" cy="3773488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3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GB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   The girl</a:t>
                      </a:r>
                      <a:r>
                        <a:rPr kumimoji="0" lang="en-GB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GB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s name is Jane. She comes from _______. She ______ English. Jane likes Chinese very much, but her Chinese is _____, Li Xiang can help her ________ her Chinese.</a:t>
                      </a:r>
                      <a:endParaRPr kumimoji="0" lang="en-GB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7817" name="Rectangle 19"/>
          <p:cNvSpPr>
            <a:spLocks noChangeArrowheads="1"/>
          </p:cNvSpPr>
          <p:nvPr/>
        </p:nvSpPr>
        <p:spPr bwMode="auto">
          <a:xfrm>
            <a:off x="1908175" y="2349500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6600"/>
                </a:solidFill>
              </a:rPr>
              <a:t>Canada</a:t>
            </a:r>
          </a:p>
        </p:txBody>
      </p:sp>
      <p:sp>
        <p:nvSpPr>
          <p:cNvPr id="247818" name="Rectangle 20"/>
          <p:cNvSpPr>
            <a:spLocks noChangeArrowheads="1"/>
          </p:cNvSpPr>
          <p:nvPr/>
        </p:nvSpPr>
        <p:spPr bwMode="auto">
          <a:xfrm>
            <a:off x="4429125" y="2428875"/>
            <a:ext cx="1558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6600"/>
                </a:solidFill>
              </a:rPr>
              <a:t>speaks</a:t>
            </a:r>
          </a:p>
        </p:txBody>
      </p:sp>
      <p:sp>
        <p:nvSpPr>
          <p:cNvPr id="247819" name="Rectangle 21"/>
          <p:cNvSpPr>
            <a:spLocks noChangeArrowheads="1"/>
          </p:cNvSpPr>
          <p:nvPr/>
        </p:nvSpPr>
        <p:spPr bwMode="auto">
          <a:xfrm>
            <a:off x="2987675" y="3644900"/>
            <a:ext cx="108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6600"/>
                </a:solidFill>
              </a:rPr>
              <a:t>poor</a:t>
            </a:r>
          </a:p>
        </p:txBody>
      </p:sp>
      <p:sp>
        <p:nvSpPr>
          <p:cNvPr id="247820" name="Rectangle 22"/>
          <p:cNvSpPr>
            <a:spLocks noChangeArrowheads="1"/>
          </p:cNvSpPr>
          <p:nvPr/>
        </p:nvSpPr>
        <p:spPr bwMode="auto">
          <a:xfrm>
            <a:off x="1763713" y="4292600"/>
            <a:ext cx="995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6600"/>
                </a:solidFill>
              </a:rPr>
              <a:t>with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4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7" grpId="0"/>
      <p:bldP spid="247818" grpId="0"/>
      <p:bldP spid="247819" grpId="0"/>
      <p:bldP spid="247820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1608</Words>
  <Application>Microsoft Office PowerPoint</Application>
  <PresentationFormat>全屏显示(4:3)</PresentationFormat>
  <Paragraphs>175</Paragraphs>
  <Slides>26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黑体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1a Look, listen and say</vt:lpstr>
      <vt:lpstr>PowerPoint 演示文稿</vt:lpstr>
      <vt:lpstr>PowerPoint 演示文稿</vt:lpstr>
      <vt:lpstr>PowerPoint 演示文稿</vt:lpstr>
      <vt:lpstr>Read 1a again, fill in the blank.</vt:lpstr>
      <vt:lpstr>PowerPoint 演示文稿</vt:lpstr>
      <vt:lpstr>Make a simple conversation </vt:lpstr>
      <vt:lpstr>Example</vt:lpstr>
      <vt:lpstr>创设情景: 你的好朋友来教室找你，同学看见了他，与你对话。 </vt:lpstr>
      <vt:lpstr>PowerPoint 演示文稿</vt:lpstr>
      <vt:lpstr> Project </vt:lpstr>
      <vt:lpstr>Explanation</vt:lpstr>
      <vt:lpstr>PowerPoint 演示文稿</vt:lpstr>
      <vt:lpstr>PowerPoint 演示文稿</vt:lpstr>
      <vt:lpstr>He can speak Chinese. 他能说汉语。 </vt:lpstr>
      <vt:lpstr> 3. Could you help me  with it? 你能帮助我吗？</vt:lpstr>
      <vt:lpstr>4.【辨析】study与learn</vt:lpstr>
      <vt:lpstr>PowerPoint 演示文稿</vt:lpstr>
      <vt:lpstr>5. No problem. 没问题（当然了）。 </vt:lpstr>
      <vt:lpstr>Summary</vt:lpstr>
      <vt:lpstr>Let’s chant.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2022-02-08T05:34:26Z</dcterms:created>
  <dcterms:modified xsi:type="dcterms:W3CDTF">2023-01-16T13:50:35Z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E4F6192D98494F4AAE9A444CD36F321D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