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6" r:id="rId3"/>
    <p:sldId id="287" r:id="rId4"/>
    <p:sldId id="314" r:id="rId5"/>
    <p:sldId id="288" r:id="rId6"/>
    <p:sldId id="299" r:id="rId7"/>
    <p:sldId id="300" r:id="rId8"/>
    <p:sldId id="301" r:id="rId9"/>
    <p:sldId id="302" r:id="rId10"/>
    <p:sldId id="289" r:id="rId11"/>
    <p:sldId id="307" r:id="rId12"/>
    <p:sldId id="290" r:id="rId13"/>
    <p:sldId id="291" r:id="rId14"/>
    <p:sldId id="309" r:id="rId15"/>
    <p:sldId id="310" r:id="rId16"/>
    <p:sldId id="315" r:id="rId17"/>
  </p:sldIdLst>
  <p:sldSz cx="12192000" cy="6858000"/>
  <p:notesSz cx="7104063" cy="10234613"/>
  <p:embeddedFontLst>
    <p:embeddedFont>
      <p:font typeface="楷体" panose="02010609060101010101" pitchFamily="49" charset="-122"/>
      <p:regular r:id="rId18"/>
    </p:embeddedFont>
    <p:embeddedFont>
      <p:font typeface="微软雅黑" panose="020B0503020204020204" pitchFamily="34" charset="-122"/>
      <p:regular r:id="rId19"/>
      <p:bold r:id="rId2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00923F"/>
    <a:srgbClr val="202020"/>
    <a:srgbClr val="323232"/>
    <a:srgbClr val="CC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60"/>
  </p:normalViewPr>
  <p:slideViewPr>
    <p:cSldViewPr snapToGrid="0">
      <p:cViewPr>
        <p:scale>
          <a:sx n="100" d="100"/>
          <a:sy n="100" d="100"/>
        </p:scale>
        <p:origin x="-96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0" y="170562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zh-CN" altLang="en-US" sz="5400" dirty="0"/>
              <a:t>除数是整数的小数除法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3333723"/>
            <a:ext cx="1219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807584" y="4326289"/>
            <a:ext cx="257683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苏教版  数学  五年级  上册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5811759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/>
          <p:nvPr/>
        </p:nvSpPr>
        <p:spPr>
          <a:xfrm>
            <a:off x="1614488" y="1549400"/>
            <a:ext cx="771525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填写下表。</a:t>
            </a:r>
          </a:p>
        </p:txBody>
      </p:sp>
      <p:pic>
        <p:nvPicPr>
          <p:cNvPr id="13314" name="Picture 3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71930" y="2386330"/>
            <a:ext cx="9832340" cy="2670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" name="TextBox 1"/>
          <p:cNvSpPr txBox="1"/>
          <p:nvPr/>
        </p:nvSpPr>
        <p:spPr>
          <a:xfrm>
            <a:off x="3662363" y="3197225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15.27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3662363" y="3781425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1.527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3662363" y="4472305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0.1527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5495925" y="3136900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3.21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5495925" y="3888105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0.321</a:t>
            </a:r>
          </a:p>
        </p:txBody>
      </p:sp>
      <p:sp>
        <p:nvSpPr>
          <p:cNvPr id="51" name="TextBox 1"/>
          <p:cNvSpPr txBox="1"/>
          <p:nvPr/>
        </p:nvSpPr>
        <p:spPr>
          <a:xfrm>
            <a:off x="5566410" y="4472305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0.0321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7434263" y="3136900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0.08</a:t>
            </a:r>
          </a:p>
        </p:txBody>
      </p:sp>
      <p:sp>
        <p:nvSpPr>
          <p:cNvPr id="53" name="TextBox 1"/>
          <p:cNvSpPr txBox="1"/>
          <p:nvPr/>
        </p:nvSpPr>
        <p:spPr>
          <a:xfrm>
            <a:off x="7434263" y="3721100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0.008</a:t>
            </a:r>
          </a:p>
        </p:txBody>
      </p:sp>
      <p:sp>
        <p:nvSpPr>
          <p:cNvPr id="54" name="TextBox 1"/>
          <p:cNvSpPr txBox="1"/>
          <p:nvPr/>
        </p:nvSpPr>
        <p:spPr>
          <a:xfrm>
            <a:off x="7529513" y="4472305"/>
            <a:ext cx="164306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0.0008</a:t>
            </a:r>
          </a:p>
        </p:txBody>
      </p:sp>
      <p:sp>
        <p:nvSpPr>
          <p:cNvPr id="55" name="TextBox 1"/>
          <p:cNvSpPr txBox="1"/>
          <p:nvPr/>
        </p:nvSpPr>
        <p:spPr>
          <a:xfrm>
            <a:off x="9477375" y="3136900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60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9477375" y="3781425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</a:p>
        </p:txBody>
      </p:sp>
      <p:sp>
        <p:nvSpPr>
          <p:cNvPr id="57" name="TextBox 1"/>
          <p:cNvSpPr txBox="1"/>
          <p:nvPr/>
        </p:nvSpPr>
        <p:spPr>
          <a:xfrm>
            <a:off x="9477375" y="4365625"/>
            <a:ext cx="1643063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"/>
          <p:cNvSpPr txBox="1"/>
          <p:nvPr/>
        </p:nvSpPr>
        <p:spPr>
          <a:xfrm>
            <a:off x="6429375" y="4564380"/>
            <a:ext cx="49777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540÷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0.54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976270" y="4585945"/>
            <a:ext cx="50495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3.84÷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0.384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6322695" y="3564255"/>
            <a:ext cx="41490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231255" y="2578100"/>
            <a:ext cx="51758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102.2÷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0.1022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337" name="TextBox 1"/>
          <p:cNvSpPr txBox="1"/>
          <p:nvPr/>
        </p:nvSpPr>
        <p:spPr>
          <a:xfrm>
            <a:off x="1083945" y="1631950"/>
            <a:ext cx="8896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在括号里填合适的数，再说说是怎样想的。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995680" y="2560154"/>
            <a:ext cx="49587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54.2÷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5.42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88005" y="3519145"/>
            <a:ext cx="52260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2.17÷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）＝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0.0271</a:t>
            </a:r>
            <a:endParaRPr lang="zh-CN" altLang="en-US" sz="28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134235" y="2577465"/>
            <a:ext cx="1109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061845" y="3564255"/>
            <a:ext cx="12534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061845" y="4631055"/>
            <a:ext cx="11671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10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7535188" y="2595897"/>
            <a:ext cx="1643062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1000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7327900" y="3611165"/>
            <a:ext cx="9950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 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7535188" y="4594737"/>
            <a:ext cx="13284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1000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1093470" y="1631950"/>
            <a:ext cx="88963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在括号里填合适的数，再说说是怎样想的。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1" grpId="1"/>
      <p:bldP spid="12" grpId="1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10519" y="1631990"/>
            <a:ext cx="81841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       一</a:t>
            </a: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个小数除以10、100、1000……小数点就分别向左移动一位、两位、三位……反过来，把一个数的小数点向左移动一位、两位、三位……就等于把这个小数除</a:t>
            </a:r>
            <a:r>
              <a:rPr lang="zh-CN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以</a:t>
            </a:r>
            <a:r>
              <a:rPr lang="en-US" altLang="zh-CN" sz="2800" dirty="0" smtClean="0">
                <a:solidFill>
                  <a:prstClr val="black"/>
                </a:solidFill>
                <a:latin typeface="+mj-ea"/>
                <a:ea typeface="+mj-ea"/>
              </a:rPr>
              <a:t>10</a:t>
            </a:r>
            <a:r>
              <a:rPr lang="zh-CN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、100 </a:t>
            </a: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、1000……</a:t>
            </a:r>
          </a:p>
          <a:p>
            <a:pPr lvl="0"/>
            <a:r>
              <a:rPr lang="zh-CN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       把</a:t>
            </a:r>
            <a:r>
              <a:rPr lang="zh-CN" altLang="en-US" sz="2800" dirty="0">
                <a:solidFill>
                  <a:prstClr val="black"/>
                </a:solidFill>
                <a:latin typeface="+mj-ea"/>
                <a:ea typeface="+mj-ea"/>
              </a:rPr>
              <a:t>低级单位的数改写成高级单位的数，要除以进</a:t>
            </a:r>
            <a:r>
              <a:rPr lang="zh-CN" altLang="en-US" sz="2800" dirty="0" smtClean="0">
                <a:solidFill>
                  <a:prstClr val="black"/>
                </a:solidFill>
                <a:latin typeface="+mj-ea"/>
                <a:ea typeface="+mj-ea"/>
              </a:rPr>
              <a:t>率。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3147" y="944790"/>
            <a:ext cx="98774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填空题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5000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）公顷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  ）千米</a:t>
            </a:r>
          </a:p>
          <a:p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95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）米     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470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公顷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   ）平方千米</a:t>
            </a:r>
          </a:p>
          <a:p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3650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克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）千克   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         ）米</a:t>
            </a:r>
          </a:p>
          <a:p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39512" y="1811564"/>
            <a:ext cx="1142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0.051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89812" y="1811564"/>
            <a:ext cx="876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0.5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775132" y="4380139"/>
            <a:ext cx="10953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3.65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01487" y="4380139"/>
            <a:ext cx="11620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50.4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30037" y="3075214"/>
            <a:ext cx="876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4.7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60832" y="3074579"/>
            <a:ext cx="1104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13518" y="778907"/>
            <a:ext cx="99441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选择题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）把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60.01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的小数点向（     ）移动（    ）位是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0.6001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右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B.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左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C.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两          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  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除以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是（     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  0.2                     B.  200                 C.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0.02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）把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的小数点向左移动一位后再向右移动三位得（   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A.  2                        B.  0.2                    C. 20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217149" y="4033157"/>
            <a:ext cx="638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05449" y="1455057"/>
            <a:ext cx="638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98079" y="1455057"/>
            <a:ext cx="638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68849" y="2747282"/>
            <a:ext cx="638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59244" y="589840"/>
            <a:ext cx="9658350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小马虎在计算一道除法题时，把被除数25.6写成了256，结果比正确的商多1.8，正确的商是多少？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4247" y="3259628"/>
            <a:ext cx="72675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256÷25.6＝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1.8÷（10﹣1）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＝1.8÷9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＝0.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答：正确的商是0.2。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9244" y="2050072"/>
            <a:ext cx="100497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分析：</a:t>
            </a:r>
            <a:r>
              <a:rPr lang="zh-CN" altLang="zh-CN" sz="2800" kern="100" dirty="0" smtClean="0">
                <a:latin typeface="+mj-ea"/>
                <a:ea typeface="+mj-ea"/>
                <a:cs typeface="Times New Roman" panose="02020603050405020304" pitchFamily="18" charset="0"/>
              </a:rPr>
              <a:t>被除数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乘了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10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，除数不变，商也乘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10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，因此将原来的商看作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份，现在的商就是这样的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10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份，多了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9</a:t>
            </a:r>
            <a:r>
              <a:rPr lang="zh-CN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份，正好多了</a:t>
            </a:r>
            <a:r>
              <a:rPr lang="en-US" altLang="zh-CN" sz="2800" kern="100" dirty="0">
                <a:latin typeface="+mj-ea"/>
                <a:ea typeface="+mj-ea"/>
                <a:cs typeface="Times New Roman" panose="02020603050405020304" pitchFamily="18" charset="0"/>
              </a:rPr>
              <a:t>1.8.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59244" y="589840"/>
            <a:ext cx="9658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小红去买牙膏</a:t>
            </a:r>
            <a:r>
              <a:rPr lang="en-US" altLang="zh-CN" sz="2800" dirty="0" smtClean="0"/>
              <a:t>。</a:t>
            </a:r>
            <a:r>
              <a:rPr lang="zh-CN" altLang="en-US" sz="2800" dirty="0" smtClean="0"/>
              <a:t>分别买了</a:t>
            </a:r>
            <a:r>
              <a:rPr lang="en-US" altLang="zh-CN" sz="2800" dirty="0" err="1" smtClean="0"/>
              <a:t>两种规格牙膏的售价如下</a:t>
            </a:r>
            <a:r>
              <a:rPr lang="en-US" altLang="zh-CN" sz="2800" dirty="0" smtClean="0"/>
              <a:t>：</a:t>
            </a:r>
            <a:r>
              <a:rPr lang="zh-CN" altLang="en-US" sz="2800" dirty="0" smtClean="0"/>
              <a:t>第一种花了</a:t>
            </a:r>
            <a:r>
              <a:rPr lang="en-US" altLang="zh-CN" sz="2800" dirty="0" smtClean="0"/>
              <a:t>120</a:t>
            </a:r>
            <a:r>
              <a:rPr lang="zh-CN" altLang="en-US" sz="2800" dirty="0" smtClean="0"/>
              <a:t>元买的</a:t>
            </a:r>
            <a:r>
              <a:rPr lang="en-US" altLang="zh-CN" sz="2800" dirty="0" smtClean="0"/>
              <a:t>，每支10元；</a:t>
            </a:r>
            <a:r>
              <a:rPr lang="zh-CN" altLang="en-US" sz="2800" dirty="0" smtClean="0"/>
              <a:t>第二种花了</a:t>
            </a:r>
            <a:r>
              <a:rPr lang="en-US" altLang="zh-CN" sz="2800" dirty="0" smtClean="0"/>
              <a:t>160</a:t>
            </a:r>
            <a:r>
              <a:rPr lang="zh-CN" altLang="en-US" sz="2800" dirty="0" smtClean="0"/>
              <a:t>元买</a:t>
            </a:r>
            <a:r>
              <a:rPr lang="en-US" altLang="zh-CN" sz="2800" dirty="0" smtClean="0"/>
              <a:t>的，每支16元。</a:t>
            </a:r>
            <a:r>
              <a:rPr lang="zh-CN" altLang="en-US" sz="2800" dirty="0" smtClean="0"/>
              <a:t>小红买的哪种牙膏多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4247" y="3259628"/>
            <a:ext cx="7267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第一种牙膏：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（支）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第二种牙膏：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（支）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12&gt;10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答：小红买第一种牙膏多。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967947" y="703087"/>
            <a:ext cx="10701655" cy="50368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.使学生理解并掌握由小数点向左移动引起小数大小变化的规律，能运用规律正确口算一个数除以10、100、1000……的商。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在探索规律的过程中，培养学生初步的观察、比较、归纳和概括的能力。激发学生主动探索数学规律的兴趣。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标注 13"/>
          <p:cNvSpPr/>
          <p:nvPr/>
        </p:nvSpPr>
        <p:spPr>
          <a:xfrm>
            <a:off x="2791603" y="873457"/>
            <a:ext cx="7057857" cy="2101779"/>
          </a:xfrm>
          <a:prstGeom prst="wedgeRoundRectCallout">
            <a:avLst>
              <a:gd name="adj1" fmla="val -57981"/>
              <a:gd name="adj2" fmla="val 40899"/>
              <a:gd name="adj3" fmla="val 16667"/>
            </a:avLst>
          </a:prstGeom>
          <a:solidFill>
            <a:srgbClr val="A1C450"/>
          </a:solidFill>
          <a:ln w="25400" cap="flat" cmpd="sng" algn="ctr">
            <a:solidFill>
              <a:srgbClr val="A1C450"/>
            </a:solidFill>
            <a:prstDash val="solid"/>
          </a:ln>
          <a:effectLst/>
        </p:spPr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前面我们学习了一个小数乘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100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1000……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的计算规律，这个规律是怎样的？我们可以运用这个规律解决什么样的问题？</a:t>
            </a:r>
          </a:p>
        </p:txBody>
      </p:sp>
      <p:sp>
        <p:nvSpPr>
          <p:cNvPr id="15" name="圆角矩形标注 14"/>
          <p:cNvSpPr/>
          <p:nvPr/>
        </p:nvSpPr>
        <p:spPr>
          <a:xfrm>
            <a:off x="2593074" y="3974017"/>
            <a:ext cx="7454917" cy="2358544"/>
          </a:xfrm>
          <a:prstGeom prst="wedgeRoundRectCallout">
            <a:avLst>
              <a:gd name="adj1" fmla="val 56797"/>
              <a:gd name="adj2" fmla="val 32979"/>
              <a:gd name="adj3" fmla="val 16667"/>
            </a:avLst>
          </a:prstGeom>
          <a:solidFill>
            <a:srgbClr val="A1C450"/>
          </a:solidFill>
          <a:ln w="25400" cap="flat" cmpd="sng" algn="ctr">
            <a:solidFill>
              <a:srgbClr val="A1C450"/>
            </a:solidFill>
            <a:prstDash val="solid"/>
          </a:ln>
          <a:effectLst/>
        </p:spPr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一个小数乘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100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1000……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只要把这个小数的小数点向右移动一位，两位、三位</a:t>
            </a:r>
            <a:r>
              <a:rPr lang="en-US" altLang="zh-CN" sz="2800" kern="0" dirty="0">
                <a:solidFill>
                  <a:prstClr val="white"/>
                </a:solidFill>
                <a:latin typeface="微软雅黑" panose="020B0503020204020204" charset="-122"/>
              </a:rPr>
              <a:t>……</a:t>
            </a:r>
            <a:r>
              <a:rPr lang="zh-CN" altLang="en-US" sz="2800" kern="0" dirty="0">
                <a:solidFill>
                  <a:prstClr val="white"/>
                </a:solidFill>
                <a:latin typeface="微软雅黑" panose="020B0503020204020204" charset="-122"/>
              </a:rPr>
              <a:t>运用这个规律可以方便我们进行单位换算。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标注 13"/>
          <p:cNvSpPr/>
          <p:nvPr/>
        </p:nvSpPr>
        <p:spPr>
          <a:xfrm>
            <a:off x="2791603" y="2092657"/>
            <a:ext cx="7057857" cy="2101779"/>
          </a:xfrm>
          <a:prstGeom prst="wedgeRoundRectCallout">
            <a:avLst>
              <a:gd name="adj1" fmla="val -57981"/>
              <a:gd name="adj2" fmla="val 40899"/>
              <a:gd name="adj3" fmla="val 16667"/>
            </a:avLst>
          </a:prstGeom>
          <a:solidFill>
            <a:srgbClr val="A1C450"/>
          </a:solidFill>
          <a:ln w="25400" cap="flat" cmpd="sng" algn="ctr">
            <a:solidFill>
              <a:srgbClr val="A1C450"/>
            </a:solidFill>
            <a:prstDash val="solid"/>
          </a:ln>
          <a:effectLst/>
        </p:spPr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 smtClean="0">
                <a:solidFill>
                  <a:srgbClr val="FF0000"/>
                </a:solidFill>
              </a:rPr>
              <a:t>提出问题</a:t>
            </a:r>
            <a:r>
              <a:rPr lang="zh-CN" altLang="zh-CN" sz="2800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那如果我们一个小数除以</a:t>
            </a:r>
            <a:r>
              <a:rPr lang="en-US" altLang="zh-CN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10</a:t>
            </a:r>
            <a:r>
              <a:rPr lang="zh-CN" altLang="en-US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100</a:t>
            </a:r>
            <a:r>
              <a:rPr lang="zh-CN" altLang="en-US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1000……</a:t>
            </a:r>
            <a:r>
              <a:rPr lang="zh-CN" altLang="en-US" sz="2800" kern="0" dirty="0" smtClean="0">
                <a:solidFill>
                  <a:prstClr val="white"/>
                </a:solidFill>
                <a:latin typeface="微软雅黑" panose="020B0503020204020204" charset="-122"/>
              </a:rPr>
              <a:t>的计算规律，这个规律是怎样的？</a:t>
            </a:r>
            <a:endParaRPr lang="zh-CN" altLang="en-US" sz="2800" kern="0" dirty="0">
              <a:solidFill>
                <a:prstClr val="white"/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5045" y="500886"/>
            <a:ext cx="10033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b="0" i="0" u="none" baseline="0">
                <a:latin typeface="微软雅黑" panose="020B0503020204020204" charset="-122"/>
                <a:ea typeface="微软雅黑" panose="020B0503020204020204" charset="-122"/>
              </a:defRPr>
            </a:lvl1pPr>
            <a:lvl2pPr lvl="1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2pPr>
            <a:lvl3pPr lvl="2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3pPr>
            <a:lvl4pPr lvl="3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4pPr>
            <a:lvl5pPr lvl="4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5pPr>
            <a:lvl6pPr lvl="5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6pPr>
            <a:lvl7pPr lvl="6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7pPr>
            <a:lvl8pPr lvl="7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8pPr>
            <a:lvl9pPr lvl="8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dirty="0" smtClean="0">
                <a:solidFill>
                  <a:srgbClr val="FF0000"/>
                </a:solidFill>
              </a:rPr>
              <a:t>举例论证一</a:t>
            </a:r>
            <a:r>
              <a:rPr lang="zh-CN" altLang="zh-CN" dirty="0" smtClean="0">
                <a:solidFill>
                  <a:srgbClr val="FF0000"/>
                </a:solidFill>
              </a:rPr>
              <a:t>：</a:t>
            </a:r>
            <a:r>
              <a:rPr lang="zh-CN" altLang="zh-CN" dirty="0"/>
              <a:t>小数点向左移动引起小数大小的变化规律</a:t>
            </a:r>
          </a:p>
        </p:txBody>
      </p:sp>
      <p:sp>
        <p:nvSpPr>
          <p:cNvPr id="8196" name="TextBox 1"/>
          <p:cNvSpPr txBox="1"/>
          <p:nvPr/>
        </p:nvSpPr>
        <p:spPr>
          <a:xfrm>
            <a:off x="1399380" y="1240692"/>
            <a:ext cx="91344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21.5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除以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各是多少？用计算器计算，并观察小数点位置的变化情况。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4334329" y="2470469"/>
            <a:ext cx="10715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2.15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4605792" y="3084832"/>
            <a:ext cx="14668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0.215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4820104" y="3630932"/>
            <a:ext cx="15382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0.0215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7001012" y="2370139"/>
            <a:ext cx="28575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sp>
        <p:nvSpPr>
          <p:cNvPr id="43" name="TextBox 1"/>
          <p:cNvSpPr txBox="1"/>
          <p:nvPr/>
        </p:nvSpPr>
        <p:spPr>
          <a:xfrm>
            <a:off x="7001329" y="2995297"/>
            <a:ext cx="28575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7001012" y="3606802"/>
            <a:ext cx="28575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365829" y="2473644"/>
            <a:ext cx="2928938" cy="2382520"/>
            <a:chOff x="4320" y="3620"/>
            <a:chExt cx="4613" cy="3752"/>
          </a:xfrm>
        </p:grpSpPr>
        <p:sp>
          <p:nvSpPr>
            <p:cNvPr id="8197" name="TextBox 1"/>
            <p:cNvSpPr txBox="1"/>
            <p:nvPr/>
          </p:nvSpPr>
          <p:spPr>
            <a:xfrm>
              <a:off x="4365" y="3620"/>
              <a:ext cx="36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8199" name="TextBox 1"/>
            <p:cNvSpPr txBox="1"/>
            <p:nvPr/>
          </p:nvSpPr>
          <p:spPr>
            <a:xfrm>
              <a:off x="4389" y="4583"/>
              <a:ext cx="416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8201" name="TextBox 1"/>
            <p:cNvSpPr txBox="1"/>
            <p:nvPr/>
          </p:nvSpPr>
          <p:spPr>
            <a:xfrm>
              <a:off x="4365" y="5443"/>
              <a:ext cx="430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53" name="TextBox 1"/>
            <p:cNvSpPr txBox="1"/>
            <p:nvPr/>
          </p:nvSpPr>
          <p:spPr>
            <a:xfrm>
              <a:off x="4320" y="6550"/>
              <a:ext cx="461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</p:grpSp>
      <p:sp>
        <p:nvSpPr>
          <p:cNvPr id="55" name="TextBox 1"/>
          <p:cNvSpPr txBox="1"/>
          <p:nvPr/>
        </p:nvSpPr>
        <p:spPr>
          <a:xfrm>
            <a:off x="5001079" y="4334194"/>
            <a:ext cx="20002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0.00215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346904" y="4334194"/>
            <a:ext cx="13385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10000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001012" y="4333877"/>
            <a:ext cx="28575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sp>
        <p:nvSpPr>
          <p:cNvPr id="41" name="TextBox 1"/>
          <p:cNvSpPr txBox="1"/>
          <p:nvPr/>
        </p:nvSpPr>
        <p:spPr>
          <a:xfrm>
            <a:off x="3371034" y="2470469"/>
            <a:ext cx="9191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3386532" y="3084832"/>
            <a:ext cx="9191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3371034" y="3630932"/>
            <a:ext cx="1143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1000</a:t>
            </a:r>
          </a:p>
        </p:txBody>
      </p:sp>
      <p:sp>
        <p:nvSpPr>
          <p:cNvPr id="4" name="矩形 3"/>
          <p:cNvSpPr/>
          <p:nvPr/>
        </p:nvSpPr>
        <p:spPr>
          <a:xfrm>
            <a:off x="1558234" y="5498147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小数点的位置发生了什么变化？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8196" grpId="0"/>
      <p:bldP spid="32" grpId="0"/>
      <p:bldP spid="36" grpId="0"/>
      <p:bldP spid="39" grpId="0"/>
      <p:bldP spid="40" grpId="0"/>
      <p:bldP spid="43" grpId="0"/>
      <p:bldP spid="47" grpId="0"/>
      <p:bldP spid="55" grpId="1"/>
      <p:bldP spid="7" grpId="0"/>
      <p:bldP spid="8" grpId="0"/>
      <p:bldP spid="41" grpId="0"/>
      <p:bldP spid="46" grpId="0"/>
      <p:bldP spid="5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1"/>
          <p:cNvSpPr txBox="1"/>
          <p:nvPr/>
        </p:nvSpPr>
        <p:spPr>
          <a:xfrm>
            <a:off x="1306287" y="1566410"/>
            <a:ext cx="82866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举例论证二</a:t>
            </a:r>
            <a:r>
              <a:rPr lang="zh-CN" altLang="zh-CN" sz="2800" dirty="0" smtClean="0">
                <a:solidFill>
                  <a:srgbClr val="FF0000"/>
                </a:solidFill>
              </a:rPr>
              <a:t>： </a:t>
            </a:r>
            <a:r>
              <a:rPr lang="en-US" altLang="zh-CN" sz="2800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除以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各是多少？</a:t>
            </a:r>
          </a:p>
        </p:txBody>
      </p:sp>
      <p:sp>
        <p:nvSpPr>
          <p:cNvPr id="10245" name="TextBox 1"/>
          <p:cNvSpPr txBox="1"/>
          <p:nvPr/>
        </p:nvSpPr>
        <p:spPr>
          <a:xfrm>
            <a:off x="3335021" y="2188710"/>
            <a:ext cx="2290762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482908" y="2188710"/>
            <a:ext cx="18954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0.372</a:t>
            </a:r>
          </a:p>
        </p:txBody>
      </p:sp>
      <p:sp>
        <p:nvSpPr>
          <p:cNvPr id="10247" name="TextBox 1"/>
          <p:cNvSpPr txBox="1"/>
          <p:nvPr/>
        </p:nvSpPr>
        <p:spPr>
          <a:xfrm>
            <a:off x="3322321" y="2879272"/>
            <a:ext cx="26447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36" name="TextBox 1"/>
          <p:cNvSpPr txBox="1"/>
          <p:nvPr/>
        </p:nvSpPr>
        <p:spPr>
          <a:xfrm>
            <a:off x="5697221" y="2879272"/>
            <a:ext cx="25939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0.0372</a:t>
            </a:r>
          </a:p>
        </p:txBody>
      </p:sp>
      <p:sp>
        <p:nvSpPr>
          <p:cNvPr id="10249" name="TextBox 1"/>
          <p:cNvSpPr txBox="1"/>
          <p:nvPr/>
        </p:nvSpPr>
        <p:spPr>
          <a:xfrm>
            <a:off x="3306446" y="3499985"/>
            <a:ext cx="2732087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5911533" y="3499985"/>
            <a:ext cx="27209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0.00372</a:t>
            </a:r>
          </a:p>
        </p:txBody>
      </p:sp>
      <p:sp>
        <p:nvSpPr>
          <p:cNvPr id="19" name="矩形 18"/>
          <p:cNvSpPr/>
          <p:nvPr/>
        </p:nvSpPr>
        <p:spPr>
          <a:xfrm>
            <a:off x="1558234" y="5498147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小数点的位置发生了什么变化？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3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512198" y="906282"/>
            <a:ext cx="3060834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428389" y="906282"/>
            <a:ext cx="2532666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0.372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499498" y="1596844"/>
            <a:ext cx="3533853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642702" y="1596844"/>
            <a:ext cx="3465976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0.0372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483623" y="2217557"/>
            <a:ext cx="3650517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3.72÷1000</a:t>
            </a:r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8857014" y="2217557"/>
            <a:ext cx="3635669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0.00372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262362" y="903107"/>
            <a:ext cx="10715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2.15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533825" y="1517470"/>
            <a:ext cx="14668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0.215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3748137" y="2063570"/>
            <a:ext cx="153828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0.0215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293862" y="906282"/>
            <a:ext cx="2928938" cy="2382520"/>
            <a:chOff x="4320" y="3620"/>
            <a:chExt cx="4613" cy="3752"/>
          </a:xfrm>
        </p:grpSpPr>
        <p:sp>
          <p:nvSpPr>
            <p:cNvPr id="16" name="TextBox 1"/>
            <p:cNvSpPr txBox="1"/>
            <p:nvPr/>
          </p:nvSpPr>
          <p:spPr>
            <a:xfrm>
              <a:off x="4365" y="3620"/>
              <a:ext cx="36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4389" y="4583"/>
              <a:ext cx="416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18" name="TextBox 1"/>
            <p:cNvSpPr txBox="1"/>
            <p:nvPr/>
          </p:nvSpPr>
          <p:spPr>
            <a:xfrm>
              <a:off x="4365" y="5443"/>
              <a:ext cx="430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  <p:sp>
          <p:nvSpPr>
            <p:cNvPr id="19" name="TextBox 1"/>
            <p:cNvSpPr txBox="1"/>
            <p:nvPr/>
          </p:nvSpPr>
          <p:spPr>
            <a:xfrm>
              <a:off x="4320" y="6550"/>
              <a:ext cx="461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21.5÷10000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＝</a:t>
              </a:r>
            </a:p>
          </p:txBody>
        </p:sp>
      </p:grpSp>
      <p:sp>
        <p:nvSpPr>
          <p:cNvPr id="20" name="TextBox 1"/>
          <p:cNvSpPr txBox="1"/>
          <p:nvPr/>
        </p:nvSpPr>
        <p:spPr>
          <a:xfrm>
            <a:off x="3929112" y="2766832"/>
            <a:ext cx="20002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0.00215</a:t>
            </a:r>
          </a:p>
        </p:txBody>
      </p:sp>
      <p:sp>
        <p:nvSpPr>
          <p:cNvPr id="21" name="圆角矩形标注 20"/>
          <p:cNvSpPr/>
          <p:nvPr/>
        </p:nvSpPr>
        <p:spPr>
          <a:xfrm>
            <a:off x="3051100" y="3439886"/>
            <a:ext cx="7535073" cy="2569027"/>
          </a:xfrm>
          <a:prstGeom prst="wedgeRoundRectCallout">
            <a:avLst>
              <a:gd name="adj1" fmla="val -60097"/>
              <a:gd name="adj2" fmla="val 35089"/>
              <a:gd name="adj3" fmla="val 16667"/>
            </a:avLst>
          </a:prstGeom>
          <a:solidFill>
            <a:srgbClr val="A1C450"/>
          </a:solidFill>
          <a:ln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得出结论</a:t>
            </a:r>
            <a:r>
              <a:rPr lang="zh-CN" altLang="zh-CN" sz="2800" dirty="0" smtClean="0">
                <a:solidFill>
                  <a:srgbClr val="FF0000"/>
                </a:solidFill>
              </a:rPr>
              <a:t>：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</a:rPr>
              <a:t>小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数除以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1000……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的规律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charset="-122"/>
              </a:rPr>
              <a:t>：一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个小数除以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、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1000……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</a:rPr>
              <a:t>只要把这个小数的小数点向左移动一位、两位、三位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charset="-122"/>
              </a:rPr>
              <a:t>……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012916" y="1937698"/>
            <a:ext cx="8913495" cy="1603375"/>
            <a:chOff x="2549" y="2818"/>
            <a:chExt cx="14037" cy="2525"/>
          </a:xfrm>
        </p:grpSpPr>
        <p:sp>
          <p:nvSpPr>
            <p:cNvPr id="16388" name="TextBox 1"/>
            <p:cNvSpPr txBox="1"/>
            <p:nvPr/>
          </p:nvSpPr>
          <p:spPr>
            <a:xfrm>
              <a:off x="2549" y="2818"/>
              <a:ext cx="14037" cy="82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下面是几种动物的体重记录</a:t>
              </a:r>
              <a:r>
                <a:rPr lang="zh-CN" altLang="en-US" sz="2800" dirty="0" smtClean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6389" name="Picture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2923" y="3583"/>
              <a:ext cx="13050" cy="176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组合 35"/>
          <p:cNvGrpSpPr/>
          <p:nvPr/>
        </p:nvGrpSpPr>
        <p:grpSpPr>
          <a:xfrm>
            <a:off x="5939269" y="5089025"/>
            <a:ext cx="5308600" cy="536118"/>
            <a:chOff x="2286006" y="4572007"/>
            <a:chExt cx="4823249" cy="534966"/>
          </a:xfrm>
        </p:grpSpPr>
        <p:sp>
          <p:nvSpPr>
            <p:cNvPr id="16392" name="TextBox 1"/>
            <p:cNvSpPr txBox="1"/>
            <p:nvPr/>
          </p:nvSpPr>
          <p:spPr>
            <a:xfrm>
              <a:off x="2286006" y="4586124"/>
              <a:ext cx="2714644" cy="5208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500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千克＝</a:t>
              </a:r>
            </a:p>
          </p:txBody>
        </p:sp>
        <p:sp>
          <p:nvSpPr>
            <p:cNvPr id="16393" name="TextBox 1"/>
            <p:cNvSpPr txBox="1"/>
            <p:nvPr/>
          </p:nvSpPr>
          <p:spPr>
            <a:xfrm>
              <a:off x="4014530" y="4572007"/>
              <a:ext cx="3094725" cy="5208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          ）吨</a:t>
              </a:r>
            </a:p>
          </p:txBody>
        </p:sp>
      </p:grpSp>
      <p:grpSp>
        <p:nvGrpSpPr>
          <p:cNvPr id="4" name="组合 53"/>
          <p:cNvGrpSpPr/>
          <p:nvPr/>
        </p:nvGrpSpPr>
        <p:grpSpPr>
          <a:xfrm>
            <a:off x="6569506" y="5644015"/>
            <a:ext cx="3593465" cy="514350"/>
            <a:chOff x="3214678" y="5063501"/>
            <a:chExt cx="3593490" cy="514354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3214678" y="5072074"/>
              <a:ext cx="785818" cy="1588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>
            <a:xfrm flipV="1">
              <a:off x="6276669" y="5063501"/>
              <a:ext cx="531499" cy="635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>
            <a:xfrm rot="5400000">
              <a:off x="3331349" y="5312570"/>
              <a:ext cx="490541" cy="952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>
            <a:xfrm rot="5400000">
              <a:off x="6388896" y="5310665"/>
              <a:ext cx="490541" cy="952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1" name="直接连接符 30"/>
            <p:cNvCxnSpPr/>
            <p:nvPr/>
          </p:nvCxnSpPr>
          <p:spPr>
            <a:xfrm>
              <a:off x="3572185" y="5570235"/>
              <a:ext cx="3064531" cy="762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32" name="TextBox 1"/>
          <p:cNvSpPr txBox="1"/>
          <p:nvPr/>
        </p:nvSpPr>
        <p:spPr>
          <a:xfrm>
            <a:off x="7106081" y="6230438"/>
            <a:ext cx="31432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千克＝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吨</a:t>
            </a:r>
          </a:p>
        </p:txBody>
      </p:sp>
      <p:grpSp>
        <p:nvGrpSpPr>
          <p:cNvPr id="5" name="组合 55"/>
          <p:cNvGrpSpPr/>
          <p:nvPr/>
        </p:nvGrpSpPr>
        <p:grpSpPr>
          <a:xfrm rot="10800000">
            <a:off x="6506964" y="4758508"/>
            <a:ext cx="2637035" cy="413148"/>
            <a:chOff x="3786182" y="5072074"/>
            <a:chExt cx="2581286" cy="500061"/>
          </a:xfrm>
        </p:grpSpPr>
        <p:cxnSp>
          <p:nvCxnSpPr>
            <p:cNvPr id="34" name="直接连接符 33"/>
            <p:cNvCxnSpPr/>
            <p:nvPr/>
          </p:nvCxnSpPr>
          <p:spPr>
            <a:xfrm rot="5400000">
              <a:off x="3548841" y="5312569"/>
              <a:ext cx="490536" cy="952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5" name="直接连接符 34"/>
            <p:cNvCxnSpPr/>
            <p:nvPr/>
          </p:nvCxnSpPr>
          <p:spPr>
            <a:xfrm rot="5400000">
              <a:off x="6120601" y="5312569"/>
              <a:ext cx="490536" cy="9525"/>
            </a:xfrm>
            <a:prstGeom prst="line">
              <a:avLst/>
            </a:prstGeom>
            <a:noFill/>
            <a:ln w="25400" cap="flat" cmpd="sng" algn="ctr">
              <a:solidFill>
                <a:srgbClr val="FF3300"/>
              </a:solidFill>
              <a:prstDash val="solid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>
            <a:xfrm>
              <a:off x="3792532" y="5562610"/>
              <a:ext cx="2568586" cy="635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37" name="TextBox 1"/>
          <p:cNvSpPr txBox="1"/>
          <p:nvPr/>
        </p:nvSpPr>
        <p:spPr>
          <a:xfrm>
            <a:off x="7023531" y="4244475"/>
            <a:ext cx="18573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÷1000</a:t>
            </a:r>
          </a:p>
        </p:txBody>
      </p:sp>
      <p:sp>
        <p:nvSpPr>
          <p:cNvPr id="38" name="TextBox 1"/>
          <p:cNvSpPr txBox="1"/>
          <p:nvPr/>
        </p:nvSpPr>
        <p:spPr>
          <a:xfrm>
            <a:off x="8386248" y="5070056"/>
            <a:ext cx="928687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</a:rPr>
              <a:t>0.5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8296707" y="4236538"/>
            <a:ext cx="3274514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小数点向左移动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09927" y="304771"/>
            <a:ext cx="10298302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 i="0" u="none" baseline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lvl="1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2pPr>
            <a:lvl3pPr lvl="2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3pPr>
            <a:lvl4pPr lvl="3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4pPr>
            <a:lvl5pPr lvl="4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5pPr>
            <a:lvl6pPr lvl="5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6pPr>
            <a:lvl7pPr lvl="6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7pPr>
            <a:lvl8pPr lvl="7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8pPr>
            <a:lvl9pPr lvl="8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baseline="0">
                <a:latin typeface="Franklin Gothic Medium" panose="020B060302010202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zh-CN" dirty="0">
                <a:solidFill>
                  <a:srgbClr val="FF0000"/>
                </a:solidFill>
              </a:rPr>
              <a:t>知识点二：</a:t>
            </a:r>
            <a:r>
              <a:rPr lang="zh-CN" altLang="zh-CN" dirty="0"/>
              <a:t>应用小数点向左移动引起小数大小的变化规律进行单位间的换算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91922" y="4236538"/>
            <a:ext cx="3770584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</a:rPr>
              <a:t>方法一：</a:t>
            </a:r>
            <a:endParaRPr lang="en-US" altLang="zh-CN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500÷1000=0.5</a:t>
            </a:r>
            <a:r>
              <a:rPr lang="zh-CN" altLang="en-US" sz="2800" dirty="0">
                <a:latin typeface="+mn-ea"/>
              </a:rPr>
              <a:t>（吨）</a:t>
            </a:r>
          </a:p>
        </p:txBody>
      </p:sp>
      <p:sp>
        <p:nvSpPr>
          <p:cNvPr id="8" name="矩形 7"/>
          <p:cNvSpPr/>
          <p:nvPr/>
        </p:nvSpPr>
        <p:spPr>
          <a:xfrm>
            <a:off x="4862506" y="4270188"/>
            <a:ext cx="1620957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</a:rPr>
              <a:t>方法二：</a:t>
            </a:r>
            <a:endParaRPr lang="en-US" altLang="zh-CN" sz="28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12916" y="3696493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长颈鹿的体重是多少吨？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8" grpId="0"/>
      <p:bldP spid="39" grpId="0"/>
      <p:bldP spid="9" grpId="0"/>
      <p:bldP spid="6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Box 1"/>
          <p:cNvSpPr txBox="1"/>
          <p:nvPr/>
        </p:nvSpPr>
        <p:spPr>
          <a:xfrm>
            <a:off x="2450420" y="456521"/>
            <a:ext cx="728662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大猩猩和企鹅的体重各是多少吨？</a:t>
            </a:r>
          </a:p>
        </p:txBody>
      </p:sp>
      <p:grpSp>
        <p:nvGrpSpPr>
          <p:cNvPr id="4" name="组合 35"/>
          <p:cNvGrpSpPr/>
          <p:nvPr/>
        </p:nvGrpSpPr>
        <p:grpSpPr>
          <a:xfrm>
            <a:off x="2898095" y="2464708"/>
            <a:ext cx="6500812" cy="536077"/>
            <a:chOff x="2286006" y="4572007"/>
            <a:chExt cx="6501146" cy="536476"/>
          </a:xfrm>
        </p:grpSpPr>
        <p:sp>
          <p:nvSpPr>
            <p:cNvPr id="18440" name="TextBox 1"/>
            <p:cNvSpPr txBox="1"/>
            <p:nvPr/>
          </p:nvSpPr>
          <p:spPr>
            <a:xfrm>
              <a:off x="2286006" y="4586124"/>
              <a:ext cx="2714644" cy="52235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225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千克＝</a:t>
              </a:r>
            </a:p>
          </p:txBody>
        </p:sp>
        <p:sp>
          <p:nvSpPr>
            <p:cNvPr id="18441" name="TextBox 1"/>
            <p:cNvSpPr txBox="1"/>
            <p:nvPr/>
          </p:nvSpPr>
          <p:spPr>
            <a:xfrm>
              <a:off x="4357381" y="4572007"/>
              <a:ext cx="4429771" cy="5223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      ）吨</a:t>
              </a:r>
            </a:p>
          </p:txBody>
        </p:sp>
      </p:grpSp>
      <p:sp>
        <p:nvSpPr>
          <p:cNvPr id="37" name="TextBox 1"/>
          <p:cNvSpPr txBox="1"/>
          <p:nvPr/>
        </p:nvSpPr>
        <p:spPr>
          <a:xfrm>
            <a:off x="3683907" y="1607458"/>
            <a:ext cx="18573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÷1000</a:t>
            </a:r>
          </a:p>
        </p:txBody>
      </p:sp>
      <p:sp>
        <p:nvSpPr>
          <p:cNvPr id="38" name="TextBox 1"/>
          <p:cNvSpPr txBox="1"/>
          <p:nvPr/>
        </p:nvSpPr>
        <p:spPr>
          <a:xfrm>
            <a:off x="5136470" y="2478678"/>
            <a:ext cx="1214437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0.225</a:t>
            </a:r>
          </a:p>
        </p:txBody>
      </p:sp>
      <p:sp>
        <p:nvSpPr>
          <p:cNvPr id="39" name="TextBox 1"/>
          <p:cNvSpPr txBox="1"/>
          <p:nvPr/>
        </p:nvSpPr>
        <p:spPr>
          <a:xfrm>
            <a:off x="5255532" y="1536021"/>
            <a:ext cx="442912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小数点向左移动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grpSp>
        <p:nvGrpSpPr>
          <p:cNvPr id="5" name="组合 55"/>
          <p:cNvGrpSpPr/>
          <p:nvPr/>
        </p:nvGrpSpPr>
        <p:grpSpPr>
          <a:xfrm rot="10800000">
            <a:off x="3531507" y="2107521"/>
            <a:ext cx="2581275" cy="500062"/>
            <a:chOff x="3786182" y="5072074"/>
            <a:chExt cx="2581286" cy="500061"/>
          </a:xfrm>
        </p:grpSpPr>
        <p:cxnSp>
          <p:nvCxnSpPr>
            <p:cNvPr id="33" name="直接连接符 32"/>
            <p:cNvCxnSpPr/>
            <p:nvPr/>
          </p:nvCxnSpPr>
          <p:spPr>
            <a:xfrm rot="5400000">
              <a:off x="3548841" y="5312569"/>
              <a:ext cx="490536" cy="952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>
            <a:xfrm rot="5400000">
              <a:off x="6120601" y="5312569"/>
              <a:ext cx="490536" cy="952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1" name="直接连接符 40"/>
            <p:cNvCxnSpPr/>
            <p:nvPr/>
          </p:nvCxnSpPr>
          <p:spPr>
            <a:xfrm>
              <a:off x="3792532" y="5562610"/>
              <a:ext cx="2568586" cy="635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6" name="组合 35"/>
          <p:cNvGrpSpPr/>
          <p:nvPr/>
        </p:nvGrpSpPr>
        <p:grpSpPr>
          <a:xfrm>
            <a:off x="2993345" y="4199846"/>
            <a:ext cx="5772150" cy="536077"/>
            <a:chOff x="2428883" y="4572007"/>
            <a:chExt cx="5772162" cy="536477"/>
          </a:xfrm>
        </p:grpSpPr>
        <p:sp>
          <p:nvSpPr>
            <p:cNvPr id="20488" name="TextBox 1"/>
            <p:cNvSpPr txBox="1"/>
            <p:nvPr/>
          </p:nvSpPr>
          <p:spPr>
            <a:xfrm>
              <a:off x="2428883" y="4586124"/>
              <a:ext cx="2714644" cy="5223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40</a:t>
              </a:r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千克＝</a:t>
              </a:r>
            </a:p>
          </p:txBody>
        </p:sp>
        <p:sp>
          <p:nvSpPr>
            <p:cNvPr id="20489" name="TextBox 1"/>
            <p:cNvSpPr txBox="1"/>
            <p:nvPr/>
          </p:nvSpPr>
          <p:spPr>
            <a:xfrm>
              <a:off x="4357382" y="4572007"/>
              <a:ext cx="3843663" cy="5223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     ）吨</a:t>
              </a:r>
            </a:p>
          </p:txBody>
        </p:sp>
      </p:grpSp>
      <p:sp>
        <p:nvSpPr>
          <p:cNvPr id="7" name="TextBox 1"/>
          <p:cNvSpPr txBox="1"/>
          <p:nvPr/>
        </p:nvSpPr>
        <p:spPr>
          <a:xfrm>
            <a:off x="3636282" y="3342596"/>
            <a:ext cx="18573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÷1000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968830" y="4213816"/>
            <a:ext cx="1214437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0.04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5207907" y="3271158"/>
            <a:ext cx="442912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小数点向左移动</a:t>
            </a:r>
            <a:r>
              <a:rPr lang="en-US" altLang="zh-CN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376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位</a:t>
            </a:r>
          </a:p>
        </p:txBody>
      </p:sp>
      <p:grpSp>
        <p:nvGrpSpPr>
          <p:cNvPr id="10" name="组合 55"/>
          <p:cNvGrpSpPr/>
          <p:nvPr/>
        </p:nvGrpSpPr>
        <p:grpSpPr>
          <a:xfrm rot="10800000">
            <a:off x="3483882" y="3842658"/>
            <a:ext cx="2581275" cy="500063"/>
            <a:chOff x="3786182" y="5072074"/>
            <a:chExt cx="2581286" cy="500061"/>
          </a:xfrm>
        </p:grpSpPr>
        <p:cxnSp>
          <p:nvCxnSpPr>
            <p:cNvPr id="11" name="直接连接符 10"/>
            <p:cNvCxnSpPr/>
            <p:nvPr/>
          </p:nvCxnSpPr>
          <p:spPr>
            <a:xfrm rot="5400000">
              <a:off x="3548841" y="5312569"/>
              <a:ext cx="490536" cy="9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6120601" y="5312569"/>
              <a:ext cx="490536" cy="9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3792532" y="5562610"/>
              <a:ext cx="2568586" cy="6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矩形 14"/>
          <p:cNvSpPr/>
          <p:nvPr/>
        </p:nvSpPr>
        <p:spPr>
          <a:xfrm>
            <a:off x="1169307" y="5085172"/>
            <a:ext cx="10363200" cy="130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40</a:t>
            </a:r>
            <a:r>
              <a:rPr lang="zh-CN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看作小数，并将小数点向左移动三位，小数点左边只有两位，因此先要在</a:t>
            </a:r>
            <a:r>
              <a:rPr lang="en-US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40</a:t>
            </a:r>
            <a:r>
              <a:rPr lang="zh-CN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的左边补一个</a:t>
            </a:r>
            <a:r>
              <a:rPr lang="en-US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r>
              <a:rPr lang="zh-CN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，最后还要在小数的整数部分补</a:t>
            </a:r>
            <a:r>
              <a:rPr lang="en-US" altLang="zh-CN" sz="28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3286061" y="4709215"/>
            <a:ext cx="1" cy="54885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37" grpId="0"/>
      <p:bldP spid="38" grpId="0"/>
      <p:bldP spid="39" grpId="0"/>
      <p:bldP spid="7" grpId="0"/>
      <p:bldP spid="8" grpId="0"/>
      <p:bldP spid="9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宽屏</PresentationFormat>
  <Paragraphs>143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楷体</vt:lpstr>
      <vt:lpstr>Arial</vt:lpstr>
      <vt:lpstr>微软雅黑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2023-01-16T13:50:41Z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F3B0B2750F1E4B479D314DC1D0C16F6F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