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8" r:id="rId2"/>
    <p:sldId id="269" r:id="rId3"/>
    <p:sldId id="292" r:id="rId4"/>
    <p:sldId id="295" r:id="rId5"/>
    <p:sldId id="296" r:id="rId6"/>
    <p:sldId id="347" r:id="rId7"/>
    <p:sldId id="271" r:id="rId8"/>
    <p:sldId id="343" r:id="rId9"/>
    <p:sldId id="277" r:id="rId10"/>
    <p:sldId id="348" r:id="rId11"/>
    <p:sldId id="359" r:id="rId12"/>
    <p:sldId id="303" r:id="rId13"/>
    <p:sldId id="344" r:id="rId14"/>
    <p:sldId id="345" r:id="rId15"/>
    <p:sldId id="349" r:id="rId16"/>
    <p:sldId id="350" r:id="rId17"/>
    <p:sldId id="351" r:id="rId18"/>
    <p:sldId id="352" r:id="rId19"/>
    <p:sldId id="353" r:id="rId20"/>
    <p:sldId id="306" r:id="rId21"/>
    <p:sldId id="361" r:id="rId22"/>
    <p:sldId id="360" r:id="rId23"/>
    <p:sldId id="354" r:id="rId24"/>
    <p:sldId id="356" r:id="rId25"/>
    <p:sldId id="355" r:id="rId26"/>
    <p:sldId id="357" r:id="rId27"/>
    <p:sldId id="358" r:id="rId28"/>
    <p:sldId id="362" r:id="rId29"/>
    <p:sldId id="363" r:id="rId30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80" d="100"/>
          <a:sy n="80" d="100"/>
        </p:scale>
        <p:origin x="-1698" y="-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392719"/>
            <a:ext cx="12185985" cy="2637599"/>
            <a:chOff x="3956" y="2019"/>
            <a:chExt cx="11117" cy="3837"/>
          </a:xfrm>
        </p:grpSpPr>
        <p:sp>
          <p:nvSpPr>
            <p:cNvPr id="3" name="Rectangle 5"/>
            <p:cNvSpPr/>
            <p:nvPr/>
          </p:nvSpPr>
          <p:spPr>
            <a:xfrm>
              <a:off x="3956" y="4826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Grammar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72" y="2019"/>
              <a:ext cx="11101" cy="1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7</a:t>
              </a:r>
              <a:r>
                <a:rPr lang="zh-CN" altLang="en-US" sz="7200" b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72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72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Abilities</a:t>
              </a:r>
              <a:endParaRPr lang="zh-CN" altLang="en-US" sz="72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60325" y="5685023"/>
            <a:ext cx="12185985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80010" y="1624484"/>
            <a:ext cx="11269683" cy="4988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ts val="4300"/>
              </a:lnSpc>
              <a:buFont typeface="Arial" panose="020B0604020202020204" pitchFamily="34" charset="0"/>
              <a:buNone/>
            </a:pPr>
            <a:r>
              <a:rPr lang="en-US" altLang="zh-CN" sz="25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5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5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—Could you post the letter for me? </a:t>
            </a:r>
            <a:r>
              <a:rPr lang="zh-CN" alt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你能帮我寄这封信吗？</a:t>
            </a:r>
          </a:p>
          <a:p>
            <a:pPr eaLnBrk="0" hangingPunct="0">
              <a:lnSpc>
                <a:spcPts val="4300"/>
              </a:lnSpc>
              <a:buFont typeface="Arial" panose="020B0604020202020204" pitchFamily="34" charset="0"/>
              <a:buNone/>
            </a:pPr>
            <a:r>
              <a:rPr lang="en-US" altLang="zh-CN" sz="2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—No problem</a:t>
            </a:r>
            <a:r>
              <a:rPr lang="en-US" altLang="zh-CN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没问题。</a:t>
            </a:r>
            <a:endParaRPr lang="en-US" altLang="zh-CN" sz="2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ts val="4300"/>
              </a:lnSpc>
            </a:pPr>
            <a:r>
              <a:rPr lang="en-US" altLang="zh-CN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5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5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5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problem</a:t>
            </a:r>
            <a:r>
              <a:rPr lang="zh-CN" alt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意为“没问题”，用来愉快地回答对方的请求或表示有能力做某事。</a:t>
            </a:r>
            <a:endParaRPr lang="en-US" altLang="zh-CN" sz="2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ts val="4300"/>
              </a:lnSpc>
            </a:pPr>
            <a:r>
              <a:rPr lang="en-US" altLang="zh-CN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5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5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5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(1)no problem</a:t>
            </a:r>
            <a:r>
              <a:rPr lang="zh-CN" alt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可作感谢或抱歉的答语，意为“没什么；没关系”。</a:t>
            </a:r>
          </a:p>
          <a:p>
            <a:pPr eaLnBrk="0" hangingPunct="0">
              <a:lnSpc>
                <a:spcPts val="4300"/>
              </a:lnSpc>
            </a:pPr>
            <a:r>
              <a:rPr lang="en-US" altLang="zh-CN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—Thank you very much for your help. </a:t>
            </a:r>
            <a:r>
              <a:rPr lang="zh-CN" alt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非常感谢你的帮助。</a:t>
            </a:r>
          </a:p>
          <a:p>
            <a:pPr eaLnBrk="0" hangingPunct="0">
              <a:lnSpc>
                <a:spcPts val="4300"/>
              </a:lnSpc>
            </a:pPr>
            <a:r>
              <a:rPr lang="en-US" altLang="zh-CN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—No problem. </a:t>
            </a:r>
            <a:r>
              <a:rPr lang="zh-CN" alt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没什么。</a:t>
            </a:r>
          </a:p>
          <a:p>
            <a:pPr eaLnBrk="0" hangingPunct="0">
              <a:lnSpc>
                <a:spcPts val="4300"/>
              </a:lnSpc>
            </a:pPr>
            <a:r>
              <a:rPr lang="en-US" altLang="zh-CN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—I'm sorry to have kept you waiting. </a:t>
            </a:r>
            <a:r>
              <a:rPr lang="zh-CN" alt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对不起，让你久等了。</a:t>
            </a:r>
          </a:p>
          <a:p>
            <a:pPr eaLnBrk="0" hangingPunct="0">
              <a:lnSpc>
                <a:spcPts val="4300"/>
              </a:lnSpc>
            </a:pPr>
            <a:r>
              <a:rPr lang="en-US" altLang="zh-CN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—No problem. </a:t>
            </a:r>
            <a:r>
              <a:rPr lang="zh-CN" alt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没关系。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07338" y="952113"/>
            <a:ext cx="5382824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problem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没问题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9518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08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1340302"/>
            <a:ext cx="10755507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连云港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—Could you help me carry the equipment to the basketball field, Robin?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I'll do it at once.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at all	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problem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Wait a moment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That's right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548114" y="2945779"/>
            <a:ext cx="48256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83392" y="4814615"/>
            <a:ext cx="10482530" cy="18928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考查交际用语。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not at all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意为“一点儿也不”；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no problem 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意为“没问题”；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wait a moment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意为“等一会”；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that's right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意为“对的，正确的”。故选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60972" y="880915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F1AF00"/>
                </a:solidFill>
                <a:latin typeface="+mn-ea"/>
              </a:rPr>
              <a:t>语法聚焦</a:t>
            </a:r>
          </a:p>
        </p:txBody>
      </p:sp>
      <p:sp>
        <p:nvSpPr>
          <p:cNvPr id="6" name="矩形 5"/>
          <p:cNvSpPr/>
          <p:nvPr/>
        </p:nvSpPr>
        <p:spPr>
          <a:xfrm>
            <a:off x="3809079" y="1451647"/>
            <a:ext cx="3977371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一、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can, could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的用法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zh-CN" altLang="en-US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1548" y="199663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矩形 10"/>
          <p:cNvSpPr/>
          <p:nvPr/>
        </p:nvSpPr>
        <p:spPr>
          <a:xfrm>
            <a:off x="838780" y="1993996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</a:rPr>
              <a:t>教材典句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375627" y="2353839"/>
            <a:ext cx="11345322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535305" indent="-535305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Millie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speak good English.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5305">
              <a:lnSpc>
                <a:spcPct val="15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米莉英语说得好。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5305" indent="-535305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smoke here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？我能在这里抽烟吗？</a:t>
            </a:r>
          </a:p>
          <a:p>
            <a:pPr marL="535305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—Sorry, I'm afraid you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can't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对不起，恐怕不行。</a:t>
            </a:r>
          </a:p>
          <a:p>
            <a:pPr marL="535305" indent="-535305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use your mobile phone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？我可以用你的手机吗？</a:t>
            </a:r>
          </a:p>
          <a:p>
            <a:pPr marL="535305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—Of course you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你当然可以。</a:t>
            </a:r>
            <a:endParaRPr lang="zh-CN" altLang="zh-C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33351" y="1760189"/>
            <a:ext cx="1126308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表示能力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(1)can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表示现在的能力，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could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表示过去的能力。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can't speak French. But I can speak English.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我不会说法语，但我会说英语。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could play the piano when she was only six.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当她只有六岁的时候，她就会弹钢琴了。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3446" y="131672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1010070" y="1276496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语法探究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18128" y="916912"/>
            <a:ext cx="11214337" cy="56323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(2)can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表示能力时，与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able to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的意思相同；但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只有现在时和过去时两种时态，而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able to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可以用于各种时态。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Look! I can fly a kite.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看！我会放风筝了。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that time I could still read without glasses.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那个时候，我仍然可以不戴眼镜看书。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able to sing these English songs.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他们会唱这些英文歌曲。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273132" y="916914"/>
            <a:ext cx="11918868" cy="56323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can, could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表示可能性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(1)①can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表示推测“可能性”时，往往用于否定句或疑问句。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can't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意为“不可能”，语气很强。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用在疑问句中，意为“可能”。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can‘t be at home.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他不可能在家。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so late. Where can she have gone?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天这么晚了。她可能去哪儿了呢？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can/can't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后可接进行时或完成时，表示对现在正在发生的动作或过去发生的动作进行推测。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can't be reading in the library.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他们不可能正在图书馆读书。 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10639" y="1672521"/>
            <a:ext cx="10901549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can't have gone to Shanghai for I saw him a minute ago.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他不可能去上海了，因为我刚才还看见他了。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(2)could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可用于表示某事有可能发生或可能是事实。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plane could be delayed by fog.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飞机可能会因为雾晚点。 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39382" y="1609415"/>
            <a:ext cx="11376562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(3)may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的用法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表示推测时，意为“可能，也许”，语气没有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强。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may be American.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他可能是美国人。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表示推测时，可以用于否定句，意为“可能不，也许不”，但不用于疑问句。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may not be at home.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他也许不在家。 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51257" y="1609415"/>
            <a:ext cx="10818421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可以用来推测现在正在发生的动作或过去发生的动作。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may be sleeping now.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现在他可能正在睡觉。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boy may not be watching TV at home.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这个男孩可能没在家看电视。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students may have seen the film before.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这些学生以前可能看过这部电影。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676882" y="1955664"/>
            <a:ext cx="9951523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④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还可以用来推测将来的情况。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think we should take raincoats with us; it may rain. 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我想我们应该带上雨衣，天可能要下雨了。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may not come this afternoon.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今天下午她可能不来了。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038820" y="2185060"/>
          <a:ext cx="9162084" cy="3198387"/>
        </p:xfrm>
        <a:graphic>
          <a:graphicData uri="http://schemas.openxmlformats.org/drawingml/2006/table">
            <a:tbl>
              <a:tblPr/>
              <a:tblGrid>
                <a:gridCol w="898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3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吸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烟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，抽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烟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 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sməʊk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/____________</a:t>
                      </a:r>
                      <a:endParaRPr kumimoji="0" lang="en-US" altLang="zh-CN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照相机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/ˈ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kæmərə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/____________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　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483618" y="3282997"/>
            <a:ext cx="10230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smoke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5663179" y="4077890"/>
            <a:ext cx="11576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camera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12602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4722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3768" y="1805740"/>
            <a:ext cx="1072903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Jenny finally got the job because she </a:t>
            </a:r>
            <a:r>
              <a:rPr lang="zh-CN" altLang="zh-CN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 English well.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  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might  				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7649008" y="2003552"/>
            <a:ext cx="5687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3768" y="1805740"/>
            <a:ext cx="11030352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天津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are travelling, bring a map because it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 you.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can't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mustn't       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to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046321" y="2716071"/>
            <a:ext cx="8062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54644" y="4446480"/>
            <a:ext cx="10482530" cy="1292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考查情态动词辨析。句意：当你旅行时，带一幅地图，因为它可能对你有帮助。表示“可能，也许”应用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may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3768" y="1437615"/>
            <a:ext cx="10622159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2018·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黄石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—It's too hot. </a:t>
            </a:r>
            <a:r>
              <a:rPr lang="zh-CN" altLang="zh-CN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swim in the lake?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—No, you </a:t>
            </a:r>
            <a:r>
              <a:rPr lang="zh-CN" altLang="zh-CN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That's too dangerous!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Should; can't	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Need; mustn't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Must; needn't	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Could; can't</a:t>
            </a:r>
            <a:endParaRPr lang="zh-CN" altLang="zh-C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606448" y="1659178"/>
            <a:ext cx="5924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83392" y="4446490"/>
            <a:ext cx="10482530" cy="17990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考查情态动词辨析。句意：太热了，我能在湖里游泳吗？”“不，不能。那太危险了！”由句意可知，第一空用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could 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问对方提出请求；第二空表示不允许，故选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809079" y="1451647"/>
            <a:ext cx="4342856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二、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引导的感叹句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zh-CN" altLang="en-US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1548" y="199663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矩形 10"/>
          <p:cNvSpPr/>
          <p:nvPr/>
        </p:nvSpPr>
        <p:spPr>
          <a:xfrm>
            <a:off x="838780" y="1993996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</a:rPr>
              <a:t>教材典句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375627" y="2700088"/>
            <a:ext cx="11345322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535305" indent="-535305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brave man!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多么勇敢的人啊！</a:t>
            </a:r>
          </a:p>
          <a:p>
            <a:pPr marL="535305" indent="-535305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nice music it is!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多么美好的音乐啊！</a:t>
            </a:r>
          </a:p>
          <a:p>
            <a:pPr marL="535305" indent="-535305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special eyes he has!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他的眼睛多么特别啊！</a:t>
            </a:r>
          </a:p>
          <a:p>
            <a:pPr marL="535305" indent="-535305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beautiful!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多么漂亮啊！</a:t>
            </a:r>
          </a:p>
          <a:p>
            <a:pPr marL="535305" indent="-535305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strong he is!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他是多么地强壮啊！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90851" y="1510814"/>
            <a:ext cx="1049382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．用来表达喜、怒、哀、乐等强烈感情的句子叫感叹句。感叹句通常用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引导。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修饰名词，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修饰形容词或副词。其结构如下：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3446" y="105547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1010070" y="1015246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语法探究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左大括号 11"/>
          <p:cNvSpPr/>
          <p:nvPr/>
        </p:nvSpPr>
        <p:spPr>
          <a:xfrm>
            <a:off x="439392" y="3930731"/>
            <a:ext cx="748145" cy="2339439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175662" y="3598884"/>
            <a:ext cx="985651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a/an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＋形容词＋单数可数名词（＋主语＋谓语）！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97438" y="4333156"/>
            <a:ext cx="9856519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＋形容词＋不可数名词（＋主语＋谓语）！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19214" y="5008047"/>
            <a:ext cx="9856519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＋形容词＋复数可数名词（＋主语＋谓语）！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52860" y="5682963"/>
            <a:ext cx="9856519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＋形容词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副词（＋主语＋谓语）！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  <p:bldP spid="12" grpId="0" animBg="1"/>
      <p:bldP spid="13" grpId="0"/>
      <p:bldP spid="14" grpId="0"/>
      <p:bldP spid="15" grpId="0"/>
      <p:bldP spid="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51257" y="960747"/>
            <a:ext cx="10818421" cy="554465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 soft voice she has!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她的嗓音多么柔和啊！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hard questions you asked!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你问的问题多么难啊！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lovely the birds are!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这些鸟多么可爱啊！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fast they are running!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他们跑得多么快啊！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．在口语中通常用感叹句的省略形式，也就是省略句子的主语和谓语。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 big library!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多么大的图书馆啊！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fine weather!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多么好的天气啊！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51257" y="1955667"/>
            <a:ext cx="10818421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beautiful flowers!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多么漂亮的花啊！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amazing!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多么令人惊叹啊！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引导的感叹句与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引导的感叹句可相互转换。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 clever boy he is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！＝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clever the boy is!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多么聪明的一个男孩啊！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12602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4722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3768" y="1698865"/>
            <a:ext cx="10408403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2018·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宿迁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</a:t>
            </a:r>
            <a:r>
              <a:rPr lang="zh-CN" altLang="zh-CN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fine weather it is! Shall we go hiking in the hills?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—Why not?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		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	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a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777648" y="1896684"/>
            <a:ext cx="5924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71517" y="4743376"/>
            <a:ext cx="10482530" cy="17990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考查感叹句。在感叹句中，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what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修饰名词，而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how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修饰形容词和副词。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weather 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是名词，应用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what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引导，故排除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；而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weather 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是不可数名词，不能加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76267" y="1639473"/>
            <a:ext cx="11030352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2018·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随州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sweet the flowers smell in spring!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—Yes, many tourists come to enjoy them every day.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		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	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	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a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860776" y="1849171"/>
            <a:ext cx="5924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98142" y="1188223"/>
            <a:ext cx="11030352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2018·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十堰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 watched the live(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直播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)NBA game last night. How about you?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—Of course I did. </a:t>
            </a:r>
            <a:r>
              <a:rPr lang="zh-CN" altLang="zh-CN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amazing game it was!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an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		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an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		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endParaRPr lang="zh-CN" altLang="zh-C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110151" y="2775461"/>
            <a:ext cx="5924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71517" y="4743376"/>
            <a:ext cx="10482530" cy="1292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考查感叹句。此感叹句结构为“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What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a/an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＋形容词＋单数可数名词＋主语＋谓语！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amazing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以元音音素开头，应用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an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436741" y="1336517"/>
          <a:ext cx="11260472" cy="4998720"/>
        </p:xfrm>
        <a:graphic>
          <a:graphicData uri="http://schemas.openxmlformats.org/drawingml/2006/table">
            <a:tbl>
              <a:tblPr/>
              <a:tblGrid>
                <a:gridCol w="750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9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4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．没问题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4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．一个游玩的好地方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____________________</a:t>
                      </a:r>
                      <a:endParaRPr kumimoji="0" lang="zh-CN" altLang="en-US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4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．随身带上相机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4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．将某物忘在家里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4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．飞得与光一样快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_______________</a:t>
                      </a:r>
                      <a:endParaRPr kumimoji="0" lang="zh-CN" altLang="en-US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4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by the way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____________________</a:t>
                      </a:r>
                      <a:endParaRPr kumimoji="0" lang="zh-CN" altLang="en-US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4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make a call on your mobile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　　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4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see through walls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</a:t>
                      </a:r>
                      <a:endParaRPr kumimoji="0" lang="en-US" altLang="zh-CN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304921" y="1465700"/>
            <a:ext cx="16923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no problem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5089944" y="2089718"/>
            <a:ext cx="33570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good place to have fun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38"/>
          <p:cNvSpPr>
            <a:spLocks noChangeArrowheads="1"/>
          </p:cNvSpPr>
          <p:nvPr/>
        </p:nvSpPr>
        <p:spPr bwMode="auto">
          <a:xfrm>
            <a:off x="4387320" y="2717131"/>
            <a:ext cx="31341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take a camera with sb.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4575346" y="3344544"/>
            <a:ext cx="25266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leave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sth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 at home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38"/>
          <p:cNvSpPr>
            <a:spLocks noChangeArrowheads="1"/>
          </p:cNvSpPr>
          <p:nvPr/>
        </p:nvSpPr>
        <p:spPr bwMode="auto">
          <a:xfrm>
            <a:off x="4846508" y="3971959"/>
            <a:ext cx="245932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fly as fast as light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38"/>
          <p:cNvSpPr>
            <a:spLocks noChangeArrowheads="1"/>
          </p:cNvSpPr>
          <p:nvPr/>
        </p:nvSpPr>
        <p:spPr bwMode="auto">
          <a:xfrm>
            <a:off x="3692614" y="4623122"/>
            <a:ext cx="335540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顺便问一下， 顺便说说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38"/>
          <p:cNvSpPr>
            <a:spLocks noChangeArrowheads="1"/>
          </p:cNvSpPr>
          <p:nvPr/>
        </p:nvSpPr>
        <p:spPr bwMode="auto">
          <a:xfrm>
            <a:off x="6457576" y="5226784"/>
            <a:ext cx="26597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用你的手机打电话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" name="矩形 38"/>
          <p:cNvSpPr>
            <a:spLocks noChangeArrowheads="1"/>
          </p:cNvSpPr>
          <p:nvPr/>
        </p:nvSpPr>
        <p:spPr bwMode="auto">
          <a:xfrm>
            <a:off x="5006807" y="5830446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看穿墙壁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7" grpId="0"/>
      <p:bldP spid="11" grpId="0"/>
      <p:bldP spid="12" grpId="0"/>
      <p:bldP spid="14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31725" y="1571023"/>
          <a:ext cx="9550425" cy="4892040"/>
        </p:xfrm>
        <a:graphic>
          <a:graphicData uri="http://schemas.openxmlformats.org/drawingml/2006/table">
            <a:tbl>
              <a:tblPr/>
              <a:tblGrid>
                <a:gridCol w="741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08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zh-CN" altLang="zh-CN" sz="3000" b="1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　　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borrow your bike, Millie?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535305" indent="0"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—Yes, </a:t>
                      </a:r>
                      <a:r>
                        <a:rPr lang="zh-CN" altLang="zh-CN" sz="3000" b="1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　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zh-CN" sz="3000" b="1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　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zh-CN" altLang="zh-CN" sz="3000" b="1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　　　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zh-CN" sz="3000" b="1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　　</a:t>
                      </a:r>
                      <a:r>
                        <a:rPr lang="en-US" altLang="zh-CN" sz="3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zh-CN" sz="3000" b="1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　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535305" indent="0"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米莉，我能借你的自行车吗？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535305" indent="0"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是的，你能。给你。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zh-CN" altLang="zh-CN" sz="3000" b="1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　　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use your mobile phone?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535305" indent="0"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zh-CN" altLang="zh-CN" sz="3000" b="1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　　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zh-CN" sz="3000" b="1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　　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you </a:t>
                      </a:r>
                      <a:r>
                        <a:rPr lang="zh-CN" altLang="zh-CN" sz="3000" b="1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　　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535305" indent="0"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我可以用你的手机吗？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”“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你当然可以。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endParaRPr kumimoji="0" lang="zh-CN" altLang="en-US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2377796" y="1812354"/>
            <a:ext cx="8047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Can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275489" y="2488543"/>
            <a:ext cx="6830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you        can              Here         you              are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632256" y="4540997"/>
            <a:ext cx="8947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May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2689635" y="5227787"/>
            <a:ext cx="529056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Of               course                      may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87381" y="1166373"/>
          <a:ext cx="10504172" cy="4892040"/>
        </p:xfrm>
        <a:graphic>
          <a:graphicData uri="http://schemas.openxmlformats.org/drawingml/2006/table">
            <a:tbl>
              <a:tblPr/>
              <a:tblGrid>
                <a:gridCol w="885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8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zh-CN" altLang="zh-CN" sz="3000" b="1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　　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zh-CN" sz="3000" b="1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　　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zh-CN" sz="3000" b="1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　　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here?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535305" indent="0"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—Sorry, I‘m afraid you </a:t>
                      </a:r>
                      <a:r>
                        <a:rPr lang="zh-CN" altLang="zh-CN" sz="3000" b="1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　　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535305" indent="0"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我能在这里抽烟吗？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”“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对不起，恐怕不行。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zh-CN" altLang="zh-CN" sz="3000" b="1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　　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zh-CN" sz="3000" b="1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　　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interesting idea he </a:t>
                      </a:r>
                      <a:r>
                        <a:rPr lang="zh-CN" altLang="zh-CN" sz="3000" b="1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　　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！</a:t>
                      </a:r>
                    </a:p>
                    <a:p>
                      <a:pPr marL="0" indent="535305">
                        <a:lnSpc>
                          <a:spcPct val="150000"/>
                        </a:lnSpc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他的主意多么有趣！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zh-CN" altLang="zh-CN" sz="3000" b="1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　　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zh-CN" sz="3000" b="1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　　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flowers </a:t>
                      </a:r>
                      <a:r>
                        <a:rPr lang="zh-CN" altLang="zh-CN" sz="3000" b="1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　　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！</a:t>
                      </a:r>
                    </a:p>
                    <a:p>
                      <a:pPr marL="0" indent="535305">
                        <a:lnSpc>
                          <a:spcPct val="150000"/>
                        </a:lnSpc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这些花多么漂亮！</a:t>
                      </a:r>
                      <a:endParaRPr kumimoji="0" lang="en-US" altLang="zh-CN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574692" y="1403851"/>
            <a:ext cx="43842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Could             I                 smoke</a:t>
            </a: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6305783" y="2087446"/>
            <a:ext cx="12231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can't 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519357" y="3453113"/>
            <a:ext cx="27414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             an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8811490" y="3453113"/>
            <a:ext cx="8431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has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2563089" y="4828671"/>
            <a:ext cx="63909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How         beautiful                                    are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9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87381" y="1166373"/>
          <a:ext cx="10504172" cy="4060709"/>
        </p:xfrm>
        <a:graphic>
          <a:graphicData uri="http://schemas.openxmlformats.org/drawingml/2006/table">
            <a:tbl>
              <a:tblPr/>
              <a:tblGrid>
                <a:gridCol w="885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8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语法聚焦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．能使用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can, could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表示现在和过去的能力；能使用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can, could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和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may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表示许可。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．能使用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和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How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引导感叹句来表达强烈的感情。</a:t>
                      </a:r>
                      <a:endParaRPr kumimoji="0" lang="en-US" altLang="zh-CN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270274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the way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顺便问一下，顺便说说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2525" y="3198214"/>
            <a:ext cx="10206502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the way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can you take your camera with you, Amy?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顺便问一下，你能随身带着你的相机吗，埃米？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539742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the way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意为“顺便问一下，顺便说说”，通常用在交谈中打断话题，以插入题外话或问题。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the way, where is the bus station?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顺便问一下，公共汽车站在哪里？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way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相关的短语：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way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妨碍；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way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在路上；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a/one way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在某种程度上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2159688"/>
            <a:ext cx="10755507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live with your parents or have a place of your own?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 live on my own.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way			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the way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way			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way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536238" y="2387639"/>
            <a:ext cx="48256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1713</Words>
  <Application>Microsoft Office PowerPoint</Application>
  <PresentationFormat>宽屏</PresentationFormat>
  <Paragraphs>236</Paragraphs>
  <Slides>29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9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2023-01-16T13:50:52Z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672BE784B44A4A1E9B40C4F7584E0B22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