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5" r:id="rId2"/>
    <p:sldId id="273" r:id="rId3"/>
    <p:sldId id="274" r:id="rId4"/>
    <p:sldId id="275" r:id="rId5"/>
    <p:sldId id="297" r:id="rId6"/>
    <p:sldId id="271" r:id="rId7"/>
    <p:sldId id="277" r:id="rId8"/>
    <p:sldId id="298" r:id="rId9"/>
    <p:sldId id="278" r:id="rId10"/>
    <p:sldId id="299" r:id="rId11"/>
    <p:sldId id="279" r:id="rId12"/>
    <p:sldId id="300" r:id="rId13"/>
    <p:sldId id="280" r:id="rId14"/>
    <p:sldId id="281" r:id="rId15"/>
    <p:sldId id="301" r:id="rId16"/>
    <p:sldId id="282" r:id="rId17"/>
    <p:sldId id="283" r:id="rId18"/>
    <p:sldId id="284" r:id="rId19"/>
    <p:sldId id="285" r:id="rId20"/>
    <p:sldId id="286" r:id="rId21"/>
    <p:sldId id="302" r:id="rId22"/>
    <p:sldId id="288" r:id="rId23"/>
    <p:sldId id="303" r:id="rId24"/>
    <p:sldId id="289" r:id="rId25"/>
    <p:sldId id="304" r:id="rId26"/>
    <p:sldId id="290" r:id="rId27"/>
    <p:sldId id="305" r:id="rId28"/>
    <p:sldId id="291" r:id="rId29"/>
    <p:sldId id="292" r:id="rId30"/>
    <p:sldId id="307" r:id="rId31"/>
    <p:sldId id="306" r:id="rId32"/>
    <p:sldId id="293" r:id="rId3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202350" y="1615327"/>
            <a:ext cx="10380808" cy="2686399"/>
            <a:chOff x="3992" y="1599"/>
            <a:chExt cx="12080" cy="3908"/>
          </a:xfrm>
        </p:grpSpPr>
        <p:sp>
          <p:nvSpPr>
            <p:cNvPr id="3" name="Rectangle 5"/>
            <p:cNvSpPr/>
            <p:nvPr/>
          </p:nvSpPr>
          <p:spPr>
            <a:xfrm>
              <a:off x="3992" y="4388"/>
              <a:ext cx="11852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Welcome to the unit</a:t>
              </a:r>
              <a:endParaRPr lang="zh-CN" altLang="zh-CN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842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6  TV </a:t>
              </a:r>
              <a:r>
                <a:rPr lang="en-US" altLang="zh-CN" sz="7200" b="1" dirty="0" err="1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programmes</a:t>
              </a:r>
              <a:endParaRPr lang="zh-CN" altLang="en-US" sz="7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59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20480"/>
            <a:ext cx="12192000" cy="632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3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00109" y="2017457"/>
            <a:ext cx="9089136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考查形容词辨析。句意：在将来，机器人将代替人类做令  人厌烦的工作，以便不让我们感到厌烦。第一空修饰物，表示“令人厌烦的”，故用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boring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；第二空修饰人，表示“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厌烦的”，故用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bored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50501" y="1704561"/>
            <a:ext cx="1136599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little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一些；一点儿</a:t>
            </a:r>
          </a:p>
        </p:txBody>
      </p:sp>
      <p:sp>
        <p:nvSpPr>
          <p:cNvPr id="3" name="矩形 2"/>
          <p:cNvSpPr/>
          <p:nvPr/>
        </p:nvSpPr>
        <p:spPr>
          <a:xfrm>
            <a:off x="912670" y="2337487"/>
            <a:ext cx="7485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course, I need a little sleep.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当然，我需要小睡一会儿。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8408" y="2244959"/>
            <a:ext cx="9829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little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 “一些；一点儿”，常用来修饰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little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的比较级和最高级分别为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464840" y="2993143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不可数名词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9824" y="2157983"/>
          <a:ext cx="11881104" cy="2743200"/>
        </p:xfrm>
        <a:graphic>
          <a:graphicData uri="http://schemas.openxmlformats.org/drawingml/2006/table">
            <a:tbl>
              <a:tblPr/>
              <a:tblGrid>
                <a:gridCol w="1479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7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few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修饰可数名词复数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意义，意为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极少，几乎没有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few</a:t>
                      </a:r>
                      <a:endParaRPr lang="zh-CN" sz="3000" b="1" kern="1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修饰可数名词复数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意义，意为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几个，数个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little</a:t>
                      </a:r>
                      <a:endParaRPr lang="zh-CN" sz="3000" b="1" kern="1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名词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表示否定意义，意为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很少，几乎没有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little</a:t>
                      </a:r>
                      <a:endParaRPr lang="zh-CN" sz="3000" b="1" kern="1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修饰不可数名词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表示肯定意义，意为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一点儿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2920" y="1069848"/>
            <a:ext cx="563571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few, a few, little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little </a:t>
            </a:r>
          </a:p>
        </p:txBody>
      </p:sp>
      <p:sp>
        <p:nvSpPr>
          <p:cNvPr id="4" name="矩形 3"/>
          <p:cNvSpPr/>
          <p:nvPr/>
        </p:nvSpPr>
        <p:spPr>
          <a:xfrm>
            <a:off x="5849155" y="2215429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872901" y="2931801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687849" y="3562327"/>
            <a:ext cx="111280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4592" y="1543720"/>
            <a:ext cx="1116792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.The doctor told Mary to eat ________ vegetables and ________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meat because she was getting fatter and fatter.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much; little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more; less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many; few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more; fewer</a:t>
            </a:r>
          </a:p>
        </p:txBody>
      </p:sp>
      <p:sp>
        <p:nvSpPr>
          <p:cNvPr id="3" name="矩形 2"/>
          <p:cNvSpPr/>
          <p:nvPr/>
        </p:nvSpPr>
        <p:spPr>
          <a:xfrm>
            <a:off x="6018163" y="1601101"/>
            <a:ext cx="38985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2312" y="1906631"/>
            <a:ext cx="10238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意为“参加；参与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某项活动或赛事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  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表示“积极参加”可用“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5872371" y="2574670"/>
            <a:ext cx="297068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an active part in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88396" y="1472184"/>
            <a:ext cx="833112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part in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参加；参与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某项活动或赛事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矩形 2"/>
          <p:cNvSpPr/>
          <p:nvPr/>
        </p:nvSpPr>
        <p:spPr>
          <a:xfrm>
            <a:off x="565673" y="2155703"/>
            <a:ext cx="108691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hope one day I can take part in one of them, answer all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questions and win a big prize!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我希望有一天我能参加其中的一个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节目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，回答所有的问题并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赢取大奖！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57784" y="2257297"/>
          <a:ext cx="11173968" cy="3429000"/>
        </p:xfrm>
        <a:graphic>
          <a:graphicData uri="http://schemas.openxmlformats.org/drawingml/2006/table">
            <a:tbl>
              <a:tblPr/>
              <a:tblGrid>
                <a:gridCol w="200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join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指加入某个党派、团体或俱乐部等，并成为其中一员。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join sb in</a:t>
                      </a:r>
                      <a:endParaRPr lang="zh-CN" sz="3000" b="1" kern="1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后接名词或动名词，意为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和某人一起做某事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join in</a:t>
                      </a:r>
                      <a:endParaRPr lang="zh-CN" sz="3000" b="1" kern="1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后接某一项活动。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take part in</a:t>
                      </a:r>
                      <a:endParaRPr lang="zh-CN" sz="3000" b="1" kern="1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参加；参与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某项活动或赛事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03858" y="1371600"/>
            <a:ext cx="6688049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join, join (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in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与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9184" y="1664208"/>
            <a:ext cx="11682622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also joined some school clubs. They helped me grow.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我还加入了一些学校社团，它们帮助我成长了。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joined us in the discussion yesterday.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昨天他参加了我们的讨论。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who are good at English took part in the contest.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那些擅长英语的学生参加了这次比赛。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2648" y="1106424"/>
            <a:ext cx="1017368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join, join in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的适当形式填空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①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brother __________ the army in 2002.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②How many countries will __________ the World Cup?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③Would you please____________ the game?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④You are welcome to____________ us. </a:t>
            </a:r>
          </a:p>
        </p:txBody>
      </p:sp>
      <p:sp>
        <p:nvSpPr>
          <p:cNvPr id="3" name="矩形 2"/>
          <p:cNvSpPr/>
          <p:nvPr/>
        </p:nvSpPr>
        <p:spPr>
          <a:xfrm>
            <a:off x="4159698" y="1854446"/>
            <a:ext cx="100540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joined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094098" y="2468708"/>
            <a:ext cx="172354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229072" y="3180326"/>
            <a:ext cx="103105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 in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921034" y="3911846"/>
            <a:ext cx="69762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99788" y="1137022"/>
            <a:ext cx="3611733" cy="675005"/>
            <a:chOff x="183" y="1646"/>
            <a:chExt cx="4986" cy="1063"/>
          </a:xfrm>
        </p:grpSpPr>
        <p:pic>
          <p:nvPicPr>
            <p:cNvPr id="3" name="图片 2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60120" y="2227706"/>
          <a:ext cx="10460736" cy="2743200"/>
        </p:xfrm>
        <a:graphic>
          <a:graphicData uri="http://schemas.openxmlformats.org/drawingml/2006/table">
            <a:tbl>
              <a:tblPr/>
              <a:tblGrid>
                <a:gridCol w="204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2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1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真实生活的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对话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3.comedy________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4.do v. 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做，进行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→adj.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完毕，结束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5394044" y="2242797"/>
            <a:ext cx="120180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real­life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250807" y="2909172"/>
            <a:ext cx="129554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928224" y="3660034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喜剧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996716" y="4293432"/>
            <a:ext cx="81785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38373" y="1167743"/>
            <a:ext cx="11571886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贵港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—I'm going to Hong Kong next month. What about you,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Jenny?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—I will ________ social practice.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part in    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place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off    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action</a:t>
            </a:r>
          </a:p>
        </p:txBody>
      </p:sp>
      <p:sp>
        <p:nvSpPr>
          <p:cNvPr id="3" name="矩形 2"/>
          <p:cNvSpPr/>
          <p:nvPr/>
        </p:nvSpPr>
        <p:spPr>
          <a:xfrm>
            <a:off x="2643531" y="3320176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69976" y="1906631"/>
            <a:ext cx="11007942" cy="181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考查动词短语辨析。句意：“我打算下个月去香港。你呢，珍妮？”“我将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社会实践活动。”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take part in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意为“参加”，符合句意，故选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91059" y="126910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44788" y="1102086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74411" y="1819656"/>
            <a:ext cx="8968096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you're as busy as I am, you won't get bored.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如果你像我一样忙碌，你就不会感到无聊。</a:t>
            </a:r>
          </a:p>
        </p:txBody>
      </p:sp>
      <p:sp>
        <p:nvSpPr>
          <p:cNvPr id="7" name="矩形 6"/>
          <p:cNvSpPr/>
          <p:nvPr/>
        </p:nvSpPr>
        <p:spPr>
          <a:xfrm>
            <a:off x="529275" y="3359072"/>
            <a:ext cx="112654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busy as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意为“和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一样忙”。“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结构常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用来表示“和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一样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，两个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中间接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其否定结构为“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not…so/as…as”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8635192" y="3419821"/>
            <a:ext cx="134844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as…as…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444832" y="4123909"/>
            <a:ext cx="2659702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形容词或副词原级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553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27176" y="1556480"/>
            <a:ext cx="9534144" cy="3467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hope our countryside is as beautiful as European  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countryside.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我希望我们的农村能和欧洲的农村一样漂亮。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read more books, as carefully as you can!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你要多看书，尽可能认真地看！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6187" y="140879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08027" y="1260223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37744" y="2039112"/>
            <a:ext cx="11587403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曲靖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Jeff is a top student in our class. This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question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is as ________ as ABC to him.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harder   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easier   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</a:p>
        </p:txBody>
      </p:sp>
      <p:sp>
        <p:nvSpPr>
          <p:cNvPr id="7" name="矩形 6"/>
          <p:cNvSpPr/>
          <p:nvPr/>
        </p:nvSpPr>
        <p:spPr>
          <a:xfrm>
            <a:off x="2606956" y="2791437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673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87511" y="1781041"/>
            <a:ext cx="9443242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考查形容词的比较等级的用法。句意： 杰夫是我们班 上的尖子生，这道数学题对他来说就跟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ABC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一样简单 。表示“和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一样”用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as…as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结构，两个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as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之间应 用形容词或副词的原级。故选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5493" y="1252192"/>
            <a:ext cx="8779968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you have nothing to do!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但你无事可做！</a:t>
            </a:r>
          </a:p>
        </p:txBody>
      </p:sp>
      <p:sp>
        <p:nvSpPr>
          <p:cNvPr id="3" name="矩形 2"/>
          <p:cNvSpPr/>
          <p:nvPr/>
        </p:nvSpPr>
        <p:spPr>
          <a:xfrm>
            <a:off x="654603" y="1983866"/>
            <a:ext cx="1094841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nothing to do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意为“无事可做”。在这个结构中，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为动词不定式作定语，修饰不定代词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。不定代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词的修饰语常位于不定代词的后面。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family doesn't eat out unless there is something to celebrate.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她们一家不会外出吃饭，除非有事要庆祝。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9895" y="1510760"/>
            <a:ext cx="9918192" cy="3467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nothing to do with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没关系；与 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无关”。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nothing to do with that man. I've never seen him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我与那个人一点儿关系都没有，我以前从来没见过他。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06424" y="1289304"/>
            <a:ext cx="9702784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冰箱里没有吃的东西。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There is ________________ in the fridge.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(2)2017·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常州这些疾病与噪音污染无关。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The diseases ________________________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" name="矩形 2"/>
          <p:cNvSpPr/>
          <p:nvPr/>
        </p:nvSpPr>
        <p:spPr>
          <a:xfrm>
            <a:off x="3900511" y="1982462"/>
            <a:ext cx="207460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to eat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399043" y="3326630"/>
            <a:ext cx="528221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nothing to do with noise pollution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976292" y="1888304"/>
            <a:ext cx="12006071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always famous people on these shows talking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their lives.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在这些节目中总有名人谈论他们的生活。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07753" y="975760"/>
          <a:ext cx="9663176" cy="5486400"/>
        </p:xfrm>
        <a:graphic>
          <a:graphicData uri="http://schemas.openxmlformats.org/drawingml/2006/table">
            <a:tbl>
              <a:tblPr/>
              <a:tblGrid>
                <a:gridCol w="73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对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感到厌倦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参加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当然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一样忙碌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无事可做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一整天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7.game show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8.chat show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912701" y="964933"/>
            <a:ext cx="238482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bored with…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319035" y="1702122"/>
            <a:ext cx="172354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554212" y="2362165"/>
            <a:ext cx="137249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course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16256" y="3040746"/>
            <a:ext cx="181171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busy as…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800630" y="3747916"/>
            <a:ext cx="262283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nothing to do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951641" y="4431895"/>
            <a:ext cx="106471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day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075705" y="5115275"/>
            <a:ext cx="2969083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游戏表演，竞赛节目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307025" y="5801302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访谈节目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1792" y="1498822"/>
            <a:ext cx="108752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“There be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＋主语＋现在分词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表示动作正在进行或一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种状态。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someone waiting for him.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有人在等他。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There's a piano standing against the wall.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靠墙处有一架钢琴。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9931" y="1923041"/>
            <a:ext cx="1106692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“There be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＋主语＋动词不定式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表示动作尚未发生。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nobody to look after the child.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将没有人照顾这个孩子。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38912" y="1335024"/>
            <a:ext cx="11151964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渝北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some people ________ soccer in the park.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play       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　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playing  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play</a:t>
            </a:r>
          </a:p>
        </p:txBody>
      </p:sp>
      <p:sp>
        <p:nvSpPr>
          <p:cNvPr id="3" name="矩形 2"/>
          <p:cNvSpPr/>
          <p:nvPr/>
        </p:nvSpPr>
        <p:spPr>
          <a:xfrm>
            <a:off x="793376" y="3832788"/>
            <a:ext cx="106231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考查非谓语动词。句意：一些人正在公园里踢足球。 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There be </a:t>
            </a:r>
            <a:r>
              <a:rPr lang="en-US" altLang="zh-CN" sz="2600" b="1" dirty="0" err="1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sb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doing </a:t>
            </a:r>
            <a:r>
              <a:rPr lang="en-US" altLang="zh-CN" sz="2600" b="1" dirty="0" err="1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表示“有某人正在做某事”。故选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600" dirty="0"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37047" y="1360670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21208" y="1780265"/>
          <a:ext cx="11192256" cy="2743200"/>
        </p:xfrm>
        <a:graphic>
          <a:graphicData uri="http://schemas.openxmlformats.org/drawingml/2006/table">
            <a:tbl>
              <a:tblPr/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0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埃迪，你整天都待在家里难道不厌倦吗？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Eddie, aren't you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 home all day?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如果你像我一样忙碌，你就不会感到无聊。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you're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won't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628702" y="2451619"/>
            <a:ext cx="360791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getting bored with staying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148582" y="3869642"/>
            <a:ext cx="218842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busy as I am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644916" y="3835879"/>
            <a:ext cx="141820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bored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52823" y="1360641"/>
          <a:ext cx="11192256" cy="4800600"/>
        </p:xfrm>
        <a:graphic>
          <a:graphicData uri="http://schemas.openxmlformats.org/drawingml/2006/table">
            <a:tbl>
              <a:tblPr/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0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我希望有一天我能参加其中的一个，回答所有的问题并赢取大奖！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hope one day I can __________________ one of them,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 ________________________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！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在这些节目中总有名人谈论他们的生活。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are always famous people ________ these shows ____________________ their lives.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347455" y="2727138"/>
            <a:ext cx="172354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11161" y="3343117"/>
            <a:ext cx="331776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all the questions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937650" y="3366908"/>
            <a:ext cx="212429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 a big prize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28124" y="4840913"/>
            <a:ext cx="51007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55636" y="5457325"/>
            <a:ext cx="201529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 about 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1364" y="907527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948148" y="19018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4780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2656" y="2573022"/>
            <a:ext cx="6966459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 bored with…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感到厌倦</a:t>
            </a:r>
          </a:p>
        </p:txBody>
      </p:sp>
      <p:sp>
        <p:nvSpPr>
          <p:cNvPr id="8" name="矩形 7"/>
          <p:cNvSpPr/>
          <p:nvPr/>
        </p:nvSpPr>
        <p:spPr>
          <a:xfrm>
            <a:off x="378069" y="3284865"/>
            <a:ext cx="115794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Eddie, aren't you getting bored with staying at home all day?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埃迪，你整天都待在家里难道不厌倦吗？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bored with her job.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她对自己的工作感到厌烦。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716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4048" y="1956816"/>
            <a:ext cx="10891700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get/be bored with…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感到厌倦”，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bored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形容词，意为“厌倦的；烦闷的”，常修饰人。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3194" y="1650667"/>
            <a:ext cx="1088332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，通常用来修饰物。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boring to sit there without anything to do.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无所事事地坐在那里太无聊了。</a:t>
            </a:r>
          </a:p>
        </p:txBody>
      </p:sp>
      <p:sp>
        <p:nvSpPr>
          <p:cNvPr id="3" name="矩形 2"/>
          <p:cNvSpPr/>
          <p:nvPr/>
        </p:nvSpPr>
        <p:spPr>
          <a:xfrm>
            <a:off x="5255524" y="1720450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令人厌倦的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5285" y="137329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05292" y="1265064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011680"/>
            <a:ext cx="1180380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黄石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future, robots will do ________ jobs in place of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people in order not to get us________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bored; bored                    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boring; boring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boring; bored     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bored; boring</a:t>
            </a:r>
          </a:p>
        </p:txBody>
      </p:sp>
      <p:sp>
        <p:nvSpPr>
          <p:cNvPr id="7" name="矩形 6"/>
          <p:cNvSpPr/>
          <p:nvPr/>
        </p:nvSpPr>
        <p:spPr>
          <a:xfrm>
            <a:off x="7894877" y="2108864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1554</Words>
  <Application>Microsoft Office PowerPoint</Application>
  <PresentationFormat>宽屏</PresentationFormat>
  <Paragraphs>189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1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2023-01-16T13:50:57Z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4FE5127611C041248784E8FBC7011DFA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