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616" r:id="rId2"/>
    <p:sldId id="559" r:id="rId3"/>
    <p:sldId id="525" r:id="rId4"/>
    <p:sldId id="528" r:id="rId5"/>
    <p:sldId id="527" r:id="rId6"/>
    <p:sldId id="594" r:id="rId7"/>
    <p:sldId id="531" r:id="rId8"/>
    <p:sldId id="604" r:id="rId9"/>
    <p:sldId id="609" r:id="rId10"/>
    <p:sldId id="530" r:id="rId11"/>
    <p:sldId id="533" r:id="rId12"/>
    <p:sldId id="539" r:id="rId13"/>
    <p:sldId id="541" r:id="rId14"/>
    <p:sldId id="610" r:id="rId15"/>
    <p:sldId id="611" r:id="rId16"/>
    <p:sldId id="595" r:id="rId17"/>
    <p:sldId id="603" r:id="rId18"/>
    <p:sldId id="605" r:id="rId19"/>
    <p:sldId id="606" r:id="rId20"/>
    <p:sldId id="613" r:id="rId21"/>
    <p:sldId id="615" r:id="rId22"/>
    <p:sldId id="614" r:id="rId23"/>
    <p:sldId id="592" r:id="rId24"/>
    <p:sldId id="327" r:id="rId25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7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772"/>
        <p:guide pos="2768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76200" tIns="28575" rIns="19050" bIns="28575" anchor="t" anchorCtr="0">
            <a:noAutofit/>
          </a:bodyPr>
          <a:lstStyle>
            <a:lvl1pPr algn="ctr">
              <a:defRPr sz="4100" b="0" spc="4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76200" tIns="28575" rIns="57150" bIns="28575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1.xml"/><Relationship Id="rId40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7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8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9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0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1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920097"/>
            <a:ext cx="9144000" cy="225446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100" b="1" dirty="0">
                <a:solidFill>
                  <a:schemeClr val="accent6">
                    <a:lumMod val="75000"/>
                  </a:schemeClr>
                </a:solidFill>
              </a:rPr>
              <a:t>两条直线的位置关系</a:t>
            </a:r>
            <a:endParaRPr lang="en-US" altLang="zh-CN" sz="4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200000"/>
              </a:lnSpc>
            </a:pP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第</a:t>
            </a:r>
            <a:r>
              <a:rPr lang="en-US" altLang="zh-CN" sz="30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课时</a:t>
            </a:r>
            <a:endParaRPr lang="zh-CN" altLang="en-US" sz="3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54700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347" y="118587"/>
            <a:ext cx="1609249" cy="712946"/>
          </a:xfrm>
          <a:prstGeom prst="rect">
            <a:avLst/>
          </a:prstGeom>
        </p:spPr>
      </p:pic>
      <p:sp>
        <p:nvSpPr>
          <p:cNvPr id="32771" name="Text Box 8"/>
          <p:cNvSpPr txBox="1"/>
          <p:nvPr/>
        </p:nvSpPr>
        <p:spPr>
          <a:xfrm>
            <a:off x="261461" y="872966"/>
            <a:ext cx="7151370" cy="136112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问题：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画已知直线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的垂线能画几条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(2)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过直线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上的一点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A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画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这样的垂线能画几条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(3)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过直线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外的一点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画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这样的垂线能画几条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</p:txBody>
      </p:sp>
      <p:sp>
        <p:nvSpPr>
          <p:cNvPr id="14349" name="Text Box 8"/>
          <p:cNvSpPr txBox="1"/>
          <p:nvPr/>
        </p:nvSpPr>
        <p:spPr>
          <a:xfrm>
            <a:off x="3006567" y="2594134"/>
            <a:ext cx="479584" cy="7610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5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4350" name="Text Box 9"/>
          <p:cNvSpPr txBox="1"/>
          <p:nvPr/>
        </p:nvSpPr>
        <p:spPr>
          <a:xfrm>
            <a:off x="4018005" y="3616555"/>
            <a:ext cx="485654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4351" name="Text Box 8"/>
          <p:cNvSpPr txBox="1"/>
          <p:nvPr/>
        </p:nvSpPr>
        <p:spPr>
          <a:xfrm>
            <a:off x="3423183" y="3192304"/>
            <a:ext cx="485714" cy="75438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5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18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7" name="Line 5"/>
          <p:cNvSpPr/>
          <p:nvPr/>
        </p:nvSpPr>
        <p:spPr>
          <a:xfrm>
            <a:off x="2602707" y="3735579"/>
            <a:ext cx="156647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8" name="Text Box 7"/>
          <p:cNvSpPr txBox="1"/>
          <p:nvPr/>
        </p:nvSpPr>
        <p:spPr>
          <a:xfrm>
            <a:off x="3413543" y="3830588"/>
            <a:ext cx="55469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ldLvl="0"/>
      <p:bldP spid="32771" grpId="1" bldLvl="0"/>
      <p:bldP spid="32771" grpId="2" bldLvl="0"/>
      <p:bldP spid="32771" grpId="3" bldLvl="0"/>
      <p:bldP spid="14349" grpId="0"/>
      <p:bldP spid="14350" grpId="0"/>
      <p:bldP spid="14351" grpId="0"/>
      <p:bldP spid="143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5" name="Rectangle 5"/>
          <p:cNvSpPr/>
          <p:nvPr/>
        </p:nvSpPr>
        <p:spPr>
          <a:xfrm>
            <a:off x="1873092" y="2140744"/>
            <a:ext cx="108347" cy="108347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36" name="Line 6"/>
          <p:cNvSpPr/>
          <p:nvPr/>
        </p:nvSpPr>
        <p:spPr>
          <a:xfrm>
            <a:off x="1264683" y="2250281"/>
            <a:ext cx="2268140" cy="0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7" name="Line 7"/>
          <p:cNvSpPr/>
          <p:nvPr/>
        </p:nvSpPr>
        <p:spPr>
          <a:xfrm flipH="1">
            <a:off x="1873092" y="953692"/>
            <a:ext cx="21431" cy="162044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14" name="Text Box 8"/>
          <p:cNvSpPr txBox="1"/>
          <p:nvPr/>
        </p:nvSpPr>
        <p:spPr>
          <a:xfrm>
            <a:off x="3493532" y="1980010"/>
            <a:ext cx="213841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2315" name="Text Box 9"/>
          <p:cNvSpPr txBox="1"/>
          <p:nvPr/>
        </p:nvSpPr>
        <p:spPr>
          <a:xfrm>
            <a:off x="1614726" y="2241947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12316" name="Text Box 10"/>
          <p:cNvSpPr txBox="1"/>
          <p:nvPr/>
        </p:nvSpPr>
        <p:spPr>
          <a:xfrm>
            <a:off x="383381" y="369094"/>
            <a:ext cx="407860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如图，已知直线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 l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graphicFrame>
        <p:nvGraphicFramePr>
          <p:cNvPr id="13342" name="Object 3"/>
          <p:cNvGraphicFramePr>
            <a:graphicFrameLocks noChangeAspect="1"/>
          </p:cNvGraphicFramePr>
          <p:nvPr/>
        </p:nvGraphicFramePr>
        <p:xfrm>
          <a:off x="2431732" y="913687"/>
          <a:ext cx="862013" cy="13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3" imgW="1149350" imgH="1781175" progId="">
                  <p:embed/>
                </p:oleObj>
              </mc:Choice>
              <mc:Fallback>
                <p:oleObj r:id="rId3" imgW="1149350" imgH="1781175" progId="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1732" y="913687"/>
                        <a:ext cx="862013" cy="13358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Text Box 15"/>
          <p:cNvSpPr txBox="1"/>
          <p:nvPr/>
        </p:nvSpPr>
        <p:spPr>
          <a:xfrm>
            <a:off x="1604010" y="953691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" name="Line 7"/>
          <p:cNvSpPr/>
          <p:nvPr/>
        </p:nvSpPr>
        <p:spPr>
          <a:xfrm flipH="1">
            <a:off x="2429114" y="964406"/>
            <a:ext cx="21431" cy="1620441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云形标注 34"/>
          <p:cNvSpPr/>
          <p:nvPr/>
        </p:nvSpPr>
        <p:spPr>
          <a:xfrm>
            <a:off x="5217319" y="1296829"/>
            <a:ext cx="2540318" cy="1310164"/>
          </a:xfrm>
          <a:prstGeom prst="cloudCallout">
            <a:avLst>
              <a:gd name="adj1" fmla="val -87832"/>
              <a:gd name="adj2" fmla="val 22228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作已知直线的垂线可以作几条？为什么呢？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125 -0.008148 L -0.001875 -0.008426 " pathEditMode="relative" rAng="0" ptsTypes="">
                                      <p:cBhvr>
                                        <p:cTn id="29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 bldLvl="0" animBg="1"/>
      <p:bldP spid="12314" grpId="0"/>
      <p:bldP spid="12315" grpId="0"/>
      <p:bldP spid="12316" grpId="0" bldLvl="0" animBg="1"/>
      <p:bldP spid="12319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8" name="Text Box 9"/>
          <p:cNvSpPr txBox="1"/>
          <p:nvPr/>
        </p:nvSpPr>
        <p:spPr>
          <a:xfrm>
            <a:off x="210027" y="405765"/>
            <a:ext cx="3425666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如图，已知直线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 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上的一点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的垂线经过点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13333" name="Rectangle 3"/>
          <p:cNvSpPr/>
          <p:nvPr/>
        </p:nvSpPr>
        <p:spPr>
          <a:xfrm>
            <a:off x="1168717" y="2990374"/>
            <a:ext cx="109538" cy="108347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58" name="Line 4"/>
          <p:cNvSpPr/>
          <p:nvPr/>
        </p:nvSpPr>
        <p:spPr>
          <a:xfrm>
            <a:off x="447199" y="3109436"/>
            <a:ext cx="2266950" cy="0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60" name="Line 6"/>
          <p:cNvSpPr/>
          <p:nvPr/>
        </p:nvSpPr>
        <p:spPr>
          <a:xfrm>
            <a:off x="1155621" y="1444943"/>
            <a:ext cx="26194" cy="1988344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7" name="Text Box 7"/>
          <p:cNvSpPr txBox="1"/>
          <p:nvPr/>
        </p:nvSpPr>
        <p:spPr>
          <a:xfrm>
            <a:off x="2852262" y="2829877"/>
            <a:ext cx="11668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3338" name="Text Box 8"/>
          <p:cNvSpPr txBox="1"/>
          <p:nvPr/>
        </p:nvSpPr>
        <p:spPr>
          <a:xfrm>
            <a:off x="1155621" y="3057049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aphicFrame>
        <p:nvGraphicFramePr>
          <p:cNvPr id="14364" name="Object 3"/>
          <p:cNvGraphicFramePr>
            <a:graphicFrameLocks noChangeAspect="1"/>
          </p:cNvGraphicFramePr>
          <p:nvPr/>
        </p:nvGraphicFramePr>
        <p:xfrm>
          <a:off x="1755696" y="1794987"/>
          <a:ext cx="862013" cy="13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1149350" imgH="1781175" progId="">
                  <p:embed/>
                </p:oleObj>
              </mc:Choice>
              <mc:Fallback>
                <p:oleObj r:id="rId3" imgW="1149350" imgH="1781175" progId="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5696" y="1794987"/>
                        <a:ext cx="862013" cy="13358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"/>
          <p:cNvSpPr txBox="1"/>
          <p:nvPr/>
        </p:nvSpPr>
        <p:spPr>
          <a:xfrm>
            <a:off x="4224337" y="333375"/>
            <a:ext cx="3656648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如图，已知直线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 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的一点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的垂线经过点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16" name="Rectangle 3"/>
          <p:cNvSpPr/>
          <p:nvPr/>
        </p:nvSpPr>
        <p:spPr>
          <a:xfrm>
            <a:off x="5002292" y="2991565"/>
            <a:ext cx="109538" cy="108347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Line 4"/>
          <p:cNvSpPr/>
          <p:nvPr/>
        </p:nvSpPr>
        <p:spPr>
          <a:xfrm>
            <a:off x="4267676" y="3099911"/>
            <a:ext cx="2266950" cy="0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6"/>
          <p:cNvSpPr/>
          <p:nvPr/>
        </p:nvSpPr>
        <p:spPr>
          <a:xfrm>
            <a:off x="4976099" y="1435418"/>
            <a:ext cx="26194" cy="1988344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Text Box 7"/>
          <p:cNvSpPr txBox="1"/>
          <p:nvPr/>
        </p:nvSpPr>
        <p:spPr>
          <a:xfrm>
            <a:off x="6678930" y="2829877"/>
            <a:ext cx="1390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endParaRPr lang="en-US" altLang="zh-CN" sz="18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" name="Text Box 8"/>
          <p:cNvSpPr txBox="1"/>
          <p:nvPr/>
        </p:nvSpPr>
        <p:spPr>
          <a:xfrm>
            <a:off x="4667488" y="1901666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5468302" y="1769746"/>
          <a:ext cx="862013" cy="13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5" imgW="1149350" imgH="1781175" progId="">
                  <p:embed/>
                </p:oleObj>
              </mc:Choice>
              <mc:Fallback>
                <p:oleObj r:id="rId5" imgW="1149350" imgH="1781175" progId="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8302" y="1769746"/>
                        <a:ext cx="862013" cy="13358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3"/>
          <p:cNvSpPr txBox="1"/>
          <p:nvPr/>
        </p:nvSpPr>
        <p:spPr>
          <a:xfrm>
            <a:off x="4724876" y="3080861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en-US" altLang="zh-CN" sz="18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35" name="Oval 5"/>
          <p:cNvSpPr/>
          <p:nvPr/>
        </p:nvSpPr>
        <p:spPr>
          <a:xfrm>
            <a:off x="4944428" y="2035969"/>
            <a:ext cx="76200" cy="76200"/>
          </a:xfrm>
          <a:prstGeom prst="ellipse">
            <a:avLst/>
          </a:prstGeom>
          <a:solidFill>
            <a:srgbClr val="99CC00"/>
          </a:solidFill>
          <a:ln w="9525" cap="flat" cmpd="sng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8" name="Oval 5"/>
          <p:cNvSpPr/>
          <p:nvPr/>
        </p:nvSpPr>
        <p:spPr>
          <a:xfrm>
            <a:off x="1143476" y="3061335"/>
            <a:ext cx="76200" cy="76200"/>
          </a:xfrm>
          <a:prstGeom prst="ellipse">
            <a:avLst/>
          </a:prstGeom>
          <a:solidFill>
            <a:srgbClr val="99CC00"/>
          </a:solidFill>
          <a:ln w="9525" cap="flat" cmpd="sng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9" name="云形标注 28"/>
          <p:cNvSpPr/>
          <p:nvPr/>
        </p:nvSpPr>
        <p:spPr>
          <a:xfrm>
            <a:off x="3398520" y="3433287"/>
            <a:ext cx="2540318" cy="1310164"/>
          </a:xfrm>
          <a:prstGeom prst="cloudCallout">
            <a:avLst>
              <a:gd name="adj1" fmla="val -61454"/>
              <a:gd name="adj2" fmla="val -12048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通过上面的两个作图，你发现了什么结论呢？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21 -0.31029 L -0.34497 -0.3102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92" decel="100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92" decel="100000"/>
                                        <p:tgtEl>
                                          <p:spTgt spid="133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192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92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92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92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192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92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8" grpId="0"/>
      <p:bldP spid="13337" grpId="0"/>
      <p:bldP spid="13338" grpId="0"/>
      <p:bldP spid="15" grpId="0"/>
      <p:bldP spid="24" grpId="0"/>
      <p:bldP spid="25" grpId="0"/>
      <p:bldP spid="27" grpId="0"/>
      <p:bldP spid="13335" grpId="0" bldLvl="0" animBg="1"/>
      <p:bldP spid="28" grpId="0" bldLvl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236220" y="173169"/>
            <a:ext cx="6900863" cy="1595418"/>
            <a:chOff x="319" y="2714"/>
            <a:chExt cx="5010" cy="1049"/>
          </a:xfrm>
        </p:grpSpPr>
        <p:sp>
          <p:nvSpPr>
            <p:cNvPr id="7" name="AutoShape 5"/>
            <p:cNvSpPr/>
            <p:nvPr/>
          </p:nvSpPr>
          <p:spPr>
            <a:xfrm>
              <a:off x="319" y="3130"/>
              <a:ext cx="5010" cy="633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垂线的性质：</a:t>
              </a:r>
              <a:endParaRPr lang="zh-CN" altLang="en-US" dirty="0">
                <a:latin typeface="Arial" panose="020B0604020202020204" pitchFamily="34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dirty="0">
                  <a:latin typeface="Arial" panose="020B0604020202020204" pitchFamily="34" charset="0"/>
                </a:rPr>
                <a:t>    </a:t>
              </a:r>
              <a:r>
                <a:rPr lang="zh-CN" altLang="en-US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 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平面内，过一点</a:t>
              </a:r>
              <a:r>
                <a:rPr lang="zh-CN" altLang="en-US" sz="21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有且只有一条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直线与已知直线垂直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.</a:t>
              </a:r>
              <a:endPara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14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" name="矩形 7"/>
          <p:cNvSpPr/>
          <p:nvPr/>
        </p:nvSpPr>
        <p:spPr>
          <a:xfrm>
            <a:off x="400050" y="2312670"/>
            <a:ext cx="4102418" cy="22469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40000"/>
              </a:lnSpc>
            </a:pPr>
            <a:r>
              <a:rPr lang="zh-CN" altLang="en-US" sz="2100" dirty="0">
                <a:solidFill>
                  <a:srgbClr val="F8081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注意：</a:t>
            </a:r>
            <a:endParaRPr lang="zh-CN" altLang="en-US" sz="2100" dirty="0">
              <a:solidFill>
                <a:srgbClr val="F8081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1.</a:t>
            </a:r>
            <a:r>
              <a:rPr lang="zh-CN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“过一点”中的点，可以在已知直线上，也可以在已知直线外；</a:t>
            </a:r>
          </a:p>
          <a:p>
            <a:pPr>
              <a:lnSpc>
                <a:spcPct val="140000"/>
              </a:lnSpc>
            </a:pPr>
            <a:r>
              <a:rPr lang="en-US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2.</a:t>
            </a:r>
            <a:r>
              <a:rPr lang="zh-CN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“有且只有”中，“有”指存在，“只有”指唯一性</a:t>
            </a:r>
            <a:r>
              <a:rPr lang="en-US" altLang="zh-CN" sz="21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.</a:t>
            </a:r>
            <a:endParaRPr lang="en-US" altLang="zh-CN" sz="21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82" y="60961"/>
            <a:ext cx="4225766" cy="682466"/>
          </a:xfrm>
          <a:prstGeom prst="rect">
            <a:avLst/>
          </a:prstGeom>
        </p:spPr>
      </p:pic>
      <p:sp>
        <p:nvSpPr>
          <p:cNvPr id="55309" name="内容占位符 7"/>
          <p:cNvSpPr txBox="1"/>
          <p:nvPr/>
        </p:nvSpPr>
        <p:spPr>
          <a:xfrm>
            <a:off x="350044" y="915829"/>
            <a:ext cx="5732145" cy="9082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下列选项中，过点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的垂线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，三角板放法正确的是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311" name="Picture 19" descr="KY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4836" y="2208134"/>
            <a:ext cx="5668566" cy="158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矩形 22"/>
          <p:cNvSpPr/>
          <p:nvPr/>
        </p:nvSpPr>
        <p:spPr>
          <a:xfrm>
            <a:off x="2229089" y="1436846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6168390" y="743427"/>
            <a:ext cx="2336483" cy="1310164"/>
          </a:xfrm>
          <a:prstGeom prst="cloudCallout">
            <a:avLst>
              <a:gd name="adj1" fmla="val -84962"/>
              <a:gd name="adj2" fmla="val 51926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垂线的画法：一靠；</a:t>
            </a:r>
          </a:p>
          <a:p>
            <a:pPr algn="l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二过；</a:t>
            </a:r>
          </a:p>
          <a:p>
            <a:pPr algn="l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三画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  <p:bldP spid="23" grpId="0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内容占位符 7"/>
          <p:cNvSpPr txBox="1">
            <a:spLocks noChangeArrowheads="1"/>
          </p:cNvSpPr>
          <p:nvPr/>
        </p:nvSpPr>
        <p:spPr bwMode="auto">
          <a:xfrm>
            <a:off x="278607" y="188358"/>
            <a:ext cx="5228035" cy="249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如图，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是三角形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边上的任意一点，请你按照下列要求画图：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点画直线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点画直线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(3)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点画直线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pic>
        <p:nvPicPr>
          <p:cNvPr id="51215" name="Picture 19" descr="C:\Users\Administrator\Desktop\010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96264" y="620792"/>
            <a:ext cx="1777603" cy="1281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内容占位符 7"/>
          <p:cNvSpPr txBox="1"/>
          <p:nvPr/>
        </p:nvSpPr>
        <p:spPr>
          <a:xfrm>
            <a:off x="349568" y="2546509"/>
            <a:ext cx="3808095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解：画出的直线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pic>
        <p:nvPicPr>
          <p:cNvPr id="15378" name="Picture 18" descr="g1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7000" y="3069194"/>
            <a:ext cx="2466975" cy="177760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5340668" y="2680812"/>
            <a:ext cx="3278505" cy="18254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作垂线的注意事项：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所作的垂线是直线；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垂足要有符号标记；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作线段或射线的垂线就是作线段或射线所在直线的垂线，有可能需要延长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-6.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7643" y="139065"/>
            <a:ext cx="1813560" cy="580073"/>
          </a:xfrm>
          <a:prstGeom prst="rect">
            <a:avLst/>
          </a:prstGeom>
        </p:spPr>
      </p:pic>
      <p:sp>
        <p:nvSpPr>
          <p:cNvPr id="19457" name="Line 21"/>
          <p:cNvSpPr/>
          <p:nvPr/>
        </p:nvSpPr>
        <p:spPr>
          <a:xfrm>
            <a:off x="3961448" y="4122658"/>
            <a:ext cx="2969419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26"/>
          <p:cNvGrpSpPr/>
          <p:nvPr/>
        </p:nvGrpSpPr>
        <p:grpSpPr>
          <a:xfrm>
            <a:off x="4783456" y="2773680"/>
            <a:ext cx="592931" cy="1759972"/>
            <a:chOff x="0" y="0"/>
            <a:chExt cx="1246" cy="3696"/>
          </a:xfrm>
        </p:grpSpPr>
        <p:sp>
          <p:nvSpPr>
            <p:cNvPr id="19459" name="Line 27"/>
            <p:cNvSpPr/>
            <p:nvPr/>
          </p:nvSpPr>
          <p:spPr>
            <a:xfrm flipH="1">
              <a:off x="339" y="0"/>
              <a:ext cx="907" cy="2832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0" name="Text Box 28"/>
            <p:cNvSpPr txBox="1"/>
            <p:nvPr/>
          </p:nvSpPr>
          <p:spPr>
            <a:xfrm>
              <a:off x="0" y="2823"/>
              <a:ext cx="795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1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8" name="Group 29"/>
          <p:cNvGrpSpPr/>
          <p:nvPr/>
        </p:nvGrpSpPr>
        <p:grpSpPr>
          <a:xfrm>
            <a:off x="5269230" y="2773681"/>
            <a:ext cx="378619" cy="1764734"/>
            <a:chOff x="0" y="0"/>
            <a:chExt cx="794" cy="3706"/>
          </a:xfrm>
        </p:grpSpPr>
        <p:sp>
          <p:nvSpPr>
            <p:cNvPr id="19462" name="Rectangle 31"/>
            <p:cNvSpPr/>
            <p:nvPr/>
          </p:nvSpPr>
          <p:spPr>
            <a:xfrm>
              <a:off x="230" y="2607"/>
              <a:ext cx="225" cy="228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8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9463" name="Line 30"/>
            <p:cNvSpPr/>
            <p:nvPr/>
          </p:nvSpPr>
          <p:spPr>
            <a:xfrm>
              <a:off x="227" y="0"/>
              <a:ext cx="0" cy="2832"/>
            </a:xfrm>
            <a:prstGeom prst="line">
              <a:avLst/>
            </a:prstGeom>
            <a:ln w="31750" cap="flat" cmpd="sng">
              <a:solidFill>
                <a:srgbClr val="F8081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Text Box 32"/>
            <p:cNvSpPr txBox="1"/>
            <p:nvPr/>
          </p:nvSpPr>
          <p:spPr>
            <a:xfrm>
              <a:off x="0" y="2833"/>
              <a:ext cx="794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1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5365195" y="2773681"/>
            <a:ext cx="1403747" cy="1764734"/>
            <a:chOff x="0" y="0"/>
            <a:chExt cx="2947" cy="3706"/>
          </a:xfrm>
        </p:grpSpPr>
        <p:sp>
          <p:nvSpPr>
            <p:cNvPr id="19466" name="Line 34"/>
            <p:cNvSpPr/>
            <p:nvPr/>
          </p:nvSpPr>
          <p:spPr>
            <a:xfrm>
              <a:off x="0" y="0"/>
              <a:ext cx="2380" cy="2832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Text Box 35"/>
            <p:cNvSpPr txBox="1"/>
            <p:nvPr/>
          </p:nvSpPr>
          <p:spPr>
            <a:xfrm>
              <a:off x="2152" y="2833"/>
              <a:ext cx="795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1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69076" y="1715930"/>
            <a:ext cx="4304830" cy="1381602"/>
            <a:chOff x="34" y="3936"/>
            <a:chExt cx="9040" cy="2901"/>
          </a:xfrm>
        </p:grpSpPr>
        <p:sp>
          <p:nvSpPr>
            <p:cNvPr id="10" name="文本框 9"/>
            <p:cNvSpPr txBox="1"/>
            <p:nvPr/>
          </p:nvSpPr>
          <p:spPr>
            <a:xfrm>
              <a:off x="610" y="4891"/>
              <a:ext cx="8464" cy="87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defRPr/>
              </a:pPr>
              <a:r>
                <a:rPr lang="en-US" altLang="zh-CN" sz="21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1.</a:t>
              </a:r>
              <a:r>
                <a:rPr lang="zh-CN" altLang="en-US" sz="21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线段</a:t>
              </a: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AB,</a:t>
              </a:r>
              <a:r>
                <a:rPr lang="en-US" altLang="zh-CN" sz="2100" i="1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</a:t>
              </a: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AC</a:t>
              </a:r>
              <a:r>
                <a:rPr lang="en-US" altLang="zh-CN" sz="2100" i="1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, </a:t>
              </a: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AD</a:t>
              </a:r>
              <a:r>
                <a:rPr lang="en-US" altLang="zh-CN" sz="2100" i="1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,</a:t>
              </a: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 AE</a:t>
              </a:r>
              <a:r>
                <a:rPr lang="zh-CN" altLang="en-US" sz="21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谁最短？</a:t>
              </a:r>
            </a:p>
          </p:txBody>
        </p:sp>
        <p:sp>
          <p:nvSpPr>
            <p:cNvPr id="104468" name="Rectangle 20"/>
            <p:cNvSpPr>
              <a:spLocks noChangeArrowheads="1"/>
            </p:cNvSpPr>
            <p:nvPr/>
          </p:nvSpPr>
          <p:spPr bwMode="auto">
            <a:xfrm>
              <a:off x="34" y="5965"/>
              <a:ext cx="8907" cy="87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1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 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2.</a:t>
              </a:r>
              <a:r>
                <a:rPr lang="zh-CN" altLang="en-US" sz="21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你能用一句话表示这个结论吗？</a:t>
              </a:r>
            </a:p>
          </p:txBody>
        </p:sp>
        <p:sp>
          <p:nvSpPr>
            <p:cNvPr id="19479" name="文本框 2"/>
            <p:cNvSpPr txBox="1"/>
            <p:nvPr/>
          </p:nvSpPr>
          <p:spPr>
            <a:xfrm>
              <a:off x="597" y="3936"/>
              <a:ext cx="2650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zh-CN" sz="2100" dirty="0">
                  <a:solidFill>
                    <a:srgbClr val="008080"/>
                  </a:solidFill>
                  <a:latin typeface="+mn-ea"/>
                </a:rPr>
                <a:t>说一说</a:t>
              </a:r>
              <a:r>
                <a:rPr lang="zh-CN" altLang="zh-CN" sz="2100" dirty="0">
                  <a:latin typeface="+mn-ea"/>
                </a:rPr>
                <a:t>：</a:t>
              </a:r>
            </a:p>
          </p:txBody>
        </p:sp>
      </p:grpSp>
      <p:sp>
        <p:nvSpPr>
          <p:cNvPr id="19480" name="Rectangle 5"/>
          <p:cNvSpPr/>
          <p:nvPr/>
        </p:nvSpPr>
        <p:spPr>
          <a:xfrm>
            <a:off x="396240" y="838439"/>
            <a:ext cx="6338888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如图，从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点向已知直线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画一条垂直的线段和几条不垂直的线段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211479" y="2778443"/>
            <a:ext cx="1163241" cy="1753739"/>
            <a:chOff x="4367" y="6323"/>
            <a:chExt cx="2443" cy="3684"/>
          </a:xfrm>
        </p:grpSpPr>
        <p:sp>
          <p:nvSpPr>
            <p:cNvPr id="19482" name="Line 23"/>
            <p:cNvSpPr/>
            <p:nvPr/>
          </p:nvSpPr>
          <p:spPr>
            <a:xfrm flipV="1">
              <a:off x="4884" y="6323"/>
              <a:ext cx="1926" cy="2819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3" name="Text Box 25"/>
            <p:cNvSpPr txBox="1"/>
            <p:nvPr/>
          </p:nvSpPr>
          <p:spPr>
            <a:xfrm>
              <a:off x="4367" y="9037"/>
              <a:ext cx="795" cy="9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4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19484" name="Text Box 24"/>
          <p:cNvSpPr txBox="1"/>
          <p:nvPr/>
        </p:nvSpPr>
        <p:spPr>
          <a:xfrm>
            <a:off x="5209222" y="2450306"/>
            <a:ext cx="51149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9468" name="Text Box 36"/>
          <p:cNvSpPr txBox="1"/>
          <p:nvPr/>
        </p:nvSpPr>
        <p:spPr>
          <a:xfrm>
            <a:off x="6894195" y="3930253"/>
            <a:ext cx="24407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/>
      <p:bldP spid="19484" grpId="0"/>
      <p:bldP spid="194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"/>
          <p:cNvGrpSpPr/>
          <p:nvPr/>
        </p:nvGrpSpPr>
        <p:grpSpPr>
          <a:xfrm>
            <a:off x="269073" y="313247"/>
            <a:ext cx="6900863" cy="1438542"/>
            <a:chOff x="347" y="2734"/>
            <a:chExt cx="5010" cy="965"/>
          </a:xfrm>
        </p:grpSpPr>
        <p:sp>
          <p:nvSpPr>
            <p:cNvPr id="9269" name="AutoShape 5"/>
            <p:cNvSpPr/>
            <p:nvPr/>
          </p:nvSpPr>
          <p:spPr>
            <a:xfrm>
              <a:off x="347" y="3133"/>
              <a:ext cx="5010" cy="566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  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连接直线外一点与直线上各点的所有线段中</a:t>
              </a:r>
              <a:r>
                <a:rPr lang="zh-CN" altLang="en-US" sz="2100" dirty="0">
                  <a:solidFill>
                    <a:srgbClr val="F8081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垂线段最短</a:t>
              </a:r>
              <a:r>
                <a:rPr lang="zh-CN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.</a:t>
              </a:r>
            </a:p>
            <a:p>
              <a:pPr algn="l"/>
              <a:r>
                <a:rPr lang="zh-CN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  简单说成：</a:t>
              </a:r>
              <a:r>
                <a:rPr lang="zh-CN" altLang="zh-CN" sz="2100" dirty="0">
                  <a:solidFill>
                    <a:srgbClr val="F8081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垂线段最短 </a:t>
              </a:r>
              <a:endPara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34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1509" name="Line 21"/>
          <p:cNvSpPr/>
          <p:nvPr/>
        </p:nvSpPr>
        <p:spPr>
          <a:xfrm>
            <a:off x="4784884" y="3658791"/>
            <a:ext cx="2969419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29"/>
          <p:cNvGrpSpPr/>
          <p:nvPr/>
        </p:nvGrpSpPr>
        <p:grpSpPr>
          <a:xfrm>
            <a:off x="6080284" y="2309813"/>
            <a:ext cx="378619" cy="1764734"/>
            <a:chOff x="0" y="0"/>
            <a:chExt cx="794" cy="3706"/>
          </a:xfrm>
        </p:grpSpPr>
        <p:sp>
          <p:nvSpPr>
            <p:cNvPr id="21511" name="Rectangle 31"/>
            <p:cNvSpPr/>
            <p:nvPr/>
          </p:nvSpPr>
          <p:spPr>
            <a:xfrm>
              <a:off x="230" y="2607"/>
              <a:ext cx="225" cy="228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800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1512" name="Line 30"/>
            <p:cNvSpPr/>
            <p:nvPr/>
          </p:nvSpPr>
          <p:spPr>
            <a:xfrm>
              <a:off x="227" y="0"/>
              <a:ext cx="0" cy="2832"/>
            </a:xfrm>
            <a:prstGeom prst="line">
              <a:avLst/>
            </a:prstGeom>
            <a:ln w="31750" cap="flat" cmpd="sng">
              <a:solidFill>
                <a:srgbClr val="F8081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3" name="Text Box 32"/>
            <p:cNvSpPr txBox="1"/>
            <p:nvPr/>
          </p:nvSpPr>
          <p:spPr>
            <a:xfrm>
              <a:off x="0" y="2833"/>
              <a:ext cx="794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21514" name="Text Box 36"/>
          <p:cNvSpPr txBox="1"/>
          <p:nvPr/>
        </p:nvSpPr>
        <p:spPr>
          <a:xfrm>
            <a:off x="7618571" y="3330178"/>
            <a:ext cx="24407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21516" name="Text Box 24"/>
          <p:cNvSpPr txBox="1"/>
          <p:nvPr/>
        </p:nvSpPr>
        <p:spPr>
          <a:xfrm>
            <a:off x="6156484" y="2035969"/>
            <a:ext cx="47053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云形标注 5"/>
          <p:cNvSpPr/>
          <p:nvPr/>
        </p:nvSpPr>
        <p:spPr>
          <a:xfrm>
            <a:off x="1222057" y="2378869"/>
            <a:ext cx="2507933" cy="1310164"/>
          </a:xfrm>
          <a:prstGeom prst="cloudCallout">
            <a:avLst>
              <a:gd name="adj1" fmla="val 112635"/>
              <a:gd name="adj2" fmla="val 16848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线段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的长叫做点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到直线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的距离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内容占位符 7"/>
          <p:cNvSpPr txBox="1"/>
          <p:nvPr/>
        </p:nvSpPr>
        <p:spPr>
          <a:xfrm>
            <a:off x="310039" y="762953"/>
            <a:ext cx="5828348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在数学课上，同学们在练习过点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作线段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AC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所在直线的垂线段时，下列画法正确的是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</a:p>
        </p:txBody>
      </p:sp>
      <p:pic>
        <p:nvPicPr>
          <p:cNvPr id="13327" name="Picture 2" descr="SK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329" y="2426257"/>
            <a:ext cx="5417344" cy="134540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矩形 23"/>
          <p:cNvSpPr/>
          <p:nvPr/>
        </p:nvSpPr>
        <p:spPr>
          <a:xfrm>
            <a:off x="5172313" y="1391126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pic>
        <p:nvPicPr>
          <p:cNvPr id="2" name="图片 1" descr="1-6.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3825" y="29052"/>
            <a:ext cx="4543425" cy="733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云形标注 2"/>
          <p:cNvSpPr/>
          <p:nvPr/>
        </p:nvSpPr>
        <p:spPr>
          <a:xfrm>
            <a:off x="4349592" y="3383280"/>
            <a:ext cx="3138964" cy="1310164"/>
          </a:xfrm>
          <a:prstGeom prst="cloudCallout">
            <a:avLst>
              <a:gd name="adj1" fmla="val -91530"/>
              <a:gd name="adj2" fmla="val -82024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你能区分垂线、垂线段和点到直线的距离这几个概念吗？</a:t>
            </a:r>
          </a:p>
        </p:txBody>
      </p:sp>
      <p:sp>
        <p:nvSpPr>
          <p:cNvPr id="10250" name="TextBox 33"/>
          <p:cNvSpPr txBox="1"/>
          <p:nvPr/>
        </p:nvSpPr>
        <p:spPr>
          <a:xfrm>
            <a:off x="270986" y="376237"/>
            <a:ext cx="5434013" cy="300704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如图所示，∠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=90°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，垂足为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，则下面的结论中，正确的个数为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 )</a:t>
            </a:r>
          </a:p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互相垂直；②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互相垂直；③点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的垂线段是线段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；④点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的距离是线段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；⑤线段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的长度是点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的距离；⑥线段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的距离．</a:t>
            </a:r>
          </a:p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     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     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2" name="Picture 13" descr="O086TSW1STDMJ__3FK(LE`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565" y="1075372"/>
            <a:ext cx="2807494" cy="17299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5009674" y="879634"/>
            <a:ext cx="481965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 i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pic>
        <p:nvPicPr>
          <p:cNvPr id="5121" name="图片 28684" descr="栅栏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760233" y="2011680"/>
            <a:ext cx="2915840" cy="189309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8685" descr="窗户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9352" y="1796178"/>
            <a:ext cx="2917031" cy="218717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9" name="Text Box 4"/>
          <p:cNvSpPr/>
          <p:nvPr/>
        </p:nvSpPr>
        <p:spPr>
          <a:xfrm>
            <a:off x="519589" y="856774"/>
            <a:ext cx="6156008" cy="7791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Comic Sans MS" panose="030F0702030302020204" pitchFamily="66" charset="0"/>
              </a:rPr>
              <a:t>    观察下面图片，你能找出其中相交的直线吗？它们有什么特殊的位置关系？</a:t>
            </a:r>
          </a:p>
        </p:txBody>
      </p:sp>
      <p:sp>
        <p:nvSpPr>
          <p:cNvPr id="28688" name="直接连接符 28687"/>
          <p:cNvSpPr/>
          <p:nvPr/>
        </p:nvSpPr>
        <p:spPr>
          <a:xfrm>
            <a:off x="652463" y="2139792"/>
            <a:ext cx="0" cy="1674019"/>
          </a:xfrm>
          <a:prstGeom prst="line">
            <a:avLst/>
          </a:prstGeom>
          <a:ln w="381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9" name="直接连接符 28688"/>
          <p:cNvSpPr/>
          <p:nvPr/>
        </p:nvSpPr>
        <p:spPr>
          <a:xfrm flipH="1">
            <a:off x="652463" y="3813810"/>
            <a:ext cx="1188244" cy="0"/>
          </a:xfrm>
          <a:prstGeom prst="line">
            <a:avLst/>
          </a:prstGeom>
          <a:ln w="381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1" name="直接连接符 28690"/>
          <p:cNvSpPr/>
          <p:nvPr/>
        </p:nvSpPr>
        <p:spPr>
          <a:xfrm>
            <a:off x="4677966" y="2246948"/>
            <a:ext cx="0" cy="1674019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2" name="直接连接符 28691"/>
          <p:cNvSpPr/>
          <p:nvPr/>
        </p:nvSpPr>
        <p:spPr>
          <a:xfrm flipH="1">
            <a:off x="4192191" y="2570798"/>
            <a:ext cx="118824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/>
          <p:nvPr/>
        </p:nvSpPr>
        <p:spPr>
          <a:xfrm>
            <a:off x="178594" y="727710"/>
            <a:ext cx="4005263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Arial" panose="020B0604020202020204" pitchFamily="34" charset="0"/>
              </a:rPr>
              <a:t>6.</a:t>
            </a:r>
            <a:r>
              <a:rPr lang="zh-CN" altLang="en-US" sz="2100" dirty="0">
                <a:latin typeface="Arial" panose="020B0604020202020204" pitchFamily="34" charset="0"/>
              </a:rPr>
              <a:t>一辆汽车在直线形的公路上由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Arial" panose="020B0604020202020204" pitchFamily="34" charset="0"/>
              </a:rPr>
              <a:t>向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Arial" panose="020B0604020202020204" pitchFamily="34" charset="0"/>
              </a:rPr>
              <a:t>行驶，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dirty="0">
                <a:latin typeface="Arial" panose="020B0604020202020204" pitchFamily="34" charset="0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dirty="0">
                <a:latin typeface="Arial" panose="020B0604020202020204" pitchFamily="34" charset="0"/>
              </a:rPr>
              <a:t>分别是位于公路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Arial" panose="020B0604020202020204" pitchFamily="34" charset="0"/>
              </a:rPr>
              <a:t>两侧的两个学校，如图所示。</a:t>
            </a:r>
          </a:p>
        </p:txBody>
      </p:sp>
      <p:grpSp>
        <p:nvGrpSpPr>
          <p:cNvPr id="14339" name="Group 17"/>
          <p:cNvGrpSpPr/>
          <p:nvPr/>
        </p:nvGrpSpPr>
        <p:grpSpPr>
          <a:xfrm>
            <a:off x="242888" y="2311005"/>
            <a:ext cx="2525316" cy="1765698"/>
            <a:chOff x="476" y="2304"/>
            <a:chExt cx="2121" cy="1483"/>
          </a:xfrm>
        </p:grpSpPr>
        <p:sp>
          <p:nvSpPr>
            <p:cNvPr id="14360" name="Line 10"/>
            <p:cNvSpPr/>
            <p:nvPr/>
          </p:nvSpPr>
          <p:spPr>
            <a:xfrm>
              <a:off x="476" y="2931"/>
              <a:ext cx="199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1" name="Oval 11"/>
            <p:cNvSpPr/>
            <p:nvPr/>
          </p:nvSpPr>
          <p:spPr>
            <a:xfrm>
              <a:off x="1066" y="2432"/>
              <a:ext cx="45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362" name="Oval 12"/>
            <p:cNvSpPr/>
            <p:nvPr/>
          </p:nvSpPr>
          <p:spPr>
            <a:xfrm>
              <a:off x="2018" y="3566"/>
              <a:ext cx="45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363" name="Text Box 13"/>
            <p:cNvSpPr txBox="1"/>
            <p:nvPr/>
          </p:nvSpPr>
          <p:spPr>
            <a:xfrm>
              <a:off x="758" y="2304"/>
              <a:ext cx="285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4364" name="Text Box 14"/>
            <p:cNvSpPr txBox="1"/>
            <p:nvPr/>
          </p:nvSpPr>
          <p:spPr>
            <a:xfrm>
              <a:off x="2111" y="3438"/>
              <a:ext cx="269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4365" name="Text Box 15"/>
            <p:cNvSpPr txBox="1"/>
            <p:nvPr/>
          </p:nvSpPr>
          <p:spPr>
            <a:xfrm>
              <a:off x="2280" y="2937"/>
              <a:ext cx="317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4366" name="Text Box 16"/>
            <p:cNvSpPr txBox="1"/>
            <p:nvPr/>
          </p:nvSpPr>
          <p:spPr>
            <a:xfrm>
              <a:off x="531" y="2931"/>
              <a:ext cx="291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817960" y="1924052"/>
            <a:ext cx="321469" cy="1560910"/>
            <a:chOff x="687" y="1616"/>
            <a:chExt cx="270" cy="1311"/>
          </a:xfrm>
        </p:grpSpPr>
        <p:sp>
          <p:nvSpPr>
            <p:cNvPr id="14353" name="Line 25"/>
            <p:cNvSpPr/>
            <p:nvPr/>
          </p:nvSpPr>
          <p:spPr>
            <a:xfrm>
              <a:off x="811" y="1616"/>
              <a:ext cx="0" cy="952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Text Box 26"/>
            <p:cNvSpPr txBox="1"/>
            <p:nvPr/>
          </p:nvSpPr>
          <p:spPr>
            <a:xfrm>
              <a:off x="687" y="2578"/>
              <a:ext cx="270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4355" name="Freeform 27"/>
            <p:cNvSpPr/>
            <p:nvPr/>
          </p:nvSpPr>
          <p:spPr>
            <a:xfrm>
              <a:off x="793" y="2432"/>
              <a:ext cx="134" cy="136"/>
            </a:xfrm>
            <a:custGeom>
              <a:avLst/>
              <a:gdLst>
                <a:gd name="txL" fmla="*/ 0 w 182"/>
                <a:gd name="txT" fmla="*/ 0 h 227"/>
                <a:gd name="txR" fmla="*/ 182 w 182"/>
                <a:gd name="txB" fmla="*/ 227 h 227"/>
              </a:gdLst>
              <a:ahLst/>
              <a:cxnLst>
                <a:cxn ang="0">
                  <a:pos x="0" y="0"/>
                </a:cxn>
                <a:cxn ang="0">
                  <a:pos x="182" y="0"/>
                </a:cxn>
                <a:cxn ang="0">
                  <a:pos x="182" y="227"/>
                </a:cxn>
              </a:cxnLst>
              <a:rect l="txL" t="txT" r="txR" b="txB"/>
              <a:pathLst>
                <a:path w="182" h="227">
                  <a:moveTo>
                    <a:pt x="0" y="0"/>
                  </a:moveTo>
                  <a:lnTo>
                    <a:pt x="182" y="0"/>
                  </a:lnTo>
                  <a:lnTo>
                    <a:pt x="182" y="227"/>
                  </a:lnTo>
                </a:path>
              </a:pathLst>
            </a:custGeom>
            <a:noFill/>
            <a:ln w="28575" cap="flat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34"/>
          <p:cNvGrpSpPr/>
          <p:nvPr/>
        </p:nvGrpSpPr>
        <p:grpSpPr>
          <a:xfrm>
            <a:off x="1965723" y="2656285"/>
            <a:ext cx="378619" cy="1534715"/>
            <a:chOff x="1651" y="2231"/>
            <a:chExt cx="318" cy="1289"/>
          </a:xfrm>
        </p:grpSpPr>
        <p:sp>
          <p:nvSpPr>
            <p:cNvPr id="14349" name="Text Box 31"/>
            <p:cNvSpPr txBox="1"/>
            <p:nvPr/>
          </p:nvSpPr>
          <p:spPr>
            <a:xfrm>
              <a:off x="1651" y="2231"/>
              <a:ext cx="31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grpSp>
          <p:nvGrpSpPr>
            <p:cNvPr id="14350" name="Group 33"/>
            <p:cNvGrpSpPr/>
            <p:nvPr/>
          </p:nvGrpSpPr>
          <p:grpSpPr>
            <a:xfrm flipV="1">
              <a:off x="1746" y="2568"/>
              <a:ext cx="101" cy="952"/>
              <a:chOff x="1746" y="1570"/>
              <a:chExt cx="101" cy="952"/>
            </a:xfrm>
          </p:grpSpPr>
          <p:sp>
            <p:nvSpPr>
              <p:cNvPr id="14351" name="Line 30"/>
              <p:cNvSpPr/>
              <p:nvPr/>
            </p:nvSpPr>
            <p:spPr>
              <a:xfrm>
                <a:off x="1764" y="1570"/>
                <a:ext cx="0" cy="952"/>
              </a:xfrm>
              <a:prstGeom prst="line">
                <a:avLst/>
              </a:prstGeom>
              <a:ln w="38100" cap="flat" cmpd="sng">
                <a:solidFill>
                  <a:srgbClr val="00FF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2" name="Freeform 32"/>
              <p:cNvSpPr/>
              <p:nvPr/>
            </p:nvSpPr>
            <p:spPr>
              <a:xfrm>
                <a:off x="1746" y="2396"/>
                <a:ext cx="101" cy="126"/>
              </a:xfrm>
              <a:custGeom>
                <a:avLst/>
                <a:gdLst>
                  <a:gd name="txL" fmla="*/ 0 w 182"/>
                  <a:gd name="txT" fmla="*/ 0 h 227"/>
                  <a:gd name="txR" fmla="*/ 182 w 182"/>
                  <a:gd name="txB" fmla="*/ 227 h 227"/>
                </a:gdLst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227"/>
                  </a:cxn>
                </a:cxnLst>
                <a:rect l="txL" t="txT" r="txR" b="txB"/>
                <a:pathLst>
                  <a:path w="182" h="227">
                    <a:moveTo>
                      <a:pt x="0" y="0"/>
                    </a:moveTo>
                    <a:lnTo>
                      <a:pt x="182" y="0"/>
                    </a:lnTo>
                    <a:lnTo>
                      <a:pt x="182" y="227"/>
                    </a:lnTo>
                  </a:path>
                </a:pathLst>
              </a:custGeom>
              <a:noFill/>
              <a:ln w="28575" cap="flat" cmpd="sng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4344" name="Oval 35"/>
          <p:cNvSpPr/>
          <p:nvPr/>
        </p:nvSpPr>
        <p:spPr>
          <a:xfrm>
            <a:off x="458391" y="3003947"/>
            <a:ext cx="53578" cy="108347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5" name="Oval 36"/>
          <p:cNvSpPr/>
          <p:nvPr/>
        </p:nvSpPr>
        <p:spPr>
          <a:xfrm>
            <a:off x="2511029" y="2993232"/>
            <a:ext cx="53578" cy="108347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" name="云形标注 34"/>
          <p:cNvSpPr/>
          <p:nvPr/>
        </p:nvSpPr>
        <p:spPr>
          <a:xfrm>
            <a:off x="5466398" y="923449"/>
            <a:ext cx="2917031" cy="1310164"/>
          </a:xfrm>
          <a:prstGeom prst="cloudCallout">
            <a:avLst>
              <a:gd name="adj1" fmla="val -83538"/>
              <a:gd name="adj2" fmla="val 37822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1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：在什么位置时分别对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影响最大？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5466398" y="2558415"/>
            <a:ext cx="2917031" cy="1310164"/>
          </a:xfrm>
          <a:prstGeom prst="cloudCallout">
            <a:avLst>
              <a:gd name="adj1" fmla="val -83538"/>
              <a:gd name="adj2" fmla="val 37822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2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：在什么位置时对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影响越来越大？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3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4999673" y="964883"/>
            <a:ext cx="2917031" cy="1310164"/>
          </a:xfrm>
          <a:prstGeom prst="cloudCallout">
            <a:avLst>
              <a:gd name="adj1" fmla="val -83538"/>
              <a:gd name="adj2" fmla="val 37822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3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：在什么位置时对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影响越来越小？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4999673" y="2578894"/>
            <a:ext cx="2917031" cy="1310164"/>
          </a:xfrm>
          <a:prstGeom prst="cloudCallout">
            <a:avLst>
              <a:gd name="adj1" fmla="val -83538"/>
              <a:gd name="adj2" fmla="val 37822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4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：在由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的过程中对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影响怎么变化呢？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486251" y="1528526"/>
            <a:ext cx="2525316" cy="1765698"/>
            <a:chOff x="476" y="2304"/>
            <a:chExt cx="2121" cy="1483"/>
          </a:xfrm>
        </p:grpSpPr>
        <p:sp>
          <p:nvSpPr>
            <p:cNvPr id="3" name="Line 10"/>
            <p:cNvSpPr/>
            <p:nvPr/>
          </p:nvSpPr>
          <p:spPr>
            <a:xfrm>
              <a:off x="476" y="2931"/>
              <a:ext cx="199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Oval 11"/>
            <p:cNvSpPr/>
            <p:nvPr/>
          </p:nvSpPr>
          <p:spPr>
            <a:xfrm>
              <a:off x="1066" y="2432"/>
              <a:ext cx="45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" name="Oval 12"/>
            <p:cNvSpPr/>
            <p:nvPr/>
          </p:nvSpPr>
          <p:spPr>
            <a:xfrm>
              <a:off x="2018" y="3566"/>
              <a:ext cx="45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Text Box 13"/>
            <p:cNvSpPr txBox="1"/>
            <p:nvPr/>
          </p:nvSpPr>
          <p:spPr>
            <a:xfrm>
              <a:off x="758" y="2304"/>
              <a:ext cx="285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0" name="Text Box 14"/>
            <p:cNvSpPr txBox="1"/>
            <p:nvPr/>
          </p:nvSpPr>
          <p:spPr>
            <a:xfrm>
              <a:off x="2111" y="3438"/>
              <a:ext cx="269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1" name="Text Box 15"/>
            <p:cNvSpPr txBox="1"/>
            <p:nvPr/>
          </p:nvSpPr>
          <p:spPr>
            <a:xfrm>
              <a:off x="2280" y="2937"/>
              <a:ext cx="317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2" name="Text Box 16"/>
            <p:cNvSpPr txBox="1"/>
            <p:nvPr/>
          </p:nvSpPr>
          <p:spPr>
            <a:xfrm>
              <a:off x="531" y="2931"/>
              <a:ext cx="291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13" name="Group 28"/>
          <p:cNvGrpSpPr/>
          <p:nvPr/>
        </p:nvGrpSpPr>
        <p:grpSpPr>
          <a:xfrm>
            <a:off x="1061324" y="1141573"/>
            <a:ext cx="321469" cy="1560910"/>
            <a:chOff x="687" y="1616"/>
            <a:chExt cx="270" cy="1311"/>
          </a:xfrm>
        </p:grpSpPr>
        <p:sp>
          <p:nvSpPr>
            <p:cNvPr id="14" name="Line 25"/>
            <p:cNvSpPr/>
            <p:nvPr/>
          </p:nvSpPr>
          <p:spPr>
            <a:xfrm>
              <a:off x="811" y="1616"/>
              <a:ext cx="0" cy="952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26"/>
            <p:cNvSpPr txBox="1"/>
            <p:nvPr/>
          </p:nvSpPr>
          <p:spPr>
            <a:xfrm>
              <a:off x="687" y="2578"/>
              <a:ext cx="270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6" name="Freeform 27"/>
            <p:cNvSpPr/>
            <p:nvPr/>
          </p:nvSpPr>
          <p:spPr>
            <a:xfrm>
              <a:off x="793" y="2432"/>
              <a:ext cx="134" cy="136"/>
            </a:xfrm>
            <a:custGeom>
              <a:avLst/>
              <a:gdLst>
                <a:gd name="txL" fmla="*/ 0 w 182"/>
                <a:gd name="txT" fmla="*/ 0 h 227"/>
                <a:gd name="txR" fmla="*/ 182 w 182"/>
                <a:gd name="txB" fmla="*/ 227 h 227"/>
              </a:gdLst>
              <a:ahLst/>
              <a:cxnLst>
                <a:cxn ang="0">
                  <a:pos x="0" y="0"/>
                </a:cxn>
                <a:cxn ang="0">
                  <a:pos x="182" y="0"/>
                </a:cxn>
                <a:cxn ang="0">
                  <a:pos x="182" y="227"/>
                </a:cxn>
              </a:cxnLst>
              <a:rect l="txL" t="txT" r="txR" b="txB"/>
              <a:pathLst>
                <a:path w="182" h="227">
                  <a:moveTo>
                    <a:pt x="0" y="0"/>
                  </a:moveTo>
                  <a:lnTo>
                    <a:pt x="182" y="0"/>
                  </a:lnTo>
                  <a:lnTo>
                    <a:pt x="182" y="227"/>
                  </a:lnTo>
                </a:path>
              </a:pathLst>
            </a:custGeom>
            <a:noFill/>
            <a:ln w="28575" cap="flat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34"/>
          <p:cNvGrpSpPr/>
          <p:nvPr/>
        </p:nvGrpSpPr>
        <p:grpSpPr>
          <a:xfrm>
            <a:off x="2209086" y="1873807"/>
            <a:ext cx="378619" cy="1534715"/>
            <a:chOff x="1651" y="2231"/>
            <a:chExt cx="318" cy="1289"/>
          </a:xfrm>
        </p:grpSpPr>
        <p:sp>
          <p:nvSpPr>
            <p:cNvPr id="18" name="Text Box 31"/>
            <p:cNvSpPr txBox="1"/>
            <p:nvPr/>
          </p:nvSpPr>
          <p:spPr>
            <a:xfrm>
              <a:off x="1651" y="2231"/>
              <a:ext cx="31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grpSp>
          <p:nvGrpSpPr>
            <p:cNvPr id="19" name="Group 33"/>
            <p:cNvGrpSpPr/>
            <p:nvPr/>
          </p:nvGrpSpPr>
          <p:grpSpPr>
            <a:xfrm flipV="1">
              <a:off x="1746" y="2568"/>
              <a:ext cx="101" cy="952"/>
              <a:chOff x="1746" y="1570"/>
              <a:chExt cx="101" cy="952"/>
            </a:xfrm>
          </p:grpSpPr>
          <p:sp>
            <p:nvSpPr>
              <p:cNvPr id="20" name="Line 30"/>
              <p:cNvSpPr/>
              <p:nvPr/>
            </p:nvSpPr>
            <p:spPr>
              <a:xfrm>
                <a:off x="1764" y="1570"/>
                <a:ext cx="0" cy="952"/>
              </a:xfrm>
              <a:prstGeom prst="line">
                <a:avLst/>
              </a:prstGeom>
              <a:ln w="38100" cap="flat" cmpd="sng">
                <a:solidFill>
                  <a:srgbClr val="00FF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Freeform 32"/>
              <p:cNvSpPr/>
              <p:nvPr/>
            </p:nvSpPr>
            <p:spPr>
              <a:xfrm>
                <a:off x="1746" y="2396"/>
                <a:ext cx="101" cy="126"/>
              </a:xfrm>
              <a:custGeom>
                <a:avLst/>
                <a:gdLst>
                  <a:gd name="txL" fmla="*/ 0 w 182"/>
                  <a:gd name="txT" fmla="*/ 0 h 227"/>
                  <a:gd name="txR" fmla="*/ 182 w 182"/>
                  <a:gd name="txB" fmla="*/ 227 h 227"/>
                </a:gdLst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227"/>
                  </a:cxn>
                </a:cxnLst>
                <a:rect l="txL" t="txT" r="txR" b="txB"/>
                <a:pathLst>
                  <a:path w="182" h="227">
                    <a:moveTo>
                      <a:pt x="0" y="0"/>
                    </a:moveTo>
                    <a:lnTo>
                      <a:pt x="182" y="0"/>
                    </a:lnTo>
                    <a:lnTo>
                      <a:pt x="182" y="227"/>
                    </a:lnTo>
                  </a:path>
                </a:pathLst>
              </a:custGeom>
              <a:noFill/>
              <a:ln w="28575" cap="flat" cmpd="sng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2" name="Oval 35"/>
          <p:cNvSpPr/>
          <p:nvPr/>
        </p:nvSpPr>
        <p:spPr>
          <a:xfrm>
            <a:off x="701755" y="2221468"/>
            <a:ext cx="53578" cy="108347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" name="Oval 36"/>
          <p:cNvSpPr/>
          <p:nvPr/>
        </p:nvSpPr>
        <p:spPr>
          <a:xfrm>
            <a:off x="2754393" y="2210753"/>
            <a:ext cx="53578" cy="108347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-6.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066" y="157639"/>
            <a:ext cx="1922145" cy="615315"/>
          </a:xfrm>
          <a:prstGeom prst="rect">
            <a:avLst/>
          </a:prstGeom>
        </p:spPr>
      </p:pic>
      <p:sp>
        <p:nvSpPr>
          <p:cNvPr id="25" name="内容占位符 7"/>
          <p:cNvSpPr txBox="1"/>
          <p:nvPr/>
        </p:nvSpPr>
        <p:spPr>
          <a:xfrm>
            <a:off x="658654" y="896779"/>
            <a:ext cx="5782151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你知道体育课上老师是怎样测量跳远成绩的吗？</a:t>
            </a:r>
            <a:endParaRPr lang="en-US" altLang="zh-CN" sz="21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你能说说其中的道理吗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 </a:t>
            </a:r>
          </a:p>
        </p:txBody>
      </p:sp>
      <p:pic>
        <p:nvPicPr>
          <p:cNvPr id="47106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75160" y="2159794"/>
            <a:ext cx="4085034" cy="2271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charRg st="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34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charRg st="34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05255" y="170234"/>
            <a:ext cx="979646" cy="43767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11" name="TextBox 2"/>
          <p:cNvSpPr txBox="1"/>
          <p:nvPr/>
        </p:nvSpPr>
        <p:spPr>
          <a:xfrm>
            <a:off x="701041" y="2211705"/>
            <a:ext cx="1088231" cy="391478"/>
          </a:xfrm>
          <a:prstGeom prst="rect">
            <a:avLst/>
          </a:prstGeom>
          <a:noFill/>
          <a:ln w="25400" cap="flat" cmpd="sng">
            <a:solidFill>
              <a:srgbClr val="7F7F7F">
                <a:alpha val="53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垂线</a:t>
            </a:r>
          </a:p>
        </p:txBody>
      </p:sp>
      <p:sp>
        <p:nvSpPr>
          <p:cNvPr id="12" name="矩形 11"/>
          <p:cNvSpPr/>
          <p:nvPr/>
        </p:nvSpPr>
        <p:spPr>
          <a:xfrm>
            <a:off x="2005013" y="875824"/>
            <a:ext cx="1061085" cy="714851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垂线的定义</a:t>
            </a:r>
          </a:p>
        </p:txBody>
      </p:sp>
      <p:sp>
        <p:nvSpPr>
          <p:cNvPr id="14" name="左大括号 13"/>
          <p:cNvSpPr/>
          <p:nvPr/>
        </p:nvSpPr>
        <p:spPr>
          <a:xfrm>
            <a:off x="1865471" y="1318022"/>
            <a:ext cx="105966" cy="2233613"/>
          </a:xfrm>
          <a:prstGeom prst="leftBrace">
            <a:avLst>
              <a:gd name="adj1" fmla="val 6928"/>
              <a:gd name="adj2" fmla="val 50000"/>
            </a:avLst>
          </a:prstGeom>
          <a:noFill/>
          <a:ln w="25400" cap="flat" cmpd="sng">
            <a:solidFill>
              <a:schemeClr val="tx1">
                <a:alpha val="61176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20942" y="745332"/>
            <a:ext cx="3986689" cy="1037749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两条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相交线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所成的角中有一个是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时，这两条直线互相垂直，一条直线叫另一条直线的垂线.</a:t>
            </a:r>
          </a:p>
        </p:txBody>
      </p:sp>
      <p:sp>
        <p:nvSpPr>
          <p:cNvPr id="21" name="矩形 20"/>
          <p:cNvSpPr/>
          <p:nvPr/>
        </p:nvSpPr>
        <p:spPr>
          <a:xfrm>
            <a:off x="2027396" y="3272314"/>
            <a:ext cx="1087755" cy="714851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垂线的性质</a:t>
            </a:r>
          </a:p>
        </p:txBody>
      </p:sp>
      <p:sp>
        <p:nvSpPr>
          <p:cNvPr id="23" name="右箭头 22"/>
          <p:cNvSpPr/>
          <p:nvPr/>
        </p:nvSpPr>
        <p:spPr bwMode="auto">
          <a:xfrm>
            <a:off x="3115627" y="1171337"/>
            <a:ext cx="566738" cy="215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右箭头 5"/>
          <p:cNvSpPr/>
          <p:nvPr/>
        </p:nvSpPr>
        <p:spPr bwMode="auto">
          <a:xfrm>
            <a:off x="3115151" y="3551635"/>
            <a:ext cx="566738" cy="215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27397" y="2223135"/>
            <a:ext cx="1736884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垂线的画法</a:t>
            </a:r>
          </a:p>
        </p:txBody>
      </p:sp>
      <p:sp>
        <p:nvSpPr>
          <p:cNvPr id="9" name="右箭头 8"/>
          <p:cNvSpPr/>
          <p:nvPr/>
        </p:nvSpPr>
        <p:spPr bwMode="auto">
          <a:xfrm>
            <a:off x="3764280" y="2327911"/>
            <a:ext cx="763905" cy="2157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28185" y="2230279"/>
            <a:ext cx="2592229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一靠；二过；三画</a:t>
            </a:r>
          </a:p>
        </p:txBody>
      </p:sp>
      <p:sp>
        <p:nvSpPr>
          <p:cNvPr id="20" name="左大括号 19"/>
          <p:cNvSpPr/>
          <p:nvPr/>
        </p:nvSpPr>
        <p:spPr>
          <a:xfrm>
            <a:off x="3733324" y="2977515"/>
            <a:ext cx="80486" cy="1371600"/>
          </a:xfrm>
          <a:prstGeom prst="leftBrace">
            <a:avLst>
              <a:gd name="adj1" fmla="val 6928"/>
              <a:gd name="adj2" fmla="val 50000"/>
            </a:avLst>
          </a:prstGeom>
          <a:noFill/>
          <a:ln w="25400" cap="flat" cmpd="sng">
            <a:solidFill>
              <a:schemeClr val="tx1">
                <a:alpha val="61176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813810" y="2671763"/>
            <a:ext cx="2592229" cy="714851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一点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有且只有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一条直线和已知直线垂直</a:t>
            </a:r>
          </a:p>
        </p:txBody>
      </p:sp>
      <p:sp>
        <p:nvSpPr>
          <p:cNvPr id="25" name="矩形 24"/>
          <p:cNvSpPr/>
          <p:nvPr/>
        </p:nvSpPr>
        <p:spPr>
          <a:xfrm>
            <a:off x="3813810" y="4150519"/>
            <a:ext cx="1673543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垂线段最短</a:t>
            </a:r>
          </a:p>
        </p:txBody>
      </p:sp>
      <p:sp>
        <p:nvSpPr>
          <p:cNvPr id="26" name="右箭头 25"/>
          <p:cNvSpPr/>
          <p:nvPr/>
        </p:nvSpPr>
        <p:spPr bwMode="auto">
          <a:xfrm>
            <a:off x="5505926" y="4232196"/>
            <a:ext cx="566738" cy="215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085046" y="3989547"/>
            <a:ext cx="2298859" cy="714851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点到直线的距离：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垂线段的长度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ldLvl="0" animBg="1"/>
      <p:bldP spid="12" grpId="0" bldLvl="0" animBg="1"/>
      <p:bldP spid="14" grpId="0" bldLvl="0" animBg="1"/>
      <p:bldP spid="5" grpId="0" bldLvl="0" animBg="1"/>
      <p:bldP spid="21" grpId="0" bldLvl="0" animBg="1"/>
      <p:bldP spid="23" grpId="0" bldLvl="0" animBg="1"/>
      <p:bldP spid="6" grpId="0" bldLvl="0" animBg="1"/>
      <p:bldP spid="7" grpId="0" bldLvl="0" animBg="1"/>
      <p:bldP spid="9" grpId="0" bldLvl="0" animBg="1"/>
      <p:bldP spid="10" grpId="0" bldLvl="0" animBg="1"/>
      <p:bldP spid="20" grpId="0" bldLvl="0" animBg="1"/>
      <p:bldP spid="24" grpId="0" bldLvl="0" animBg="1"/>
      <p:bldP spid="25" grpId="0" bldLvl="0" animBg="1"/>
      <p:bldP spid="26" grpId="0" bldLvl="0" animBg="1"/>
      <p:bldP spid="27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5"/>
          <p:cNvSpPr txBox="1"/>
          <p:nvPr/>
        </p:nvSpPr>
        <p:spPr>
          <a:xfrm>
            <a:off x="1657350" y="89797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5829300" y="209812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1" name="Text Box 7"/>
          <p:cNvSpPr txBox="1"/>
          <p:nvPr/>
        </p:nvSpPr>
        <p:spPr>
          <a:xfrm>
            <a:off x="1134666" y="2257663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" name="Text Box 8"/>
          <p:cNvSpPr txBox="1"/>
          <p:nvPr/>
        </p:nvSpPr>
        <p:spPr>
          <a:xfrm>
            <a:off x="4914900" y="840820"/>
            <a:ext cx="305991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4" name="Text Box 9"/>
          <p:cNvSpPr txBox="1"/>
          <p:nvPr/>
        </p:nvSpPr>
        <p:spPr>
          <a:xfrm>
            <a:off x="3257550" y="1428988"/>
            <a:ext cx="285750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7" name="Group 9"/>
          <p:cNvGrpSpPr/>
          <p:nvPr/>
        </p:nvGrpSpPr>
        <p:grpSpPr>
          <a:xfrm rot="-2849373">
            <a:off x="2002631" y="3361135"/>
            <a:ext cx="2700338" cy="114300"/>
            <a:chOff x="0" y="0"/>
            <a:chExt cx="2268" cy="96"/>
          </a:xfrm>
        </p:grpSpPr>
        <p:sp>
          <p:nvSpPr>
            <p:cNvPr id="7178" name="Rectangle 10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79" name="Oval 11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Group 12"/>
          <p:cNvGrpSpPr/>
          <p:nvPr/>
        </p:nvGrpSpPr>
        <p:grpSpPr>
          <a:xfrm rot="-3711504">
            <a:off x="1999059" y="3369469"/>
            <a:ext cx="2700338" cy="114300"/>
            <a:chOff x="0" y="0"/>
            <a:chExt cx="2268" cy="96"/>
          </a:xfrm>
        </p:grpSpPr>
        <p:sp>
          <p:nvSpPr>
            <p:cNvPr id="7181" name="Rectangle 13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2" name="Oval 14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15"/>
          <p:cNvGrpSpPr/>
          <p:nvPr/>
        </p:nvGrpSpPr>
        <p:grpSpPr>
          <a:xfrm rot="-4472327">
            <a:off x="1989535" y="3378994"/>
            <a:ext cx="2700338" cy="114300"/>
            <a:chOff x="0" y="0"/>
            <a:chExt cx="2268" cy="96"/>
          </a:xfrm>
        </p:grpSpPr>
        <p:sp>
          <p:nvSpPr>
            <p:cNvPr id="7184" name="Rectangle 16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5" name="Oval 17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18"/>
          <p:cNvGrpSpPr/>
          <p:nvPr/>
        </p:nvGrpSpPr>
        <p:grpSpPr>
          <a:xfrm rot="5400000">
            <a:off x="1987153" y="3340894"/>
            <a:ext cx="2700338" cy="114300"/>
            <a:chOff x="0" y="0"/>
            <a:chExt cx="2268" cy="96"/>
          </a:xfrm>
        </p:grpSpPr>
        <p:sp>
          <p:nvSpPr>
            <p:cNvPr id="7187" name="Rectangle 19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8" name="Oval 20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1" name="Group 21"/>
          <p:cNvGrpSpPr/>
          <p:nvPr/>
        </p:nvGrpSpPr>
        <p:grpSpPr>
          <a:xfrm rot="-6415650">
            <a:off x="2006203" y="3364706"/>
            <a:ext cx="2700338" cy="114300"/>
            <a:chOff x="0" y="0"/>
            <a:chExt cx="2268" cy="96"/>
          </a:xfrm>
        </p:grpSpPr>
        <p:sp>
          <p:nvSpPr>
            <p:cNvPr id="7190" name="Rectangle 22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91" name="Oval 23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2" name="Group 24"/>
          <p:cNvGrpSpPr/>
          <p:nvPr/>
        </p:nvGrpSpPr>
        <p:grpSpPr>
          <a:xfrm rot="3551287">
            <a:off x="1971675" y="3350419"/>
            <a:ext cx="2700338" cy="114300"/>
            <a:chOff x="0" y="0"/>
            <a:chExt cx="2268" cy="96"/>
          </a:xfrm>
        </p:grpSpPr>
        <p:sp>
          <p:nvSpPr>
            <p:cNvPr id="7193" name="Rectangle 25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94" name="Oval 26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3" name="Group 27"/>
          <p:cNvGrpSpPr/>
          <p:nvPr/>
        </p:nvGrpSpPr>
        <p:grpSpPr>
          <a:xfrm rot="2708324">
            <a:off x="1975247" y="3331369"/>
            <a:ext cx="2700338" cy="114300"/>
            <a:chOff x="0" y="0"/>
            <a:chExt cx="2268" cy="96"/>
          </a:xfrm>
        </p:grpSpPr>
        <p:sp>
          <p:nvSpPr>
            <p:cNvPr id="7196" name="Rectangle 28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97" name="Oval 29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30"/>
          <p:cNvGrpSpPr/>
          <p:nvPr/>
        </p:nvGrpSpPr>
        <p:grpSpPr>
          <a:xfrm rot="1927850">
            <a:off x="1990725" y="3344466"/>
            <a:ext cx="2700338" cy="114300"/>
            <a:chOff x="0" y="0"/>
            <a:chExt cx="2268" cy="96"/>
          </a:xfrm>
        </p:grpSpPr>
        <p:sp>
          <p:nvSpPr>
            <p:cNvPr id="7199" name="Rectangle 31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00" name="Oval 32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970723" y="2997042"/>
            <a:ext cx="2743200" cy="731997"/>
            <a:chOff x="4138" y="6293"/>
            <a:chExt cx="5760" cy="1537"/>
          </a:xfrm>
        </p:grpSpPr>
        <p:sp>
          <p:nvSpPr>
            <p:cNvPr id="5180" name="Text Box 45"/>
            <p:cNvSpPr txBox="1">
              <a:spLocks noChangeArrowheads="1"/>
            </p:cNvSpPr>
            <p:nvPr/>
          </p:nvSpPr>
          <p:spPr bwMode="auto">
            <a:xfrm>
              <a:off x="8574" y="6314"/>
              <a:ext cx="1115" cy="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800" i="1" noProof="1">
                  <a:solidFill>
                    <a:srgbClr val="C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α</a:t>
              </a:r>
              <a:r>
                <a:rPr lang="en-US" altLang="zh-CN" sz="1800" i="1" noProof="1">
                  <a:solidFill>
                    <a:srgbClr val="C0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4138" y="6293"/>
              <a:ext cx="5760" cy="1537"/>
              <a:chOff x="4138" y="6293"/>
              <a:chExt cx="5760" cy="1537"/>
            </a:xfrm>
          </p:grpSpPr>
          <p:grpSp>
            <p:nvGrpSpPr>
              <p:cNvPr id="7171" name="Group 3"/>
              <p:cNvGrpSpPr/>
              <p:nvPr/>
            </p:nvGrpSpPr>
            <p:grpSpPr>
              <a:xfrm>
                <a:off x="4138" y="7053"/>
                <a:ext cx="5670" cy="240"/>
                <a:chOff x="0" y="0"/>
                <a:chExt cx="2268" cy="96"/>
              </a:xfrm>
            </p:grpSpPr>
            <p:sp>
              <p:nvSpPr>
                <p:cNvPr id="7172" name="Rectangle 4" descr="栎木"/>
                <p:cNvSpPr/>
                <p:nvPr/>
              </p:nvSpPr>
              <p:spPr>
                <a:xfrm>
                  <a:off x="0" y="0"/>
                  <a:ext cx="2268" cy="91"/>
                </a:xfrm>
                <a:prstGeom prst="rect">
                  <a:avLst/>
                </a:prstGeom>
                <a:blipFill rotWithShape="1">
                  <a:blip r:embed="rId2"/>
                </a:blip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 dirty="0">
                    <a:latin typeface="Constantia" panose="02030602050306030303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73" name="Oval 5"/>
                <p:cNvSpPr/>
                <p:nvPr/>
              </p:nvSpPr>
              <p:spPr>
                <a:xfrm rot="9000000">
                  <a:off x="1098" y="0"/>
                  <a:ext cx="96" cy="96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rot="10800000" wrap="none" anchor="ctr"/>
                <a:lstStyle/>
                <a:p>
                  <a:endParaRPr lang="zh-CN" altLang="en-US" dirty="0">
                    <a:latin typeface="Constantia" panose="02030602050306030303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6" name="Group 6"/>
              <p:cNvGrpSpPr/>
              <p:nvPr/>
            </p:nvGrpSpPr>
            <p:grpSpPr>
              <a:xfrm rot="-2099521">
                <a:off x="4188" y="7040"/>
                <a:ext cx="5670" cy="240"/>
                <a:chOff x="0" y="0"/>
                <a:chExt cx="2268" cy="96"/>
              </a:xfrm>
            </p:grpSpPr>
            <p:sp>
              <p:nvSpPr>
                <p:cNvPr id="7175" name="Rectangle 7" descr="栎木"/>
                <p:cNvSpPr/>
                <p:nvPr/>
              </p:nvSpPr>
              <p:spPr>
                <a:xfrm>
                  <a:off x="0" y="0"/>
                  <a:ext cx="2268" cy="91"/>
                </a:xfrm>
                <a:prstGeom prst="rect">
                  <a:avLst/>
                </a:prstGeom>
                <a:blipFill rotWithShape="1">
                  <a:blip r:embed="rId2"/>
                </a:blip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 dirty="0">
                    <a:latin typeface="Constantia" panose="02030602050306030303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76" name="Oval 8"/>
                <p:cNvSpPr/>
                <p:nvPr/>
              </p:nvSpPr>
              <p:spPr>
                <a:xfrm rot="9000000">
                  <a:off x="1098" y="0"/>
                  <a:ext cx="96" cy="96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rot="10800000" vert="eaVert" wrap="none" anchor="ctr"/>
                <a:lstStyle/>
                <a:p>
                  <a:endParaRPr lang="zh-CN" altLang="en-US" dirty="0">
                    <a:latin typeface="Constantia" panose="02030602050306030303" pitchFamily="18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5179" name="Text Box 44"/>
              <p:cNvSpPr txBox="1"/>
              <p:nvPr/>
            </p:nvSpPr>
            <p:spPr>
              <a:xfrm>
                <a:off x="7915" y="6293"/>
                <a:ext cx="862" cy="10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zh-CN" altLang="en-US" sz="2700" dirty="0">
                    <a:solidFill>
                      <a:srgbClr val="FF3300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rPr>
                  <a:t>）</a:t>
                </a:r>
              </a:p>
            </p:txBody>
          </p:sp>
          <p:sp>
            <p:nvSpPr>
              <p:cNvPr id="5181" name="Text Box 46"/>
              <p:cNvSpPr txBox="1">
                <a:spLocks noChangeArrowheads="1"/>
              </p:cNvSpPr>
              <p:nvPr/>
            </p:nvSpPr>
            <p:spPr bwMode="auto">
              <a:xfrm>
                <a:off x="9268" y="7055"/>
                <a:ext cx="630" cy="7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1800" i="1" noProof="1">
                    <a:solidFill>
                      <a:srgbClr val="CC0066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  <a:cs typeface="+mn-ea"/>
                  </a:rPr>
                  <a:t>a</a:t>
                </a:r>
                <a:endParaRPr lang="en-US" altLang="zh-CN" sz="1800" i="1" noProof="1">
                  <a:solidFill>
                    <a:srgbClr val="CC0066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82" name="Text Box 47"/>
          <p:cNvSpPr txBox="1">
            <a:spLocks noChangeArrowheads="1"/>
          </p:cNvSpPr>
          <p:nvPr/>
        </p:nvSpPr>
        <p:spPr bwMode="auto">
          <a:xfrm>
            <a:off x="4251722" y="2225279"/>
            <a:ext cx="252413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1800" i="1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3" name="Text Box 48"/>
          <p:cNvSpPr txBox="1">
            <a:spLocks noChangeArrowheads="1"/>
          </p:cNvSpPr>
          <p:nvPr/>
        </p:nvSpPr>
        <p:spPr bwMode="auto">
          <a:xfrm>
            <a:off x="3958828" y="2028825"/>
            <a:ext cx="252413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1800" i="1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4" name="Text Box 49"/>
          <p:cNvSpPr txBox="1">
            <a:spLocks noChangeArrowheads="1"/>
          </p:cNvSpPr>
          <p:nvPr/>
        </p:nvSpPr>
        <p:spPr bwMode="auto">
          <a:xfrm>
            <a:off x="3320653" y="1953816"/>
            <a:ext cx="252413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1800" i="1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5" name="Text Box 50"/>
          <p:cNvSpPr txBox="1">
            <a:spLocks noChangeArrowheads="1"/>
          </p:cNvSpPr>
          <p:nvPr/>
        </p:nvSpPr>
        <p:spPr bwMode="auto">
          <a:xfrm>
            <a:off x="2630091" y="2007394"/>
            <a:ext cx="290513" cy="434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2400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6" name="Text Box 51"/>
          <p:cNvSpPr txBox="1">
            <a:spLocks noChangeArrowheads="1"/>
          </p:cNvSpPr>
          <p:nvPr/>
        </p:nvSpPr>
        <p:spPr bwMode="auto">
          <a:xfrm>
            <a:off x="2134791" y="2341960"/>
            <a:ext cx="290513" cy="434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2400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7" name="Text Box 52"/>
          <p:cNvSpPr txBox="1"/>
          <p:nvPr/>
        </p:nvSpPr>
        <p:spPr>
          <a:xfrm rot="-4406781">
            <a:off x="3147536" y="2947987"/>
            <a:ext cx="481013" cy="48101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700" dirty="0">
                <a:solidFill>
                  <a:srgbClr val="FF33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3219212" y="2908459"/>
            <a:ext cx="484748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i="1" noProof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α</a:t>
            </a:r>
            <a:r>
              <a:rPr lang="en-US" altLang="zh-CN" sz="1800" i="1" noProof="1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7169" name="Text Box 33"/>
          <p:cNvSpPr txBox="1"/>
          <p:nvPr/>
        </p:nvSpPr>
        <p:spPr>
          <a:xfrm>
            <a:off x="358379" y="799624"/>
            <a:ext cx="5737860" cy="90820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在相交线的模型中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固定木条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转动木条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位置变化时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所成的角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α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也会发生变化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 animBg="1"/>
      <p:bldP spid="5183" grpId="0" animBg="1"/>
      <p:bldP spid="5184" grpId="0" animBg="1"/>
      <p:bldP spid="5185" grpId="0" animBg="1"/>
      <p:bldP spid="5186" grpId="0" animBg="1"/>
      <p:bldP spid="71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236220" y="143165"/>
            <a:ext cx="6900863" cy="2054729"/>
            <a:chOff x="319" y="2714"/>
            <a:chExt cx="5010" cy="1351"/>
          </a:xfrm>
        </p:grpSpPr>
        <p:sp>
          <p:nvSpPr>
            <p:cNvPr id="9269" name="AutoShape 5"/>
            <p:cNvSpPr/>
            <p:nvPr/>
          </p:nvSpPr>
          <p:spPr>
            <a:xfrm>
              <a:off x="319" y="3130"/>
              <a:ext cx="5010" cy="935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垂直的定义：</a:t>
              </a:r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r>
                <a:rPr lang="zh-CN" altLang="en-US" dirty="0">
                  <a:latin typeface="Arial" panose="020B0604020202020204" pitchFamily="34" charset="0"/>
                </a:rPr>
                <a:t>      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两条直线相交成四个角，如果有一个角是</a:t>
              </a:r>
              <a:r>
                <a:rPr lang="zh-CN" altLang="en-US" sz="2100" dirty="0">
                  <a:solidFill>
                    <a:schemeClr val="hlink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直角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，</a:t>
              </a:r>
            </a:p>
            <a:p>
              <a:pPr algn="l"/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那么称这两条直线互相垂直，</a:t>
              </a:r>
            </a:p>
            <a:p>
              <a:pPr algn="l"/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其中的一条直线叫做另一条直线的垂线</a:t>
              </a: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14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218" name="文本框 62470"/>
          <p:cNvSpPr txBox="1"/>
          <p:nvPr/>
        </p:nvSpPr>
        <p:spPr>
          <a:xfrm>
            <a:off x="6040755" y="3462100"/>
            <a:ext cx="3429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9219" name="文本框 62471"/>
          <p:cNvSpPr txBox="1"/>
          <p:nvPr/>
        </p:nvSpPr>
        <p:spPr>
          <a:xfrm>
            <a:off x="7930277" y="3469243"/>
            <a:ext cx="4572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9220" name="文本框 62472"/>
          <p:cNvSpPr txBox="1"/>
          <p:nvPr/>
        </p:nvSpPr>
        <p:spPr>
          <a:xfrm>
            <a:off x="6995636" y="2617946"/>
            <a:ext cx="3429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9221" name="文本框 62473"/>
          <p:cNvSpPr txBox="1"/>
          <p:nvPr/>
        </p:nvSpPr>
        <p:spPr>
          <a:xfrm>
            <a:off x="7069455" y="4085987"/>
            <a:ext cx="28575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grpSp>
        <p:nvGrpSpPr>
          <p:cNvPr id="9222" name="组合 62474"/>
          <p:cNvGrpSpPr/>
          <p:nvPr/>
        </p:nvGrpSpPr>
        <p:grpSpPr>
          <a:xfrm>
            <a:off x="6430090" y="2947749"/>
            <a:ext cx="1557338" cy="1184672"/>
            <a:chOff x="3648" y="1440"/>
            <a:chExt cx="1392" cy="1344"/>
          </a:xfrm>
        </p:grpSpPr>
        <p:sp>
          <p:nvSpPr>
            <p:cNvPr id="9223" name="直接连接符 62475"/>
            <p:cNvSpPr/>
            <p:nvPr/>
          </p:nvSpPr>
          <p:spPr>
            <a:xfrm>
              <a:off x="3648" y="2160"/>
              <a:ext cx="1392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4" name="直接连接符 62476"/>
            <p:cNvSpPr/>
            <p:nvPr/>
          </p:nvSpPr>
          <p:spPr>
            <a:xfrm>
              <a:off x="4320" y="1440"/>
              <a:ext cx="0" cy="1344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" name="文本框 62477"/>
            <p:cNvSpPr txBox="1"/>
            <p:nvPr/>
          </p:nvSpPr>
          <p:spPr>
            <a:xfrm>
              <a:off x="4272" y="2113"/>
              <a:ext cx="336" cy="3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5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9226" name="直接连接符 62478"/>
            <p:cNvSpPr/>
            <p:nvPr/>
          </p:nvSpPr>
          <p:spPr>
            <a:xfrm>
              <a:off x="4320" y="2064"/>
              <a:ext cx="96" cy="0"/>
            </a:xfrm>
            <a:prstGeom prst="line">
              <a:avLst/>
            </a:prstGeom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直接连接符 62479"/>
            <p:cNvSpPr/>
            <p:nvPr/>
          </p:nvSpPr>
          <p:spPr>
            <a:xfrm>
              <a:off x="4416" y="2064"/>
              <a:ext cx="0" cy="96"/>
            </a:xfrm>
            <a:prstGeom prst="line">
              <a:avLst/>
            </a:prstGeom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484" name="文本框 62483"/>
          <p:cNvSpPr txBox="1"/>
          <p:nvPr/>
        </p:nvSpPr>
        <p:spPr>
          <a:xfrm>
            <a:off x="6962299" y="2894171"/>
            <a:ext cx="3429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solidFill>
                  <a:srgbClr val="E033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62485" name="文本框 62484"/>
          <p:cNvSpPr txBox="1"/>
          <p:nvPr/>
        </p:nvSpPr>
        <p:spPr>
          <a:xfrm>
            <a:off x="7770733" y="3476387"/>
            <a:ext cx="2702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solidFill>
                  <a:srgbClr val="E033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62466" name="文本框 62465"/>
          <p:cNvSpPr txBox="1"/>
          <p:nvPr/>
        </p:nvSpPr>
        <p:spPr>
          <a:xfrm>
            <a:off x="295276" y="2341721"/>
            <a:ext cx="5408771" cy="26527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如果直线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垂直，那么可记作：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1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1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1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100" dirty="0">
                <a:solidFill>
                  <a:srgbClr val="E033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1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如果用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表示这两条直线，那么直线</a:t>
            </a:r>
            <a:r>
              <a:rPr lang="en-US" altLang="zh-CN" sz="21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垂直，可记作：</a:t>
            </a:r>
            <a:r>
              <a:rPr lang="en-US" altLang="zh-CN" sz="21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100" dirty="0" err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1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1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100" dirty="0" err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1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把互相垂直的两条直线的交点叫作</a:t>
            </a:r>
            <a:r>
              <a:rPr lang="zh-CN" altLang="en-US" sz="21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垂足</a:t>
            </a:r>
            <a:r>
              <a:rPr lang="zh-CN" altLang="en-US" sz="2100" dirty="0">
                <a:solidFill>
                  <a:srgbClr val="101016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21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如图中的</a:t>
            </a:r>
            <a:r>
              <a:rPr lang="en-US" altLang="zh-CN" sz="2100" b="1" i="1" dirty="0">
                <a:solidFill>
                  <a:srgbClr val="E033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1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点，</a:t>
            </a:r>
            <a:r>
              <a:rPr lang="zh-CN" altLang="en-US" sz="21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┐</a:t>
            </a:r>
            <a:r>
              <a:rPr lang="zh-CN" altLang="en-US" sz="2100" dirty="0">
                <a:solidFill>
                  <a:srgbClr val="101016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标记</a:t>
            </a:r>
            <a:r>
              <a:rPr lang="zh-CN" altLang="en-US" sz="21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1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/>
      <p:bldP spid="62485" grpId="0"/>
      <p:bldP spid="624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460" y="170974"/>
            <a:ext cx="1660208" cy="531495"/>
          </a:xfrm>
          <a:prstGeom prst="rect">
            <a:avLst/>
          </a:prstGeom>
        </p:spPr>
      </p:pic>
      <p:sp>
        <p:nvSpPr>
          <p:cNvPr id="11273" name="文本框 58378"/>
          <p:cNvSpPr txBox="1"/>
          <p:nvPr/>
        </p:nvSpPr>
        <p:spPr>
          <a:xfrm>
            <a:off x="431483" y="696516"/>
            <a:ext cx="6010275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：你能借助三角尺在一张白纸上画出两条互相垂直的直线吗？ </a:t>
            </a:r>
          </a:p>
        </p:txBody>
      </p:sp>
      <p:grpSp>
        <p:nvGrpSpPr>
          <p:cNvPr id="13" name="Group 11"/>
          <p:cNvGrpSpPr/>
          <p:nvPr/>
        </p:nvGrpSpPr>
        <p:grpSpPr>
          <a:xfrm rot="3390876">
            <a:off x="6159251" y="1553051"/>
            <a:ext cx="2653903" cy="2139553"/>
            <a:chOff x="267" y="1296"/>
            <a:chExt cx="2229" cy="1797"/>
          </a:xfrm>
        </p:grpSpPr>
        <p:sp>
          <p:nvSpPr>
            <p:cNvPr id="9226" name="Freeform 12"/>
            <p:cNvSpPr/>
            <p:nvPr/>
          </p:nvSpPr>
          <p:spPr>
            <a:xfrm rot="-8845963">
              <a:off x="384" y="1296"/>
              <a:ext cx="2112" cy="1344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2112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7843"/>
              </a:schemeClr>
            </a:solidFill>
            <a:ln w="15875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9227" name="Group 13"/>
            <p:cNvGrpSpPr/>
            <p:nvPr/>
          </p:nvGrpSpPr>
          <p:grpSpPr>
            <a:xfrm rot="7354037">
              <a:off x="1652" y="2438"/>
              <a:ext cx="1104" cy="206"/>
              <a:chOff x="192" y="1824"/>
              <a:chExt cx="1104" cy="206"/>
            </a:xfrm>
          </p:grpSpPr>
          <p:grpSp>
            <p:nvGrpSpPr>
              <p:cNvPr id="9429" name="Group 14"/>
              <p:cNvGrpSpPr/>
              <p:nvPr/>
            </p:nvGrpSpPr>
            <p:grpSpPr>
              <a:xfrm>
                <a:off x="240" y="1824"/>
                <a:ext cx="952" cy="48"/>
                <a:chOff x="240" y="2208"/>
                <a:chExt cx="952" cy="29"/>
              </a:xfrm>
            </p:grpSpPr>
            <p:sp>
              <p:nvSpPr>
                <p:cNvPr id="9431" name="Line 15"/>
                <p:cNvSpPr>
                  <a:spLocks noChangeAspect="1"/>
                </p:cNvSpPr>
                <p:nvPr/>
              </p:nvSpPr>
              <p:spPr>
                <a:xfrm>
                  <a:off x="240" y="2208"/>
                  <a:ext cx="0" cy="2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2" name="Line 16"/>
                <p:cNvSpPr>
                  <a:spLocks noChangeAspect="1"/>
                </p:cNvSpPr>
                <p:nvPr/>
              </p:nvSpPr>
              <p:spPr>
                <a:xfrm>
                  <a:off x="25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3" name="Line 17"/>
                <p:cNvSpPr>
                  <a:spLocks noChangeAspect="1"/>
                </p:cNvSpPr>
                <p:nvPr/>
              </p:nvSpPr>
              <p:spPr>
                <a:xfrm>
                  <a:off x="27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4" name="Line 18"/>
                <p:cNvSpPr>
                  <a:spLocks noChangeAspect="1"/>
                </p:cNvSpPr>
                <p:nvPr/>
              </p:nvSpPr>
              <p:spPr>
                <a:xfrm>
                  <a:off x="28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5" name="Line 19"/>
                <p:cNvSpPr>
                  <a:spLocks noChangeAspect="1"/>
                </p:cNvSpPr>
                <p:nvPr/>
              </p:nvSpPr>
              <p:spPr>
                <a:xfrm>
                  <a:off x="30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6" name="Line 20"/>
                <p:cNvSpPr>
                  <a:spLocks noChangeAspect="1"/>
                </p:cNvSpPr>
                <p:nvPr/>
              </p:nvSpPr>
              <p:spPr>
                <a:xfrm>
                  <a:off x="32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7" name="Line 21"/>
                <p:cNvSpPr>
                  <a:spLocks noChangeAspect="1"/>
                </p:cNvSpPr>
                <p:nvPr/>
              </p:nvSpPr>
              <p:spPr>
                <a:xfrm>
                  <a:off x="33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8" name="Line 22"/>
                <p:cNvSpPr>
                  <a:spLocks noChangeAspect="1"/>
                </p:cNvSpPr>
                <p:nvPr/>
              </p:nvSpPr>
              <p:spPr>
                <a:xfrm>
                  <a:off x="35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9" name="Line 23"/>
                <p:cNvSpPr>
                  <a:spLocks noChangeAspect="1"/>
                </p:cNvSpPr>
                <p:nvPr/>
              </p:nvSpPr>
              <p:spPr>
                <a:xfrm>
                  <a:off x="37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0" name="Line 24"/>
                <p:cNvSpPr>
                  <a:spLocks noChangeAspect="1"/>
                </p:cNvSpPr>
                <p:nvPr/>
              </p:nvSpPr>
              <p:spPr>
                <a:xfrm>
                  <a:off x="38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1" name="Line 25"/>
                <p:cNvSpPr>
                  <a:spLocks noChangeAspect="1"/>
                </p:cNvSpPr>
                <p:nvPr/>
              </p:nvSpPr>
              <p:spPr>
                <a:xfrm>
                  <a:off x="404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2" name="Line 26"/>
                <p:cNvSpPr>
                  <a:spLocks noChangeAspect="1"/>
                </p:cNvSpPr>
                <p:nvPr/>
              </p:nvSpPr>
              <p:spPr>
                <a:xfrm>
                  <a:off x="42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3" name="Line 27"/>
                <p:cNvSpPr>
                  <a:spLocks noChangeAspect="1"/>
                </p:cNvSpPr>
                <p:nvPr/>
              </p:nvSpPr>
              <p:spPr>
                <a:xfrm>
                  <a:off x="43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4" name="Line 28"/>
                <p:cNvSpPr>
                  <a:spLocks noChangeAspect="1"/>
                </p:cNvSpPr>
                <p:nvPr/>
              </p:nvSpPr>
              <p:spPr>
                <a:xfrm>
                  <a:off x="45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5" name="Line 29"/>
                <p:cNvSpPr>
                  <a:spLocks noChangeAspect="1"/>
                </p:cNvSpPr>
                <p:nvPr/>
              </p:nvSpPr>
              <p:spPr>
                <a:xfrm>
                  <a:off x="470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6" name="Line 30"/>
                <p:cNvSpPr>
                  <a:spLocks noChangeAspect="1"/>
                </p:cNvSpPr>
                <p:nvPr/>
              </p:nvSpPr>
              <p:spPr>
                <a:xfrm>
                  <a:off x="48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7" name="Line 31"/>
                <p:cNvSpPr>
                  <a:spLocks noChangeAspect="1"/>
                </p:cNvSpPr>
                <p:nvPr/>
              </p:nvSpPr>
              <p:spPr>
                <a:xfrm>
                  <a:off x="50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8" name="Line 32"/>
                <p:cNvSpPr>
                  <a:spLocks noChangeAspect="1"/>
                </p:cNvSpPr>
                <p:nvPr/>
              </p:nvSpPr>
              <p:spPr>
                <a:xfrm>
                  <a:off x="51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9" name="Line 33"/>
                <p:cNvSpPr>
                  <a:spLocks noChangeAspect="1"/>
                </p:cNvSpPr>
                <p:nvPr/>
              </p:nvSpPr>
              <p:spPr>
                <a:xfrm>
                  <a:off x="53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0" name="Line 34"/>
                <p:cNvSpPr>
                  <a:spLocks noChangeAspect="1"/>
                </p:cNvSpPr>
                <p:nvPr/>
              </p:nvSpPr>
              <p:spPr>
                <a:xfrm>
                  <a:off x="552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1" name="Line 35"/>
                <p:cNvSpPr>
                  <a:spLocks noChangeAspect="1"/>
                </p:cNvSpPr>
                <p:nvPr/>
              </p:nvSpPr>
              <p:spPr>
                <a:xfrm>
                  <a:off x="56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2" name="Line 36"/>
                <p:cNvSpPr>
                  <a:spLocks noChangeAspect="1"/>
                </p:cNvSpPr>
                <p:nvPr/>
              </p:nvSpPr>
              <p:spPr>
                <a:xfrm>
                  <a:off x="58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3" name="Line 37"/>
                <p:cNvSpPr>
                  <a:spLocks noChangeAspect="1"/>
                </p:cNvSpPr>
                <p:nvPr/>
              </p:nvSpPr>
              <p:spPr>
                <a:xfrm>
                  <a:off x="60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4" name="Line 38"/>
                <p:cNvSpPr>
                  <a:spLocks noChangeAspect="1"/>
                </p:cNvSpPr>
                <p:nvPr/>
              </p:nvSpPr>
              <p:spPr>
                <a:xfrm>
                  <a:off x="61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5" name="Line 39"/>
                <p:cNvSpPr>
                  <a:spLocks noChangeAspect="1"/>
                </p:cNvSpPr>
                <p:nvPr/>
              </p:nvSpPr>
              <p:spPr>
                <a:xfrm>
                  <a:off x="63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6" name="Line 40"/>
                <p:cNvSpPr>
                  <a:spLocks noChangeAspect="1"/>
                </p:cNvSpPr>
                <p:nvPr/>
              </p:nvSpPr>
              <p:spPr>
                <a:xfrm>
                  <a:off x="65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7" name="Line 41"/>
                <p:cNvSpPr>
                  <a:spLocks noChangeAspect="1"/>
                </p:cNvSpPr>
                <p:nvPr/>
              </p:nvSpPr>
              <p:spPr>
                <a:xfrm>
                  <a:off x="66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8" name="Line 42"/>
                <p:cNvSpPr>
                  <a:spLocks noChangeAspect="1"/>
                </p:cNvSpPr>
                <p:nvPr/>
              </p:nvSpPr>
              <p:spPr>
                <a:xfrm>
                  <a:off x="68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9" name="Line 43"/>
                <p:cNvSpPr>
                  <a:spLocks noChangeAspect="1"/>
                </p:cNvSpPr>
                <p:nvPr/>
              </p:nvSpPr>
              <p:spPr>
                <a:xfrm>
                  <a:off x="70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0" name="Line 44"/>
                <p:cNvSpPr>
                  <a:spLocks noChangeAspect="1"/>
                </p:cNvSpPr>
                <p:nvPr/>
              </p:nvSpPr>
              <p:spPr>
                <a:xfrm>
                  <a:off x="71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1" name="Line 45"/>
                <p:cNvSpPr>
                  <a:spLocks noChangeAspect="1"/>
                </p:cNvSpPr>
                <p:nvPr/>
              </p:nvSpPr>
              <p:spPr>
                <a:xfrm>
                  <a:off x="73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2" name="Line 46"/>
                <p:cNvSpPr>
                  <a:spLocks noChangeAspect="1"/>
                </p:cNvSpPr>
                <p:nvPr/>
              </p:nvSpPr>
              <p:spPr>
                <a:xfrm>
                  <a:off x="74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3" name="Line 47"/>
                <p:cNvSpPr>
                  <a:spLocks noChangeAspect="1"/>
                </p:cNvSpPr>
                <p:nvPr/>
              </p:nvSpPr>
              <p:spPr>
                <a:xfrm>
                  <a:off x="76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4" name="Line 48"/>
                <p:cNvSpPr>
                  <a:spLocks noChangeAspect="1"/>
                </p:cNvSpPr>
                <p:nvPr/>
              </p:nvSpPr>
              <p:spPr>
                <a:xfrm>
                  <a:off x="78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5" name="Line 49"/>
                <p:cNvSpPr>
                  <a:spLocks noChangeAspect="1"/>
                </p:cNvSpPr>
                <p:nvPr/>
              </p:nvSpPr>
              <p:spPr>
                <a:xfrm>
                  <a:off x="79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6" name="Line 50"/>
                <p:cNvSpPr>
                  <a:spLocks noChangeAspect="1"/>
                </p:cNvSpPr>
                <p:nvPr/>
              </p:nvSpPr>
              <p:spPr>
                <a:xfrm>
                  <a:off x="81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7" name="Line 51"/>
                <p:cNvSpPr>
                  <a:spLocks noChangeAspect="1"/>
                </p:cNvSpPr>
                <p:nvPr/>
              </p:nvSpPr>
              <p:spPr>
                <a:xfrm>
                  <a:off x="83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8" name="Line 52"/>
                <p:cNvSpPr>
                  <a:spLocks noChangeAspect="1"/>
                </p:cNvSpPr>
                <p:nvPr/>
              </p:nvSpPr>
              <p:spPr>
                <a:xfrm>
                  <a:off x="84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9" name="Line 53"/>
                <p:cNvSpPr>
                  <a:spLocks noChangeAspect="1"/>
                </p:cNvSpPr>
                <p:nvPr/>
              </p:nvSpPr>
              <p:spPr>
                <a:xfrm>
                  <a:off x="864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0" name="Line 54"/>
                <p:cNvSpPr>
                  <a:spLocks noChangeAspect="1"/>
                </p:cNvSpPr>
                <p:nvPr/>
              </p:nvSpPr>
              <p:spPr>
                <a:xfrm>
                  <a:off x="88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1" name="Line 55"/>
                <p:cNvSpPr>
                  <a:spLocks noChangeAspect="1"/>
                </p:cNvSpPr>
                <p:nvPr/>
              </p:nvSpPr>
              <p:spPr>
                <a:xfrm>
                  <a:off x="89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2" name="Line 56"/>
                <p:cNvSpPr>
                  <a:spLocks noChangeAspect="1"/>
                </p:cNvSpPr>
                <p:nvPr/>
              </p:nvSpPr>
              <p:spPr>
                <a:xfrm>
                  <a:off x="91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3" name="Line 57"/>
                <p:cNvSpPr>
                  <a:spLocks noChangeAspect="1"/>
                </p:cNvSpPr>
                <p:nvPr/>
              </p:nvSpPr>
              <p:spPr>
                <a:xfrm>
                  <a:off x="93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4" name="Line 58"/>
                <p:cNvSpPr>
                  <a:spLocks noChangeAspect="1"/>
                </p:cNvSpPr>
                <p:nvPr/>
              </p:nvSpPr>
              <p:spPr>
                <a:xfrm>
                  <a:off x="946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5" name="Line 59"/>
                <p:cNvSpPr>
                  <a:spLocks noChangeAspect="1"/>
                </p:cNvSpPr>
                <p:nvPr/>
              </p:nvSpPr>
              <p:spPr>
                <a:xfrm>
                  <a:off x="96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6" name="Line 60"/>
                <p:cNvSpPr>
                  <a:spLocks noChangeAspect="1"/>
                </p:cNvSpPr>
                <p:nvPr/>
              </p:nvSpPr>
              <p:spPr>
                <a:xfrm>
                  <a:off x="97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7" name="Line 61"/>
                <p:cNvSpPr>
                  <a:spLocks noChangeAspect="1"/>
                </p:cNvSpPr>
                <p:nvPr/>
              </p:nvSpPr>
              <p:spPr>
                <a:xfrm>
                  <a:off x="99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8" name="Line 62"/>
                <p:cNvSpPr>
                  <a:spLocks noChangeAspect="1"/>
                </p:cNvSpPr>
                <p:nvPr/>
              </p:nvSpPr>
              <p:spPr>
                <a:xfrm>
                  <a:off x="101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9" name="Line 63"/>
                <p:cNvSpPr>
                  <a:spLocks noChangeAspect="1"/>
                </p:cNvSpPr>
                <p:nvPr/>
              </p:nvSpPr>
              <p:spPr>
                <a:xfrm>
                  <a:off x="1028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0" name="Line 64"/>
                <p:cNvSpPr>
                  <a:spLocks noChangeAspect="1"/>
                </p:cNvSpPr>
                <p:nvPr/>
              </p:nvSpPr>
              <p:spPr>
                <a:xfrm>
                  <a:off x="104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1" name="Line 65"/>
                <p:cNvSpPr>
                  <a:spLocks noChangeAspect="1"/>
                </p:cNvSpPr>
                <p:nvPr/>
              </p:nvSpPr>
              <p:spPr>
                <a:xfrm>
                  <a:off x="106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2" name="Line 66"/>
                <p:cNvSpPr>
                  <a:spLocks noChangeAspect="1"/>
                </p:cNvSpPr>
                <p:nvPr/>
              </p:nvSpPr>
              <p:spPr>
                <a:xfrm>
                  <a:off x="107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3" name="Line 67"/>
                <p:cNvSpPr>
                  <a:spLocks noChangeAspect="1"/>
                </p:cNvSpPr>
                <p:nvPr/>
              </p:nvSpPr>
              <p:spPr>
                <a:xfrm>
                  <a:off x="109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4" name="Line 68"/>
                <p:cNvSpPr>
                  <a:spLocks noChangeAspect="1"/>
                </p:cNvSpPr>
                <p:nvPr/>
              </p:nvSpPr>
              <p:spPr>
                <a:xfrm>
                  <a:off x="111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5" name="Line 69"/>
                <p:cNvSpPr>
                  <a:spLocks noChangeAspect="1"/>
                </p:cNvSpPr>
                <p:nvPr/>
              </p:nvSpPr>
              <p:spPr>
                <a:xfrm>
                  <a:off x="112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6" name="Line 70"/>
                <p:cNvSpPr>
                  <a:spLocks noChangeAspect="1"/>
                </p:cNvSpPr>
                <p:nvPr/>
              </p:nvSpPr>
              <p:spPr>
                <a:xfrm>
                  <a:off x="114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7" name="Line 71"/>
                <p:cNvSpPr>
                  <a:spLocks noChangeAspect="1"/>
                </p:cNvSpPr>
                <p:nvPr/>
              </p:nvSpPr>
              <p:spPr>
                <a:xfrm>
                  <a:off x="115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8" name="Line 72"/>
                <p:cNvSpPr>
                  <a:spLocks noChangeAspect="1"/>
                </p:cNvSpPr>
                <p:nvPr/>
              </p:nvSpPr>
              <p:spPr>
                <a:xfrm>
                  <a:off x="117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9" name="Line 73"/>
                <p:cNvSpPr>
                  <a:spLocks noChangeAspect="1"/>
                </p:cNvSpPr>
                <p:nvPr/>
              </p:nvSpPr>
              <p:spPr>
                <a:xfrm>
                  <a:off x="119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3082" name="Rectangle 74"/>
              <p:cNvSpPr>
                <a:spLocks noChangeArrowheads="1"/>
              </p:cNvSpPr>
              <p:nvPr/>
            </p:nvSpPr>
            <p:spPr bwMode="auto">
              <a:xfrm>
                <a:off x="192" y="1849"/>
                <a:ext cx="1104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  <a:endParaRPr lang="en-US" sz="1800">
                  <a:solidFill>
                    <a:srgbClr val="04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228" name="Group 75"/>
            <p:cNvGrpSpPr/>
            <p:nvPr/>
          </p:nvGrpSpPr>
          <p:grpSpPr>
            <a:xfrm rot="-8845963">
              <a:off x="267" y="2322"/>
              <a:ext cx="1828" cy="284"/>
              <a:chOff x="-47" y="3284"/>
              <a:chExt cx="1828" cy="284"/>
            </a:xfrm>
          </p:grpSpPr>
          <p:grpSp>
            <p:nvGrpSpPr>
              <p:cNvPr id="9330" name="Group 76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9332" name="Group 77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9335" name="Line 78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36" name="Line 79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37" name="Line 80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38" name="Line 81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39" name="Line 82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0" name="Line 83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1" name="Line 84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2" name="Line 85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3" name="Line 86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4" name="Line 87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5" name="Line 88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6" name="Line 89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7" name="Line 90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8" name="Line 91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9" name="Line 92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0" name="Line 93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1" name="Line 94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2" name="Line 95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3" name="Line 96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4" name="Line 97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5" name="Line 98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6" name="Line 99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7" name="Line 100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8" name="Line 101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9" name="Line 102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0" name="Line 103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1" name="Line 104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2" name="Line 105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3" name="Line 106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4" name="Line 107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5" name="Line 108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6" name="Line 109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7" name="Line 110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8" name="Line 111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9" name="Line 112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0" name="Line 113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1" name="Line 114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2" name="Line 115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3" name="Line 116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4" name="Line 117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5" name="Line 118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6" name="Line 119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7" name="Line 120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8" name="Line 121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9" name="Line 122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0" name="Line 123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1" name="Line 124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2" name="Line 125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3" name="Line 126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4" name="Line 127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5" name="Line 128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6" name="Line 129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7" name="Line 130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8" name="Line 131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9" name="Line 132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0" name="Line 133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1" name="Line 134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2" name="Line 135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3" name="Line 136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4" name="Line 137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5" name="Line 138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6" name="Line 139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7" name="Line 140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8" name="Line 141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9" name="Line 142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0" name="Line 143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1" name="Line 144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2" name="Line 145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3" name="Line 146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4" name="Line 147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5" name="Line 148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6" name="Line 149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7" name="Line 150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8" name="Line 151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9" name="Line 152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0" name="Line 153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1" name="Line 154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2" name="Line 155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3" name="Line 156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4" name="Line 157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5" name="Line 158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6" name="Line 159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7" name="Line 160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8" name="Line 161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9" name="Line 162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0" name="Line 163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1" name="Line 164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2" name="Line 165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3" name="Line 166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4" name="Line 167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5" name="Line 168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6" name="Line 169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7" name="Line 170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8" name="Line 171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333" name="Line 172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334" name="Line 173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3182" name="Rectangle 174"/>
              <p:cNvSpPr>
                <a:spLocks noChangeArrowheads="1"/>
              </p:cNvSpPr>
              <p:nvPr/>
            </p:nvSpPr>
            <p:spPr bwMode="auto">
              <a:xfrm>
                <a:off x="-47" y="3284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grpSp>
          <p:nvGrpSpPr>
            <p:cNvPr id="9229" name="Group 175"/>
            <p:cNvGrpSpPr/>
            <p:nvPr/>
          </p:nvGrpSpPr>
          <p:grpSpPr>
            <a:xfrm>
              <a:off x="667" y="1941"/>
              <a:ext cx="1828" cy="284"/>
              <a:chOff x="-49" y="3285"/>
              <a:chExt cx="1828" cy="284"/>
            </a:xfrm>
          </p:grpSpPr>
          <p:grpSp>
            <p:nvGrpSpPr>
              <p:cNvPr id="9231" name="Group 176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9233" name="Group 177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9236" name="Line 178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7" name="Line 179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8" name="Line 180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9" name="Line 181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0" name="Line 182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1" name="Line 183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2" name="Line 184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3" name="Line 185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4" name="Line 186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5" name="Line 187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6" name="Line 188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7" name="Line 189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8" name="Line 190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9" name="Line 191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0" name="Line 192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1" name="Line 193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2" name="Line 194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3" name="Line 195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4" name="Line 196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5" name="Line 197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6" name="Line 198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7" name="Line 199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8" name="Line 200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9" name="Line 201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0" name="Line 202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1" name="Line 203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2" name="Line 204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3" name="Line 205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4" name="Line 206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5" name="Line 207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6" name="Line 208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7" name="Line 209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8" name="Line 210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9" name="Line 211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0" name="Line 212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1" name="Line 213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2" name="Line 214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3" name="Line 215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4" name="Line 216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5" name="Line 217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6" name="Line 218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7" name="Line 219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8" name="Line 220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9" name="Line 221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0" name="Line 222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1" name="Line 223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2" name="Line 224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3" name="Line 225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4" name="Line 226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5" name="Line 227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6" name="Line 228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7" name="Line 229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8" name="Line 230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9" name="Line 231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0" name="Line 232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1" name="Line 233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2" name="Line 234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3" name="Line 235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4" name="Line 236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5" name="Line 237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6" name="Line 238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7" name="Line 239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8" name="Line 240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9" name="Line 241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0" name="Line 242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1" name="Line 243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2" name="Line 244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3" name="Line 245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4" name="Line 246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5" name="Line 247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6" name="Line 248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7" name="Line 249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8" name="Line 250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9" name="Line 251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0" name="Line 252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1" name="Line 253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2" name="Line 254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3" name="Line 255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4" name="Line 256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5" name="Line 257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6" name="Line 258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7" name="Line 259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8" name="Line 260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9" name="Line 261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0" name="Line 262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1" name="Line 263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2" name="Line 264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3" name="Line 265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4" name="Line 266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5" name="Line 267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6" name="Line 268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7" name="Line 269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8" name="Line 270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9" name="Line 271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234" name="Line 272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35" name="Line 273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3282" name="Rectangle 274" descr="PE03255_"/>
              <p:cNvSpPr>
                <a:spLocks noChangeArrowheads="1"/>
              </p:cNvSpPr>
              <p:nvPr/>
            </p:nvSpPr>
            <p:spPr bwMode="auto">
              <a:xfrm>
                <a:off x="-49" y="3285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sp>
          <p:nvSpPr>
            <p:cNvPr id="9230" name="Freeform 275"/>
            <p:cNvSpPr>
              <a:spLocks noChangeAspect="1"/>
            </p:cNvSpPr>
            <p:nvPr/>
          </p:nvSpPr>
          <p:spPr>
            <a:xfrm rot="-8845963">
              <a:off x="1216" y="1963"/>
              <a:ext cx="848" cy="540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848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43284" name="Line 276"/>
          <p:cNvSpPr/>
          <p:nvPr/>
        </p:nvSpPr>
        <p:spPr>
          <a:xfrm>
            <a:off x="5977890" y="3775472"/>
            <a:ext cx="2753916" cy="0"/>
          </a:xfrm>
          <a:prstGeom prst="line">
            <a:avLst/>
          </a:prstGeom>
          <a:ln w="57150" cap="flat" cmpd="sng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285" name="Line 277"/>
          <p:cNvSpPr/>
          <p:nvPr/>
        </p:nvSpPr>
        <p:spPr>
          <a:xfrm>
            <a:off x="6950631" y="1075135"/>
            <a:ext cx="0" cy="3833813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云形标注 13"/>
          <p:cNvSpPr/>
          <p:nvPr/>
        </p:nvSpPr>
        <p:spPr>
          <a:xfrm>
            <a:off x="2316004" y="2679859"/>
            <a:ext cx="2240756" cy="1310164"/>
          </a:xfrm>
          <a:prstGeom prst="cloudCallout">
            <a:avLst>
              <a:gd name="adj1" fmla="val 131742"/>
              <a:gd name="adj2" fmla="val -61559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利用三角尺现有的直角！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文本框 104453"/>
          <p:cNvSpPr txBox="1"/>
          <p:nvPr/>
        </p:nvSpPr>
        <p:spPr>
          <a:xfrm>
            <a:off x="205740" y="149067"/>
            <a:ext cx="6132910" cy="9082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：如果只有直尺，你能在方格纸上画出两条互相垂直的直线吗？ </a:t>
            </a:r>
          </a:p>
        </p:txBody>
      </p:sp>
      <p:pic>
        <p:nvPicPr>
          <p:cNvPr id="12290" name="Picture 4" descr="四和八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8152" y="1425655"/>
            <a:ext cx="5966222" cy="2713434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</p:pic>
      <p:sp>
        <p:nvSpPr>
          <p:cNvPr id="44037" name="Line 5"/>
          <p:cNvSpPr/>
          <p:nvPr/>
        </p:nvSpPr>
        <p:spPr>
          <a:xfrm>
            <a:off x="616030" y="2104311"/>
            <a:ext cx="1400175" cy="0"/>
          </a:xfrm>
          <a:prstGeom prst="line">
            <a:avLst/>
          </a:prstGeom>
          <a:ln w="57150" cap="flat" cmpd="sng">
            <a:solidFill>
              <a:srgbClr val="00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t"/>
          <a:lstStyle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8" name="Line 6"/>
          <p:cNvSpPr/>
          <p:nvPr/>
        </p:nvSpPr>
        <p:spPr>
          <a:xfrm>
            <a:off x="1203008" y="1698308"/>
            <a:ext cx="0" cy="898922"/>
          </a:xfrm>
          <a:prstGeom prst="line">
            <a:avLst/>
          </a:prstGeom>
          <a:ln w="57150" cap="flat" cmpd="sng">
            <a:solidFill>
              <a:srgbClr val="00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t"/>
          <a:lstStyle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3363992" y="2760346"/>
            <a:ext cx="1582341" cy="238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rot="16200000" flipH="1">
            <a:off x="4267676" y="2803208"/>
            <a:ext cx="1304925" cy="714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4923712" y="3459243"/>
            <a:ext cx="698897" cy="833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云形标注 13"/>
          <p:cNvSpPr/>
          <p:nvPr/>
        </p:nvSpPr>
        <p:spPr>
          <a:xfrm>
            <a:off x="6798946" y="1180148"/>
            <a:ext cx="2240756" cy="1310164"/>
          </a:xfrm>
          <a:prstGeom prst="cloudCallout">
            <a:avLst>
              <a:gd name="adj1" fmla="val -156758"/>
              <a:gd name="adj2" fmla="val -100018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方格纸是由小正方形构成！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  <p:bldP spid="44037" grpId="0" bldLvl="0" animBg="1"/>
      <p:bldP spid="44038" grpId="0" bldLvl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6979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914400" imgH="198755" progId="Equation.KSEE3">
                  <p:embed/>
                </p:oleObj>
              </mc:Choice>
              <mc:Fallback>
                <p:oleObj r:id="rId4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29100" y="2496979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0" name="文本框 107524"/>
          <p:cNvSpPr txBox="1"/>
          <p:nvPr/>
        </p:nvSpPr>
        <p:spPr>
          <a:xfrm>
            <a:off x="389573" y="415528"/>
            <a:ext cx="565785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：你能用纸折出两条互相垂直的直线吗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</p:txBody>
      </p:sp>
      <p:pic>
        <p:nvPicPr>
          <p:cNvPr id="42028" name="图片 42027" descr="YP2013041119224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59105" y="1117759"/>
            <a:ext cx="1828800" cy="200739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029" name="图片 42028" descr="YP20130411192340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402205" y="1117759"/>
            <a:ext cx="2057400" cy="2000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030" name="图片 42029" descr="YP20130411192519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573905" y="1123950"/>
            <a:ext cx="2171700" cy="200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云形标注 13"/>
          <p:cNvSpPr/>
          <p:nvPr/>
        </p:nvSpPr>
        <p:spPr>
          <a:xfrm>
            <a:off x="6179820" y="3349943"/>
            <a:ext cx="2343150" cy="1310164"/>
          </a:xfrm>
          <a:prstGeom prst="cloudCallout">
            <a:avLst>
              <a:gd name="adj1" fmla="val -144792"/>
              <a:gd name="adj2" fmla="val -60505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你的依据有是什么呢！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9065" y="96679"/>
            <a:ext cx="4425315" cy="714851"/>
          </a:xfrm>
          <a:prstGeom prst="rect">
            <a:avLst/>
          </a:prstGeom>
        </p:spPr>
      </p:pic>
      <p:sp>
        <p:nvSpPr>
          <p:cNvPr id="14342" name="内容占位符 7"/>
          <p:cNvSpPr txBox="1">
            <a:spLocks noChangeArrowheads="1"/>
          </p:cNvSpPr>
          <p:nvPr/>
        </p:nvSpPr>
        <p:spPr bwMode="auto">
          <a:xfrm>
            <a:off x="530066" y="707708"/>
            <a:ext cx="4541520" cy="5529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分别找出下列图中互相垂直的线段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22" name="矩形 21"/>
          <p:cNvSpPr/>
          <p:nvPr/>
        </p:nvSpPr>
        <p:spPr>
          <a:xfrm>
            <a:off x="688181" y="2991803"/>
            <a:ext cx="5754053" cy="20073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(2)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  </a:t>
            </a:r>
          </a:p>
          <a:p>
            <a:pPr>
              <a:lnSpc>
                <a:spcPct val="150000"/>
              </a:lnSpc>
            </a:pPr>
            <a:r>
              <a:rPr lang="zh-CN" alt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001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6276" y="1314689"/>
            <a:ext cx="4585097" cy="171688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Box 24"/>
          <p:cNvSpPr txBox="1"/>
          <p:nvPr/>
        </p:nvSpPr>
        <p:spPr>
          <a:xfrm>
            <a:off x="252413" y="325279"/>
            <a:ext cx="6308884" cy="9082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⊥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于点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COF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，则射</a:t>
            </a:r>
            <a:r>
              <a:rPr lang="en-US" altLang="zh-CN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是什么位置关系？请说明理由．</a:t>
            </a:r>
          </a:p>
        </p:txBody>
      </p:sp>
      <p:pic>
        <p:nvPicPr>
          <p:cNvPr id="38925" name="Picture 2" descr="G13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01740" y="833914"/>
            <a:ext cx="1721644" cy="10370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345043" y="1203960"/>
            <a:ext cx="5540693" cy="297703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射线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互相垂直．理由如下：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因为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，所以∠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90°.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又因为∠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所以∠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90°.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垂直定义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云形标注 34"/>
          <p:cNvSpPr/>
          <p:nvPr/>
        </p:nvSpPr>
        <p:spPr>
          <a:xfrm>
            <a:off x="5885974" y="1871187"/>
            <a:ext cx="2381250" cy="1310164"/>
          </a:xfrm>
          <a:prstGeom prst="cloudCallout">
            <a:avLst>
              <a:gd name="adj1" fmla="val -131679"/>
              <a:gd name="adj2" fmla="val 23682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垂直的定义既是性质又是判定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1321</Words>
  <Application>Microsoft Office PowerPoint</Application>
  <PresentationFormat>全屏显示(16:9)</PresentationFormat>
  <Paragraphs>153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8" baseType="lpstr">
      <vt:lpstr>黑体</vt:lpstr>
      <vt:lpstr>华文楷体</vt:lpstr>
      <vt:lpstr>楷体</vt:lpstr>
      <vt:lpstr>宋体</vt:lpstr>
      <vt:lpstr>微软雅黑</vt:lpstr>
      <vt:lpstr>Arial</vt:lpstr>
      <vt:lpstr>Calibri</vt:lpstr>
      <vt:lpstr>Comic Sans MS</vt:lpstr>
      <vt:lpstr>Constantia</vt:lpstr>
      <vt:lpstr>Tahoma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2023-01-16T13:51:04Z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63B112A6D75E4395AB0FE37ED6082B3E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