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6FD7A-7E70-42B2-9606-55E09EA8D5C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535A4-808A-430F-B999-968D0C538D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F8D03-BEC9-4713-8D62-C001CE547361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03B8E-AD06-4229-9F6F-A1973E90CB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164D42-7E9D-4EEF-9F97-D7A45C00CB8D}" type="slidenum">
              <a:rPr lang="zh-CN" altLang="en-US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EF9CC-741B-4647-A5C2-3AC742347D3E}" type="slidenum">
              <a:rPr lang="zh-CN" altLang="en-US">
                <a:solidFill>
                  <a:srgbClr val="061F5B"/>
                </a:solidFill>
              </a:rPr>
              <a:t>‹#›</a:t>
            </a:fld>
            <a:endParaRPr lang="en-US" altLang="zh-CN">
              <a:solidFill>
                <a:srgbClr val="061F5B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F7373-7258-42CD-970B-67FBFE70782F}" type="slidenum">
              <a:rPr lang="zh-CN" altLang="en-US">
                <a:solidFill>
                  <a:srgbClr val="061F5B"/>
                </a:solidFill>
              </a:rPr>
              <a:t>‹#›</a:t>
            </a:fld>
            <a:endParaRPr lang="en-US" altLang="zh-CN">
              <a:solidFill>
                <a:srgbClr val="061F5B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E6134-B438-4D55-951B-298CD2BBBE53}" type="slidenum">
              <a:rPr lang="zh-CN" altLang="en-US">
                <a:solidFill>
                  <a:srgbClr val="061F5B"/>
                </a:solidFill>
              </a:rPr>
              <a:t>‹#›</a:t>
            </a:fld>
            <a:endParaRPr lang="en-US" altLang="zh-CN">
              <a:solidFill>
                <a:srgbClr val="061F5B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CDF09-ACBC-4F48-B945-0C4A8731A577}" type="slidenum">
              <a:rPr lang="zh-CN" altLang="en-US">
                <a:solidFill>
                  <a:srgbClr val="061F5B"/>
                </a:solidFill>
              </a:rPr>
              <a:t>‹#›</a:t>
            </a:fld>
            <a:endParaRPr lang="en-US" altLang="zh-CN">
              <a:solidFill>
                <a:srgbClr val="061F5B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19814-5427-4FF0-8A86-4739724FA6C1}" type="slidenum">
              <a:rPr lang="zh-CN" altLang="en-US">
                <a:solidFill>
                  <a:srgbClr val="061F5B"/>
                </a:solidFill>
              </a:rPr>
              <a:t>‹#›</a:t>
            </a:fld>
            <a:endParaRPr lang="en-US" altLang="zh-CN">
              <a:solidFill>
                <a:srgbClr val="061F5B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C2090-F3DF-4C71-9C05-70F3D825F168}" type="slidenum">
              <a:rPr lang="zh-CN" altLang="en-US">
                <a:solidFill>
                  <a:srgbClr val="061F5B"/>
                </a:solidFill>
              </a:rPr>
              <a:t>‹#›</a:t>
            </a:fld>
            <a:endParaRPr lang="en-US" altLang="zh-CN">
              <a:solidFill>
                <a:srgbClr val="061F5B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C2B8A-FC7C-41D1-97BE-8A8A05CBEAA3}" type="slidenum">
              <a:rPr lang="zh-CN" altLang="en-US">
                <a:solidFill>
                  <a:srgbClr val="061F5B"/>
                </a:solidFill>
              </a:rPr>
              <a:t>‹#›</a:t>
            </a:fld>
            <a:endParaRPr lang="en-US" altLang="zh-CN">
              <a:solidFill>
                <a:srgbClr val="061F5B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5418A-B569-49AA-B220-BA4967334C77}" type="slidenum">
              <a:rPr lang="zh-CN" altLang="en-US">
                <a:solidFill>
                  <a:srgbClr val="061F5B"/>
                </a:solidFill>
              </a:rPr>
              <a:t>‹#›</a:t>
            </a:fld>
            <a:endParaRPr lang="en-US" altLang="zh-CN">
              <a:solidFill>
                <a:srgbClr val="061F5B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96FEB-63A9-45FA-8D52-7654DF72FF1A}" type="slidenum">
              <a:rPr lang="zh-CN" altLang="en-US">
                <a:solidFill>
                  <a:srgbClr val="061F5B"/>
                </a:solidFill>
              </a:rPr>
              <a:t>‹#›</a:t>
            </a:fld>
            <a:endParaRPr lang="en-US" altLang="zh-CN">
              <a:solidFill>
                <a:srgbClr val="061F5B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2483F-B874-4E06-84FE-259EDEBD7CD3}" type="slidenum">
              <a:rPr lang="zh-CN" altLang="en-US">
                <a:solidFill>
                  <a:srgbClr val="061F5B"/>
                </a:solidFill>
              </a:rPr>
              <a:t>‹#›</a:t>
            </a:fld>
            <a:endParaRPr lang="en-US" altLang="zh-CN">
              <a:solidFill>
                <a:srgbClr val="061F5B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F5CE7-75D3-457F-95CA-D923942B8D9D}" type="slidenum">
              <a:rPr lang="zh-CN" altLang="en-US">
                <a:solidFill>
                  <a:srgbClr val="061F5B"/>
                </a:solidFill>
              </a:rPr>
              <a:t>‹#›</a:t>
            </a:fld>
            <a:endParaRPr lang="en-US" altLang="zh-CN">
              <a:solidFill>
                <a:srgbClr val="061F5B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3FE4C-EC44-490A-B176-DB6CD195BA6F}" type="slidenum">
              <a:rPr lang="zh-CN" altLang="en-US">
                <a:solidFill>
                  <a:srgbClr val="061F5B"/>
                </a:solidFill>
              </a:rPr>
              <a:t>‹#›</a:t>
            </a:fld>
            <a:endParaRPr lang="en-US" altLang="zh-CN">
              <a:solidFill>
                <a:srgbClr val="061F5B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0" y="3200400"/>
            <a:ext cx="9144000" cy="36576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b="1">
              <a:solidFill>
                <a:srgbClr val="061F5B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2209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b="1">
              <a:solidFill>
                <a:srgbClr val="061F5B"/>
              </a:solidFill>
            </a:endParaRPr>
          </a:p>
        </p:txBody>
      </p:sp>
      <p:pic>
        <p:nvPicPr>
          <p:cNvPr id="1028" name="Picture 4" descr="博今"/>
          <p:cNvPicPr>
            <a:picLocks noChangeAspect="1" noChangeArrowheads="1"/>
          </p:cNvPicPr>
          <p:nvPr userDrawn="1"/>
        </p:nvPicPr>
        <p:blipFill>
          <a:blip r:embed="rId14" cstate="email">
            <a:lum bright="70000" contrast="-70000"/>
          </a:blip>
          <a:srcRect/>
          <a:stretch>
            <a:fillRect/>
          </a:stretch>
        </p:blipFill>
        <p:spPr bwMode="auto">
          <a:xfrm>
            <a:off x="8763000" y="0"/>
            <a:ext cx="3810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0" y="6400800"/>
            <a:ext cx="91440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b="1">
              <a:solidFill>
                <a:srgbClr val="061F5B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b="1">
              <a:solidFill>
                <a:srgbClr val="061F5B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61F5B"/>
              </a:solidFill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CF060D-03DF-44FD-AD90-150BF96EF0CB}" type="slidenum">
              <a:rPr lang="zh-CN" altLang="en-US">
                <a:solidFill>
                  <a:srgbClr val="061F5B"/>
                </a:solidFill>
              </a:rPr>
              <a:t>‹#›</a:t>
            </a:fld>
            <a:endParaRPr lang="en-US" altLang="zh-CN">
              <a:solidFill>
                <a:srgbClr val="061F5B"/>
              </a:solidFill>
            </a:endParaRPr>
          </a:p>
        </p:txBody>
      </p:sp>
      <p:pic>
        <p:nvPicPr>
          <p:cNvPr id="1036" name="Picture 12" descr="10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0" y="5649913"/>
            <a:ext cx="7920038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44"/>
            <a:ext cx="9144000" cy="1371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正大黑简体" pitchFamily="2" charset="-122"/>
                <a:ea typeface="方正正大黑简体" pitchFamily="2" charset="-122"/>
              </a:rPr>
              <a:t>7.1  </a:t>
            </a:r>
            <a:r>
              <a:rPr lang="zh-CN" alt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正大黑简体" pitchFamily="2" charset="-122"/>
                <a:ea typeface="方正正大黑简体" pitchFamily="2" charset="-122"/>
              </a:rPr>
              <a:t>命题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06067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839200" cy="2154238"/>
          </a:xfrm>
        </p:spPr>
        <p:txBody>
          <a:bodyPr/>
          <a:lstStyle/>
          <a:p>
            <a:pPr eaLnBrk="1" hangingPunct="1"/>
            <a:r>
              <a:rPr lang="en-US" altLang="zh-CN" sz="4400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4400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、两个直角相等</a:t>
            </a:r>
          </a:p>
          <a:p>
            <a:pPr eaLnBrk="1" hangingPunct="1"/>
            <a:r>
              <a:rPr lang="en-US" altLang="zh-CN" sz="4400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4400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、两个锐角之和是钝角</a:t>
            </a:r>
          </a:p>
          <a:p>
            <a:pPr eaLnBrk="1" hangingPunct="1"/>
            <a:r>
              <a:rPr lang="en-US" altLang="zh-CN" sz="4400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4400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、同角的余角相等</a:t>
            </a:r>
          </a:p>
          <a:p>
            <a:pPr eaLnBrk="1" hangingPunct="1"/>
            <a:r>
              <a:rPr lang="en-US" altLang="zh-CN" sz="4400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4400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、两个负数，绝对值大的反而小</a:t>
            </a:r>
          </a:p>
          <a:p>
            <a:pPr eaLnBrk="1" hangingPunct="1"/>
            <a:r>
              <a:rPr lang="en-US" altLang="zh-CN" sz="4400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4400" dirty="0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、负数与负数的差仍是负数</a:t>
            </a:r>
          </a:p>
          <a:p>
            <a:pPr eaLnBrk="1" hangingPunct="1"/>
            <a:endParaRPr lang="zh-CN" altLang="en-US" sz="4400" dirty="0" smtClean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096000" y="4800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61F5B"/>
                </a:solidFill>
              </a:rPr>
              <a:t>假命题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705600" y="16002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61F5B"/>
                </a:solidFill>
              </a:rPr>
              <a:t>假命题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791200" y="23622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61F5B"/>
                </a:solidFill>
              </a:rPr>
              <a:t>真命题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696200" y="37338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61F5B"/>
                </a:solidFill>
              </a:rPr>
              <a:t>真命题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791200" y="7620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61F5B"/>
                </a:solidFill>
              </a:rPr>
              <a:t>真命题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6" grpId="0"/>
      <p:bldP spid="25607" grpId="0"/>
      <p:bldP spid="256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/>
          <p:nvPr/>
        </p:nvGrpSpPr>
        <p:grpSpPr bwMode="auto">
          <a:xfrm>
            <a:off x="152400" y="2743200"/>
            <a:ext cx="1835150" cy="1200150"/>
            <a:chOff x="0" y="0"/>
            <a:chExt cx="1292" cy="845"/>
          </a:xfrm>
        </p:grpSpPr>
        <p:sp>
          <p:nvSpPr>
            <p:cNvPr id="12291" name="Oval 3"/>
            <p:cNvSpPr>
              <a:spLocks noChangeArrowheads="1"/>
            </p:cNvSpPr>
            <p:nvPr/>
          </p:nvSpPr>
          <p:spPr bwMode="auto">
            <a:xfrm>
              <a:off x="118" y="595"/>
              <a:ext cx="947" cy="2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>
              <a:prstShdw prst="shdw17" dist="17961" dir="2700000">
                <a:schemeClr val="folHlink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solidFill>
                  <a:srgbClr val="061F5B"/>
                </a:solidFill>
              </a:endParaRPr>
            </a:p>
          </p:txBody>
        </p:sp>
        <p:sp>
          <p:nvSpPr>
            <p:cNvPr id="14343" name="Text Box 4"/>
            <p:cNvSpPr txBox="1">
              <a:spLocks noChangeArrowheads="1"/>
            </p:cNvSpPr>
            <p:nvPr/>
          </p:nvSpPr>
          <p:spPr bwMode="auto">
            <a:xfrm>
              <a:off x="521" y="437"/>
              <a:ext cx="771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dirty="0">
                  <a:solidFill>
                    <a:srgbClr val="061F5B"/>
                  </a:solidFill>
                  <a:ea typeface="黑体" panose="02010609060101010101" charset="-122"/>
                </a:rPr>
                <a:t>结论</a:t>
              </a:r>
            </a:p>
          </p:txBody>
        </p:sp>
        <p:pic>
          <p:nvPicPr>
            <p:cNvPr id="14344" name="Picture 5" descr="MCj04382490000[1]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743" cy="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33400" y="4038600"/>
            <a:ext cx="75438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    像此例的题那样，找出一个例子，它符合命题的条件，但它不满足命题的结论，从而判断这个命题为假，这个过程叫作</a:t>
            </a:r>
            <a:r>
              <a:rPr lang="zh-CN" altLang="en-US" sz="2500" dirty="0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</a:rPr>
              <a:t>举反例</a:t>
            </a:r>
            <a:r>
              <a:rPr lang="zh-CN" altLang="en-US" sz="2500" dirty="0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  <p:sp>
        <p:nvSpPr>
          <p:cNvPr id="14340" name="Text Box 22"/>
          <p:cNvSpPr txBox="1">
            <a:spLocks noChangeArrowheads="1"/>
          </p:cNvSpPr>
          <p:nvPr/>
        </p:nvSpPr>
        <p:spPr bwMode="auto">
          <a:xfrm>
            <a:off x="1219200" y="609600"/>
            <a:ext cx="693410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61F5B"/>
                </a:solidFill>
              </a:rPr>
              <a:t>例</a:t>
            </a:r>
            <a:r>
              <a:rPr lang="en-US" altLang="zh-CN" sz="2400" dirty="0">
                <a:solidFill>
                  <a:srgbClr val="061F5B"/>
                </a:solidFill>
              </a:rPr>
              <a:t>1</a:t>
            </a:r>
            <a:r>
              <a:rPr lang="zh-CN" altLang="en-US" sz="2400" dirty="0">
                <a:solidFill>
                  <a:srgbClr val="061F5B"/>
                </a:solidFill>
              </a:rPr>
              <a:t>、举例说明“两个负数之差是负数”是假命题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228600" y="1295400"/>
            <a:ext cx="9144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61F5B"/>
                </a:solidFill>
              </a:rPr>
              <a:t>说明：设</a:t>
            </a:r>
            <a:r>
              <a:rPr lang="en-US" altLang="zh-CN" sz="2400" dirty="0">
                <a:solidFill>
                  <a:srgbClr val="061F5B"/>
                </a:solidFill>
              </a:rPr>
              <a:t>a=-2</a:t>
            </a:r>
            <a:r>
              <a:rPr lang="zh-CN" altLang="en-US" sz="2400" dirty="0">
                <a:solidFill>
                  <a:srgbClr val="061F5B"/>
                </a:solidFill>
              </a:rPr>
              <a:t>，</a:t>
            </a:r>
            <a:r>
              <a:rPr lang="en-US" altLang="zh-CN" sz="2400" dirty="0">
                <a:solidFill>
                  <a:srgbClr val="061F5B"/>
                </a:solidFill>
              </a:rPr>
              <a:t>b=-5</a:t>
            </a:r>
            <a:r>
              <a:rPr lang="zh-CN" altLang="en-US" sz="2400" dirty="0">
                <a:solidFill>
                  <a:srgbClr val="061F5B"/>
                </a:solidFill>
              </a:rPr>
              <a:t>，（符合命题条件）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61F5B"/>
                </a:solidFill>
              </a:rPr>
              <a:t>          则</a:t>
            </a:r>
            <a:r>
              <a:rPr lang="en-US" altLang="zh-CN" sz="2400" dirty="0">
                <a:solidFill>
                  <a:srgbClr val="061F5B"/>
                </a:solidFill>
              </a:rPr>
              <a:t>a-b=</a:t>
            </a:r>
            <a:r>
              <a:rPr lang="zh-CN" altLang="en-US" sz="2400" dirty="0">
                <a:solidFill>
                  <a:srgbClr val="061F5B"/>
                </a:solidFill>
              </a:rPr>
              <a:t>（</a:t>
            </a:r>
            <a:r>
              <a:rPr lang="en-US" altLang="zh-CN" sz="2400" dirty="0">
                <a:solidFill>
                  <a:srgbClr val="061F5B"/>
                </a:solidFill>
              </a:rPr>
              <a:t>-2</a:t>
            </a:r>
            <a:r>
              <a:rPr lang="zh-CN" altLang="en-US" sz="2400" dirty="0">
                <a:solidFill>
                  <a:srgbClr val="061F5B"/>
                </a:solidFill>
              </a:rPr>
              <a:t>）</a:t>
            </a:r>
            <a:r>
              <a:rPr lang="en-US" altLang="zh-CN" sz="2400" dirty="0">
                <a:solidFill>
                  <a:srgbClr val="061F5B"/>
                </a:solidFill>
              </a:rPr>
              <a:t>-</a:t>
            </a:r>
            <a:r>
              <a:rPr lang="zh-CN" altLang="en-US" sz="2400" dirty="0">
                <a:solidFill>
                  <a:srgbClr val="061F5B"/>
                </a:solidFill>
              </a:rPr>
              <a:t>（</a:t>
            </a:r>
            <a:r>
              <a:rPr lang="en-US" altLang="zh-CN" sz="2400" dirty="0">
                <a:solidFill>
                  <a:srgbClr val="061F5B"/>
                </a:solidFill>
              </a:rPr>
              <a:t>-5</a:t>
            </a:r>
            <a:r>
              <a:rPr lang="zh-CN" altLang="en-US" sz="2400" dirty="0">
                <a:solidFill>
                  <a:srgbClr val="061F5B"/>
                </a:solidFill>
              </a:rPr>
              <a:t>）</a:t>
            </a:r>
            <a:r>
              <a:rPr lang="en-US" altLang="zh-CN" sz="2400" dirty="0">
                <a:solidFill>
                  <a:srgbClr val="061F5B"/>
                </a:solidFill>
              </a:rPr>
              <a:t>=3</a:t>
            </a:r>
            <a:r>
              <a:rPr lang="zh-CN" altLang="en-US" sz="2400" dirty="0">
                <a:solidFill>
                  <a:srgbClr val="061F5B"/>
                </a:solidFill>
              </a:rPr>
              <a:t>，不是负数。（不符合命题的结论）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61F5B"/>
                </a:solidFill>
              </a:rPr>
              <a:t>         所以，“两个负数之差是负数”是假命题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utoUpdateAnimBg="0"/>
      <p:bldP spid="123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66800" y="914400"/>
            <a:ext cx="762000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600" dirty="0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charset="-122"/>
              </a:rPr>
              <a:t>3.  </a:t>
            </a:r>
            <a:r>
              <a:rPr lang="zh-CN" altLang="en-US" sz="2600" dirty="0">
                <a:solidFill>
                  <a:srgbClr val="061F5B"/>
                </a:solidFill>
                <a:ea typeface="黑体" panose="02010609060101010101" charset="-122"/>
              </a:rPr>
              <a:t>判断下列命题是真还是假？假命题举反例说明．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257800" y="2316163"/>
            <a:ext cx="33528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70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答：真命题</a:t>
            </a:r>
            <a:endParaRPr lang="zh-CN" altLang="en-US" sz="2700">
              <a:solidFill>
                <a:srgbClr val="0000FF"/>
              </a:solidFill>
              <a:ea typeface="黑体" panose="02010609060101010101" charset="-122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295400" y="1676400"/>
            <a:ext cx="7391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600">
                <a:solidFill>
                  <a:srgbClr val="061F5B"/>
                </a:solidFill>
                <a:ea typeface="黑体" panose="02010609060101010101" charset="-122"/>
              </a:rPr>
              <a:t>（</a:t>
            </a:r>
            <a:r>
              <a:rPr lang="en-US" altLang="zh-CN" sz="2600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charset="-122"/>
              </a:rPr>
              <a:t>1</a:t>
            </a:r>
            <a:r>
              <a:rPr lang="zh-CN" altLang="en-US" sz="2600">
                <a:solidFill>
                  <a:srgbClr val="061F5B"/>
                </a:solidFill>
                <a:ea typeface="黑体" panose="02010609060101010101" charset="-122"/>
              </a:rPr>
              <a:t>）如果</a:t>
            </a:r>
            <a:r>
              <a:rPr lang="en-US" altLang="zh-CN" sz="2600" i="1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charset="-122"/>
              </a:rPr>
              <a:t>m</a:t>
            </a:r>
            <a:r>
              <a:rPr lang="zh-CN" altLang="en-US" sz="2600">
                <a:solidFill>
                  <a:srgbClr val="061F5B"/>
                </a:solidFill>
                <a:ea typeface="黑体" panose="02010609060101010101" charset="-122"/>
              </a:rPr>
              <a:t>是自然数，那么</a:t>
            </a:r>
            <a:r>
              <a:rPr lang="en-US" altLang="zh-CN" sz="2600" i="1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charset="-122"/>
              </a:rPr>
              <a:t>m</a:t>
            </a:r>
            <a:r>
              <a:rPr lang="zh-CN" altLang="en-US" sz="2600">
                <a:solidFill>
                  <a:srgbClr val="061F5B"/>
                </a:solidFill>
                <a:ea typeface="黑体" panose="02010609060101010101" charset="-122"/>
              </a:rPr>
              <a:t>是整数；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295400" y="2971800"/>
            <a:ext cx="7391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600">
                <a:solidFill>
                  <a:srgbClr val="061F5B"/>
                </a:solidFill>
                <a:ea typeface="黑体" panose="02010609060101010101" charset="-122"/>
              </a:rPr>
              <a:t>（</a:t>
            </a:r>
            <a:r>
              <a:rPr lang="zh-CN" altLang="en-US" sz="2600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lang="zh-CN" altLang="en-US" sz="2600">
                <a:solidFill>
                  <a:srgbClr val="061F5B"/>
                </a:solidFill>
                <a:ea typeface="黑体" panose="02010609060101010101" charset="-122"/>
              </a:rPr>
              <a:t>）如果</a:t>
            </a:r>
            <a:r>
              <a:rPr lang="zh-CN" altLang="en-US" sz="2600" i="1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charset="-122"/>
              </a:rPr>
              <a:t>m</a:t>
            </a:r>
            <a:r>
              <a:rPr lang="zh-CN" altLang="en-US" sz="2600">
                <a:solidFill>
                  <a:srgbClr val="061F5B"/>
                </a:solidFill>
                <a:ea typeface="黑体" panose="02010609060101010101" charset="-122"/>
              </a:rPr>
              <a:t>是整数，那么</a:t>
            </a:r>
            <a:r>
              <a:rPr lang="zh-CN" altLang="en-US" sz="2600" i="1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charset="-122"/>
              </a:rPr>
              <a:t>m</a:t>
            </a:r>
            <a:r>
              <a:rPr lang="zh-CN" altLang="en-US" sz="2600">
                <a:solidFill>
                  <a:srgbClr val="061F5B"/>
                </a:solidFill>
                <a:ea typeface="黑体" panose="02010609060101010101" charset="-122"/>
              </a:rPr>
              <a:t>是自然数．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257800" y="3581400"/>
            <a:ext cx="33528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70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答：假命题</a:t>
            </a:r>
            <a:endParaRPr lang="zh-CN" altLang="en-US" sz="2700">
              <a:solidFill>
                <a:srgbClr val="0000FF"/>
              </a:solidFill>
              <a:ea typeface="黑体" panose="02010609060101010101" charset="-122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914400" y="4572000"/>
            <a:ext cx="62484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61F5B"/>
                </a:solidFill>
              </a:rPr>
              <a:t>设</a:t>
            </a:r>
            <a:r>
              <a:rPr lang="en-US" altLang="zh-CN" sz="2400">
                <a:solidFill>
                  <a:srgbClr val="061F5B"/>
                </a:solidFill>
              </a:rPr>
              <a:t>m=-1</a:t>
            </a:r>
            <a:r>
              <a:rPr lang="zh-CN" altLang="en-US" sz="2400">
                <a:solidFill>
                  <a:srgbClr val="061F5B"/>
                </a:solidFill>
              </a:rPr>
              <a:t>（符合命题的条件）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61F5B"/>
                </a:solidFill>
              </a:rPr>
              <a:t>但是</a:t>
            </a:r>
            <a:r>
              <a:rPr lang="en-US" altLang="zh-CN" sz="2400">
                <a:solidFill>
                  <a:srgbClr val="061F5B"/>
                </a:solidFill>
              </a:rPr>
              <a:t>-1</a:t>
            </a:r>
            <a:r>
              <a:rPr lang="zh-CN" altLang="en-US" sz="2400">
                <a:solidFill>
                  <a:srgbClr val="061F5B"/>
                </a:solidFill>
              </a:rPr>
              <a:t>不是自然数（不符合命题的结论）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  <p:bldP spid="17413" grpId="0" autoUpdateAnimBg="0"/>
      <p:bldP spid="17414" grpId="0" autoUpdateAnimBg="0"/>
      <p:bldP spid="174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CC0000"/>
                </a:solidFill>
              </a:rPr>
              <a:t>巩固提高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b="1" dirty="0" smtClean="0"/>
              <a:t>1</a:t>
            </a:r>
            <a:r>
              <a:rPr lang="zh-CN" altLang="en-US" b="1" dirty="0" smtClean="0"/>
              <a:t>、下列语句中是命题的有（）个。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）等角的余角相等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）直角三角形一定不是轴对称图形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）画线段</a:t>
            </a:r>
            <a:r>
              <a:rPr lang="en-US" altLang="zh-CN" b="1" dirty="0" smtClean="0"/>
              <a:t>AB=3cm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）延长线段</a:t>
            </a:r>
            <a:r>
              <a:rPr lang="en-US" altLang="zh-CN" b="1" dirty="0" smtClean="0"/>
              <a:t>AB</a:t>
            </a:r>
            <a:r>
              <a:rPr lang="zh-CN" altLang="en-US" b="1" dirty="0" smtClean="0"/>
              <a:t>至</a:t>
            </a:r>
            <a:r>
              <a:rPr lang="en-US" altLang="zh-CN" b="1" dirty="0" smtClean="0"/>
              <a:t>C</a:t>
            </a:r>
            <a:r>
              <a:rPr lang="zh-CN" altLang="en-US" b="1" dirty="0" smtClean="0"/>
              <a:t>，使</a:t>
            </a:r>
            <a:r>
              <a:rPr lang="en-US" altLang="zh-CN" b="1" dirty="0" smtClean="0"/>
              <a:t>B</a:t>
            </a:r>
            <a:r>
              <a:rPr lang="zh-CN" altLang="en-US" b="1" dirty="0" smtClean="0"/>
              <a:t>是</a:t>
            </a:r>
            <a:r>
              <a:rPr lang="en-US" altLang="zh-CN" b="1" dirty="0" smtClean="0"/>
              <a:t>AC</a:t>
            </a:r>
            <a:r>
              <a:rPr lang="zh-CN" altLang="en-US" b="1" dirty="0" smtClean="0"/>
              <a:t>的中点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5</a:t>
            </a:r>
            <a:r>
              <a:rPr lang="zh-CN" altLang="en-US" b="1" dirty="0" smtClean="0"/>
              <a:t>）如果</a:t>
            </a:r>
            <a:r>
              <a:rPr lang="en-US" altLang="zh-CN" b="1" dirty="0" smtClean="0"/>
              <a:t>a</a:t>
            </a:r>
            <a:r>
              <a:rPr lang="zh-CN" altLang="en-US" b="1" dirty="0" smtClean="0"/>
              <a:t>是偶数，那么</a:t>
            </a:r>
            <a:r>
              <a:rPr lang="en-US" altLang="zh-CN" b="1" dirty="0" smtClean="0"/>
              <a:t>a</a:t>
            </a:r>
            <a:r>
              <a:rPr lang="zh-CN" altLang="en-US" b="1" dirty="0" smtClean="0"/>
              <a:t>一定能被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整除</a:t>
            </a:r>
          </a:p>
          <a:p>
            <a:pPr eaLnBrk="1" hangingPunct="1">
              <a:lnSpc>
                <a:spcPct val="90000"/>
              </a:lnSpc>
            </a:pPr>
            <a:endParaRPr lang="en-US" altLang="zh-CN" b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CN" b="1" dirty="0" smtClean="0"/>
              <a:t>2.</a:t>
            </a:r>
            <a:r>
              <a:rPr lang="zh-CN" altLang="en-US" b="1" dirty="0" smtClean="0"/>
              <a:t>上述选项中，是真命题的有（）个。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546975" cy="1066800"/>
          </a:xfrm>
        </p:spPr>
        <p:txBody>
          <a:bodyPr anchor="t"/>
          <a:lstStyle/>
          <a:p>
            <a:pPr algn="l" eaLnBrk="1" hangingPunct="1"/>
            <a:r>
              <a:rPr lang="zh-CN" altLang="en-US" sz="4000" b="1" dirty="0" smtClean="0">
                <a:solidFill>
                  <a:srgbClr val="660066"/>
                </a:solidFill>
              </a:rPr>
              <a:t>知识小结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3505200" cy="609600"/>
          </a:xfrm>
        </p:spPr>
        <p:txBody>
          <a:bodyPr/>
          <a:lstStyle/>
          <a:p>
            <a:pPr eaLnBrk="1" hangingPunct="1"/>
            <a:r>
              <a:rPr lang="zh-CN" altLang="en-US" sz="2800" b="1" dirty="0" smtClean="0"/>
              <a:t>什么叫命题。</a:t>
            </a:r>
          </a:p>
          <a:p>
            <a:pPr eaLnBrk="1" hangingPunct="1">
              <a:buFontTx/>
              <a:buNone/>
            </a:pPr>
            <a:endParaRPr lang="zh-CN" altLang="en-US" b="1" dirty="0" smtClean="0"/>
          </a:p>
          <a:p>
            <a:pPr eaLnBrk="1" hangingPunct="1"/>
            <a:endParaRPr lang="zh-CN" altLang="en-US" b="1" dirty="0" smtClean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769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61F5B"/>
                </a:solidFill>
              </a:rPr>
              <a:t>命题</a:t>
            </a:r>
            <a:r>
              <a:rPr lang="en-US" altLang="zh-CN" sz="2800" dirty="0">
                <a:solidFill>
                  <a:srgbClr val="061F5B"/>
                </a:solidFill>
              </a:rPr>
              <a:t>:</a:t>
            </a:r>
            <a:r>
              <a:rPr lang="zh-CN" altLang="en-US" sz="2800" dirty="0">
                <a:solidFill>
                  <a:srgbClr val="061F5B"/>
                </a:solidFill>
              </a:rPr>
              <a:t>叙述一件事情的句子</a:t>
            </a:r>
            <a:r>
              <a:rPr lang="en-US" altLang="zh-CN" sz="2800" dirty="0">
                <a:solidFill>
                  <a:srgbClr val="061F5B"/>
                </a:solidFill>
              </a:rPr>
              <a:t>(</a:t>
            </a:r>
            <a:r>
              <a:rPr lang="zh-CN" altLang="en-US" sz="2800" dirty="0">
                <a:solidFill>
                  <a:srgbClr val="061F5B"/>
                </a:solidFill>
              </a:rPr>
              <a:t>陈述句</a:t>
            </a:r>
            <a:r>
              <a:rPr lang="en-US" altLang="zh-CN" sz="2800" dirty="0">
                <a:solidFill>
                  <a:srgbClr val="061F5B"/>
                </a:solidFill>
              </a:rPr>
              <a:t>),</a:t>
            </a:r>
            <a:r>
              <a:rPr lang="zh-CN" altLang="en-US" sz="2800" dirty="0">
                <a:solidFill>
                  <a:srgbClr val="061F5B"/>
                </a:solidFill>
              </a:rPr>
              <a:t>叫命题</a:t>
            </a:r>
          </a:p>
        </p:txBody>
      </p:sp>
      <p:sp>
        <p:nvSpPr>
          <p:cNvPr id="17413" name="Rectangle 5"/>
          <p:cNvSpPr>
            <a:spLocks noRot="1" noChangeArrowheads="1"/>
          </p:cNvSpPr>
          <p:nvPr/>
        </p:nvSpPr>
        <p:spPr bwMode="auto">
          <a:xfrm>
            <a:off x="533400" y="2590800"/>
            <a:ext cx="6934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zh-CN" altLang="en-US" sz="2800" b="1" dirty="0">
                <a:solidFill>
                  <a:srgbClr val="061F5B"/>
                </a:solidFill>
              </a:rPr>
              <a:t>什么叫真命题</a:t>
            </a:r>
            <a:r>
              <a:rPr lang="en-US" altLang="zh-CN" sz="2800" b="1" dirty="0">
                <a:solidFill>
                  <a:srgbClr val="061F5B"/>
                </a:solidFill>
              </a:rPr>
              <a:t>,</a:t>
            </a:r>
            <a:r>
              <a:rPr lang="zh-CN" altLang="en-US" sz="2800" b="1" dirty="0">
                <a:solidFill>
                  <a:srgbClr val="061F5B"/>
                </a:solidFill>
              </a:rPr>
              <a:t>什么叫假命题。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zh-CN" altLang="en-US" sz="3200" b="1" dirty="0">
              <a:solidFill>
                <a:srgbClr val="061F5B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200" b="1" dirty="0">
              <a:solidFill>
                <a:srgbClr val="061F5B"/>
              </a:solidFill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09600" y="3124200"/>
            <a:ext cx="80010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61F5B"/>
                </a:solidFill>
              </a:rPr>
              <a:t>真命题</a:t>
            </a:r>
            <a:r>
              <a:rPr lang="en-US" altLang="zh-CN" sz="2800" dirty="0">
                <a:solidFill>
                  <a:srgbClr val="061F5B"/>
                </a:solidFill>
              </a:rPr>
              <a:t>:</a:t>
            </a:r>
            <a:r>
              <a:rPr lang="zh-CN" altLang="en-US" sz="2800" dirty="0">
                <a:solidFill>
                  <a:srgbClr val="061F5B"/>
                </a:solidFill>
              </a:rPr>
              <a:t>如果一个命题叙述一件事情是真的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61F5B"/>
                </a:solidFill>
              </a:rPr>
              <a:t>假命题</a:t>
            </a:r>
            <a:r>
              <a:rPr lang="en-US" altLang="zh-CN" sz="2800" dirty="0">
                <a:solidFill>
                  <a:srgbClr val="061F5B"/>
                </a:solidFill>
              </a:rPr>
              <a:t>:</a:t>
            </a:r>
            <a:r>
              <a:rPr lang="zh-CN" altLang="en-US" sz="2800" dirty="0">
                <a:solidFill>
                  <a:srgbClr val="061F5B"/>
                </a:solidFill>
              </a:rPr>
              <a:t>如果一个命题叙述一件事情是假的</a:t>
            </a:r>
          </a:p>
        </p:txBody>
      </p:sp>
      <p:sp>
        <p:nvSpPr>
          <p:cNvPr id="17415" name="Rectangle 7"/>
          <p:cNvSpPr>
            <a:spLocks noRot="1" noChangeArrowheads="1"/>
          </p:cNvSpPr>
          <p:nvPr/>
        </p:nvSpPr>
        <p:spPr bwMode="auto">
          <a:xfrm>
            <a:off x="685800" y="43434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zh-CN" altLang="en-US" sz="2800" b="1" dirty="0">
                <a:solidFill>
                  <a:srgbClr val="061F5B"/>
                </a:solidFill>
              </a:rPr>
              <a:t>任何一个命题通常可以写成什么的形式。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zh-CN" altLang="en-US" sz="3200" b="1" dirty="0">
              <a:solidFill>
                <a:srgbClr val="061F5B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zh-CN" altLang="en-US" sz="3200" b="1" dirty="0">
              <a:solidFill>
                <a:srgbClr val="061F5B"/>
              </a:solidFill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362016" y="4953000"/>
            <a:ext cx="8610484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61F5B"/>
                </a:solidFill>
              </a:rPr>
              <a:t>通常命题都可以写成如果</a:t>
            </a:r>
            <a:r>
              <a:rPr lang="en-US" altLang="zh-CN" sz="2800" dirty="0">
                <a:solidFill>
                  <a:srgbClr val="061F5B"/>
                </a:solidFill>
              </a:rPr>
              <a:t>…….</a:t>
            </a:r>
            <a:r>
              <a:rPr lang="zh-CN" altLang="en-US" sz="2800" dirty="0">
                <a:solidFill>
                  <a:srgbClr val="061F5B"/>
                </a:solidFill>
              </a:rPr>
              <a:t>那么</a:t>
            </a:r>
            <a:r>
              <a:rPr lang="en-US" altLang="zh-CN" sz="2800" dirty="0">
                <a:solidFill>
                  <a:srgbClr val="061F5B"/>
                </a:solidFill>
              </a:rPr>
              <a:t>…….</a:t>
            </a:r>
            <a:r>
              <a:rPr lang="zh-CN" altLang="en-US" sz="2800" dirty="0">
                <a:solidFill>
                  <a:srgbClr val="061F5B"/>
                </a:solidFill>
              </a:rPr>
              <a:t>的形式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61F5B"/>
                </a:solidFill>
              </a:rPr>
              <a:t>注意</a:t>
            </a:r>
            <a:r>
              <a:rPr lang="en-US" altLang="zh-CN" sz="2800" dirty="0">
                <a:solidFill>
                  <a:srgbClr val="061F5B"/>
                </a:solidFill>
              </a:rPr>
              <a:t>:</a:t>
            </a:r>
            <a:r>
              <a:rPr lang="zh-CN" altLang="en-US" sz="2800" dirty="0">
                <a:solidFill>
                  <a:srgbClr val="061F5B"/>
                </a:solidFill>
              </a:rPr>
              <a:t>如果”后面的部分是条件”那么”后面的是结论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2" grpId="0"/>
      <p:bldP spid="2970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7546975" cy="1066800"/>
          </a:xfrm>
        </p:spPr>
        <p:txBody>
          <a:bodyPr/>
          <a:lstStyle/>
          <a:p>
            <a:pPr eaLnBrk="1" hangingPunct="1"/>
            <a:r>
              <a:rPr lang="zh-CN" altLang="en-US" sz="4000" b="1" dirty="0" smtClean="0">
                <a:solidFill>
                  <a:srgbClr val="660066"/>
                </a:solidFill>
              </a:rPr>
              <a:t>请判断下列命题的真假性：</a:t>
            </a:r>
            <a:br>
              <a:rPr lang="zh-CN" altLang="en-US" sz="4000" b="1" dirty="0" smtClean="0">
                <a:solidFill>
                  <a:srgbClr val="660066"/>
                </a:solidFill>
              </a:rPr>
            </a:br>
            <a:endParaRPr lang="zh-CN" altLang="en-US" sz="4000" b="1" dirty="0" smtClean="0">
              <a:solidFill>
                <a:srgbClr val="660066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2840038"/>
          </a:xfrm>
        </p:spPr>
        <p:txBody>
          <a:bodyPr/>
          <a:lstStyle/>
          <a:p>
            <a:pPr eaLnBrk="1" hangingPunct="1"/>
            <a:r>
              <a:rPr lang="zh-CN" altLang="en-US" b="1" smtClean="0"/>
              <a:t>互为邻补角的两个角的平分线相互垂直。</a:t>
            </a:r>
          </a:p>
          <a:p>
            <a:pPr eaLnBrk="1" hangingPunct="1"/>
            <a:r>
              <a:rPr lang="zh-CN" altLang="en-US" b="1" smtClean="0"/>
              <a:t>圆是轴对称图形。</a:t>
            </a:r>
          </a:p>
          <a:p>
            <a:pPr eaLnBrk="1" hangingPunct="1"/>
            <a:r>
              <a:rPr lang="zh-CN" altLang="en-US" b="1" smtClean="0"/>
              <a:t>等腰三角形的高就是中线，也是角平分线。</a:t>
            </a:r>
          </a:p>
          <a:p>
            <a:pPr eaLnBrk="1" hangingPunct="1"/>
            <a:r>
              <a:rPr lang="zh-CN" altLang="en-US" b="1" smtClean="0"/>
              <a:t>有两条高相互垂直的三角形是直角三角形。</a:t>
            </a:r>
          </a:p>
          <a:p>
            <a:pPr eaLnBrk="1" hangingPunct="1"/>
            <a:endParaRPr lang="zh-CN" altLang="en-US" b="1" smtClean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924800" y="1752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0">
                <a:solidFill>
                  <a:srgbClr val="FF0066"/>
                </a:solidFill>
              </a:rPr>
              <a:t>真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962400" y="23622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0">
                <a:solidFill>
                  <a:srgbClr val="FF0066"/>
                </a:solidFill>
              </a:rPr>
              <a:t>真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8305800" y="28194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0">
                <a:solidFill>
                  <a:srgbClr val="FF0066"/>
                </a:solidFill>
              </a:rPr>
              <a:t>真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8305800" y="3657600"/>
            <a:ext cx="60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0">
                <a:solidFill>
                  <a:srgbClr val="FF0066"/>
                </a:solidFill>
              </a:rPr>
              <a:t>真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  <p:bldP spid="30726" grpId="0"/>
      <p:bldP spid="307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7924800" cy="121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800" b="1" dirty="0" smtClean="0">
                <a:solidFill>
                  <a:srgbClr val="660066"/>
                </a:solidFill>
              </a:rPr>
              <a:t>       人们在长期实践中总结出来的公认的真命题作为证明的原始依据</a:t>
            </a:r>
            <a:r>
              <a:rPr lang="en-US" altLang="zh-CN" sz="2800" b="1" dirty="0" smtClean="0">
                <a:solidFill>
                  <a:srgbClr val="660066"/>
                </a:solidFill>
              </a:rPr>
              <a:t>,</a:t>
            </a:r>
            <a:r>
              <a:rPr lang="zh-CN" altLang="en-US" sz="2800" b="1" dirty="0" smtClean="0">
                <a:solidFill>
                  <a:srgbClr val="660066"/>
                </a:solidFill>
              </a:rPr>
              <a:t>称这些真命题为基本事实</a:t>
            </a:r>
          </a:p>
          <a:p>
            <a:pPr eaLnBrk="1" hangingPunct="1">
              <a:buFontTx/>
              <a:buNone/>
            </a:pPr>
            <a:endParaRPr lang="zh-CN" altLang="en-US" sz="2800" b="1" dirty="0" smtClean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85800" y="838200"/>
            <a:ext cx="990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CC0000"/>
                </a:solidFill>
              </a:rPr>
              <a:t>基本事实</a:t>
            </a:r>
            <a:r>
              <a:rPr lang="en-US" altLang="zh-CN" sz="2800" b="0" dirty="0">
                <a:solidFill>
                  <a:srgbClr val="061F5B"/>
                </a:solidFill>
              </a:rPr>
              <a:t>: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752600" y="30480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0" dirty="0">
                <a:solidFill>
                  <a:srgbClr val="061F5B"/>
                </a:solidFill>
              </a:rPr>
              <a:t>    基本事实（公理）与定理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62000" y="22098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61F5B"/>
                </a:solidFill>
                <a:latin typeface="宋体" panose="02010600030101010101" pitchFamily="2" charset="-122"/>
              </a:rPr>
              <a:t>问题</a:t>
            </a:r>
            <a:r>
              <a:rPr lang="en-US" altLang="zh-CN" sz="2400" dirty="0">
                <a:solidFill>
                  <a:srgbClr val="061F5B"/>
                </a:solidFill>
                <a:latin typeface="宋体" panose="02010600030101010101" pitchFamily="2" charset="-122"/>
              </a:rPr>
              <a:t>1:</a:t>
            </a:r>
            <a:r>
              <a:rPr lang="zh-CN" altLang="en-US" sz="2400" dirty="0">
                <a:solidFill>
                  <a:srgbClr val="061F5B"/>
                </a:solidFill>
                <a:latin typeface="宋体" panose="02010600030101010101" pitchFamily="2" charset="-122"/>
              </a:rPr>
              <a:t>我们学习过的公理有哪些？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838200" y="2819400"/>
            <a:ext cx="75438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61F5B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srgbClr val="061F5B"/>
                </a:solidFill>
                <a:latin typeface="宋体" panose="02010600030101010101" pitchFamily="2" charset="-122"/>
              </a:rPr>
              <a:t>、等量加等量</a:t>
            </a:r>
            <a:r>
              <a:rPr lang="en-US" altLang="zh-CN" sz="2400" dirty="0">
                <a:solidFill>
                  <a:srgbClr val="061F5B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rgbClr val="061F5B"/>
                </a:solidFill>
                <a:latin typeface="宋体" panose="02010600030101010101" pitchFamily="2" charset="-122"/>
              </a:rPr>
              <a:t>和相等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61F5B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rgbClr val="061F5B"/>
                </a:solidFill>
                <a:latin typeface="宋体" panose="02010600030101010101" pitchFamily="2" charset="-122"/>
              </a:rPr>
              <a:t>、等量减等量</a:t>
            </a:r>
            <a:r>
              <a:rPr lang="en-US" altLang="zh-CN" sz="2400" dirty="0">
                <a:solidFill>
                  <a:srgbClr val="061F5B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rgbClr val="061F5B"/>
                </a:solidFill>
                <a:latin typeface="宋体" panose="02010600030101010101" pitchFamily="2" charset="-122"/>
              </a:rPr>
              <a:t>差相等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61F5B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dirty="0">
                <a:solidFill>
                  <a:srgbClr val="061F5B"/>
                </a:solidFill>
                <a:latin typeface="宋体" panose="02010600030101010101" pitchFamily="2" charset="-122"/>
              </a:rPr>
              <a:t>、等量代换</a:t>
            </a:r>
            <a:r>
              <a:rPr lang="en-US" altLang="zh-CN" sz="2400" dirty="0">
                <a:solidFill>
                  <a:srgbClr val="061F5B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400" dirty="0">
                <a:solidFill>
                  <a:srgbClr val="061F5B"/>
                </a:solidFill>
                <a:latin typeface="宋体" panose="02010600030101010101" pitchFamily="2" charset="-122"/>
              </a:rPr>
              <a:t>即</a:t>
            </a:r>
            <a:r>
              <a:rPr lang="en-US" altLang="zh-CN" sz="2400" dirty="0">
                <a:solidFill>
                  <a:srgbClr val="061F5B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rgbClr val="061F5B"/>
                </a:solidFill>
                <a:latin typeface="宋体" panose="02010600030101010101" pitchFamily="2" charset="-122"/>
              </a:rPr>
              <a:t>如果</a:t>
            </a:r>
            <a:r>
              <a:rPr lang="en-US" altLang="zh-CN" sz="2400" dirty="0">
                <a:solidFill>
                  <a:srgbClr val="061F5B"/>
                </a:solidFill>
                <a:latin typeface="宋体" panose="02010600030101010101" pitchFamily="2" charset="-122"/>
              </a:rPr>
              <a:t>a=b,</a:t>
            </a:r>
            <a:r>
              <a:rPr lang="zh-CN" altLang="en-US" sz="2400" dirty="0">
                <a:solidFill>
                  <a:srgbClr val="061F5B"/>
                </a:solidFill>
                <a:latin typeface="宋体" panose="02010600030101010101" pitchFamily="2" charset="-122"/>
              </a:rPr>
              <a:t>且</a:t>
            </a:r>
            <a:r>
              <a:rPr lang="en-US" altLang="zh-CN" sz="2400" dirty="0">
                <a:solidFill>
                  <a:srgbClr val="061F5B"/>
                </a:solidFill>
                <a:latin typeface="宋体" panose="02010600030101010101" pitchFamily="2" charset="-122"/>
              </a:rPr>
              <a:t>c=b,</a:t>
            </a:r>
            <a:r>
              <a:rPr lang="zh-CN" altLang="en-US" sz="2400" dirty="0">
                <a:solidFill>
                  <a:srgbClr val="061F5B"/>
                </a:solidFill>
                <a:latin typeface="宋体" panose="02010600030101010101" pitchFamily="2" charset="-122"/>
              </a:rPr>
              <a:t>那么</a:t>
            </a:r>
            <a:r>
              <a:rPr lang="en-US" altLang="zh-CN" sz="2400" dirty="0">
                <a:solidFill>
                  <a:srgbClr val="061F5B"/>
                </a:solidFill>
                <a:latin typeface="宋体" panose="02010600030101010101" pitchFamily="2" charset="-122"/>
              </a:rPr>
              <a:t>a=c)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61F5B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400" dirty="0">
                <a:solidFill>
                  <a:srgbClr val="061F5B"/>
                </a:solidFill>
                <a:latin typeface="宋体" panose="02010600030101010101" pitchFamily="2" charset="-122"/>
              </a:rPr>
              <a:t>、整体大于部分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61F5B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400" dirty="0">
                <a:solidFill>
                  <a:srgbClr val="061F5B"/>
                </a:solidFill>
                <a:latin typeface="宋体" panose="02010600030101010101" pitchFamily="2" charset="-122"/>
              </a:rPr>
              <a:t>、通过两点有且只有一条直线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61F5B"/>
                </a:solidFill>
                <a:latin typeface="宋体" panose="02010600030101010101" pitchFamily="2" charset="-122"/>
              </a:rPr>
              <a:t>6</a:t>
            </a:r>
            <a:r>
              <a:rPr lang="zh-CN" altLang="en-US" sz="2400" dirty="0">
                <a:solidFill>
                  <a:srgbClr val="061F5B"/>
                </a:solidFill>
                <a:latin typeface="宋体" panose="02010600030101010101" pitchFamily="2" charset="-122"/>
              </a:rPr>
              <a:t>、连结两点的所有连线中</a:t>
            </a:r>
            <a:r>
              <a:rPr lang="en-US" altLang="zh-CN" sz="2400" dirty="0">
                <a:solidFill>
                  <a:srgbClr val="061F5B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dirty="0">
                <a:solidFill>
                  <a:srgbClr val="061F5B"/>
                </a:solidFill>
                <a:latin typeface="宋体" panose="02010600030101010101" pitchFamily="2" charset="-122"/>
              </a:rPr>
              <a:t>线段最短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  <p:bldP spid="317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540750" cy="1143000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chemeClr val="tx1"/>
                </a:solidFill>
              </a:rPr>
              <a:t>命题的种类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5410200" cy="3200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zh-CN" altLang="en-US" sz="2800" b="1" smtClean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smtClean="0"/>
              <a:t>真命题（判断正确的命题）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2800" b="1" smtClean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smtClean="0"/>
              <a:t>假命题（判断错误的命题）</a:t>
            </a:r>
          </a:p>
        </p:txBody>
      </p:sp>
      <p:sp>
        <p:nvSpPr>
          <p:cNvPr id="35844" name="AutoShape 4"/>
          <p:cNvSpPr/>
          <p:nvPr/>
        </p:nvSpPr>
        <p:spPr bwMode="auto">
          <a:xfrm>
            <a:off x="4648200" y="1676400"/>
            <a:ext cx="381000" cy="1905000"/>
          </a:xfrm>
          <a:prstGeom prst="lef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61F5B"/>
              </a:solidFill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105400" y="1524000"/>
            <a:ext cx="3505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61F5B"/>
                </a:solidFill>
              </a:rPr>
              <a:t>公理：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61F5B"/>
                </a:solidFill>
              </a:rPr>
              <a:t>定义：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105400" y="27432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61F5B"/>
                </a:solidFill>
              </a:rPr>
              <a:t>定理：经过证明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165725" y="3313113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0">
                <a:solidFill>
                  <a:srgbClr val="061F5B"/>
                </a:solidFill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/>
      <p:bldP spid="358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71550" y="1981238"/>
            <a:ext cx="7129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FF00FF"/>
                </a:solidFill>
              </a:rPr>
              <a:t>通过本节课的学习</a:t>
            </a:r>
            <a:r>
              <a:rPr lang="en-US" altLang="zh-CN" sz="3600">
                <a:solidFill>
                  <a:srgbClr val="FF00FF"/>
                </a:solidFill>
              </a:rPr>
              <a:t>,</a:t>
            </a:r>
            <a:r>
              <a:rPr lang="zh-CN" altLang="en-US" sz="3600">
                <a:solidFill>
                  <a:srgbClr val="FF00FF"/>
                </a:solidFill>
              </a:rPr>
              <a:t>谈谈你的收获</a:t>
            </a:r>
            <a:r>
              <a:rPr lang="en-US" altLang="zh-CN" sz="3600">
                <a:solidFill>
                  <a:srgbClr val="FF00FF"/>
                </a:solidFill>
              </a:rPr>
              <a:t>!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755650" y="1125538"/>
            <a:ext cx="7620000" cy="3686175"/>
            <a:chOff x="476" y="709"/>
            <a:chExt cx="4800" cy="2322"/>
          </a:xfrm>
        </p:grpSpPr>
        <p:sp>
          <p:nvSpPr>
            <p:cNvPr id="21511" name="Rectangle 6"/>
            <p:cNvSpPr>
              <a:spLocks noChangeArrowheads="1"/>
            </p:cNvSpPr>
            <p:nvPr/>
          </p:nvSpPr>
          <p:spPr bwMode="auto">
            <a:xfrm>
              <a:off x="1202" y="709"/>
              <a:ext cx="316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5100">
                  <a:solidFill>
                    <a:srgbClr val="061F5B"/>
                  </a:solidFill>
                  <a:ea typeface="隶书" panose="02010509060101010101" pitchFamily="49" charset="-122"/>
                </a:rPr>
                <a:t>结束寄语</a:t>
              </a:r>
            </a:p>
          </p:txBody>
        </p:sp>
        <p:sp>
          <p:nvSpPr>
            <p:cNvPr id="21512" name="Rectangle 7"/>
            <p:cNvSpPr>
              <a:spLocks noChangeArrowheads="1"/>
            </p:cNvSpPr>
            <p:nvPr/>
          </p:nvSpPr>
          <p:spPr bwMode="auto">
            <a:xfrm>
              <a:off x="476" y="1525"/>
              <a:ext cx="4800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r>
                <a:rPr lang="zh-CN" altLang="en-US" sz="3600" b="1" dirty="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由</a:t>
              </a:r>
              <a:r>
                <a:rPr lang="zh-CN" altLang="en-US" sz="3600" b="1" dirty="0">
                  <a:solidFill>
                    <a:srgbClr val="FF0000"/>
                  </a:solidFill>
                  <a:ea typeface="隶书" panose="02010509060101010101" pitchFamily="49" charset="-122"/>
                </a:rPr>
                <a:t>“</a:t>
              </a:r>
              <a:r>
                <a:rPr lang="zh-CN" altLang="en-US" sz="3600" b="1" dirty="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因</a:t>
              </a:r>
              <a:r>
                <a:rPr lang="zh-CN" altLang="en-US" sz="3600" b="1" dirty="0">
                  <a:solidFill>
                    <a:srgbClr val="FF0000"/>
                  </a:solidFill>
                  <a:ea typeface="隶书" panose="02010509060101010101" pitchFamily="49" charset="-122"/>
                </a:rPr>
                <a:t>”</a:t>
              </a:r>
              <a:r>
                <a:rPr lang="zh-CN" altLang="en-US" sz="3600" b="1" dirty="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导</a:t>
              </a:r>
              <a:r>
                <a:rPr lang="zh-CN" altLang="en-US" sz="3600" b="1" dirty="0">
                  <a:solidFill>
                    <a:srgbClr val="FF0000"/>
                  </a:solidFill>
                  <a:ea typeface="隶书" panose="02010509060101010101" pitchFamily="49" charset="-122"/>
                </a:rPr>
                <a:t>“</a:t>
              </a:r>
              <a:r>
                <a:rPr lang="zh-CN" altLang="en-US" sz="3600" b="1" dirty="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果</a:t>
              </a:r>
              <a:r>
                <a:rPr lang="zh-CN" altLang="en-US" sz="3600" b="1" dirty="0">
                  <a:solidFill>
                    <a:srgbClr val="FF0000"/>
                  </a:solidFill>
                  <a:ea typeface="隶书" panose="02010509060101010101" pitchFamily="49" charset="-122"/>
                </a:rPr>
                <a:t>”</a:t>
              </a:r>
              <a:r>
                <a:rPr lang="en-US" altLang="zh-CN" sz="3600" b="1" dirty="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,</a:t>
              </a:r>
              <a:r>
                <a:rPr lang="zh-CN" altLang="en-US" sz="3600" b="1" dirty="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言必有据</a:t>
              </a:r>
              <a:r>
                <a:rPr lang="en-US" altLang="zh-CN" sz="3600" b="1" dirty="0">
                  <a:solidFill>
                    <a:srgbClr val="FF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.</a:t>
              </a:r>
              <a:r>
                <a:rPr lang="zh-CN" altLang="en-US" sz="3600" b="1" dirty="0">
                  <a:solidFill>
                    <a:srgbClr val="061F5B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是初学证明者谨记和遵循的原则</a:t>
              </a:r>
              <a:r>
                <a:rPr lang="en-US" altLang="zh-CN" sz="3600" b="1" dirty="0">
                  <a:solidFill>
                    <a:srgbClr val="061F5B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.</a:t>
              </a:r>
            </a:p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</a:pPr>
              <a:endParaRPr lang="en-US" altLang="zh-CN" sz="3600" b="1" dirty="0">
                <a:solidFill>
                  <a:srgbClr val="061F5B"/>
                </a:solidFill>
                <a:latin typeface="隶书" panose="02010509060101010101" pitchFamily="49" charset="-122"/>
                <a:ea typeface="隶书" panose="02010509060101010101" pitchFamily="49" charset="-122"/>
              </a:endParaRPr>
            </a:p>
            <a:p>
              <a:pPr marL="342900" indent="-342900"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r>
                <a:rPr lang="zh-CN" altLang="en-US" sz="3600" b="1" dirty="0">
                  <a:solidFill>
                    <a:srgbClr val="061F5B"/>
                  </a:solidFill>
                </a:rPr>
                <a:t>从现在开始我们进入了</a:t>
              </a:r>
              <a:r>
                <a:rPr lang="zh-CN" altLang="en-US" sz="3600" b="1" dirty="0">
                  <a:solidFill>
                    <a:srgbClr val="CC0000"/>
                  </a:solidFill>
                </a:rPr>
                <a:t>“痛苦与快乐并存”</a:t>
              </a:r>
              <a:r>
                <a:rPr lang="zh-CN" altLang="en-US" sz="3600" b="1" dirty="0">
                  <a:solidFill>
                    <a:srgbClr val="061F5B"/>
                  </a:solidFill>
                </a:rPr>
                <a:t>的论证几何的学习阶段 </a:t>
              </a:r>
            </a:p>
            <a:p>
              <a:pPr marL="342900" indent="-342900" eaLnBrk="0" fontAlgn="base" hangingPunct="0">
                <a:spcBef>
                  <a:spcPct val="20000"/>
                </a:spcBef>
                <a:spcAft>
                  <a:spcPct val="0"/>
                </a:spcAft>
                <a:buFontTx/>
                <a:buChar char="•"/>
              </a:pPr>
              <a:endParaRPr lang="en-US" altLang="zh-CN" sz="36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endParaRPr>
            </a:p>
          </p:txBody>
        </p:sp>
        <p:sp>
          <p:nvSpPr>
            <p:cNvPr id="21513" name="Text Box 8"/>
            <p:cNvSpPr txBox="1">
              <a:spLocks noChangeArrowheads="1"/>
            </p:cNvSpPr>
            <p:nvPr/>
          </p:nvSpPr>
          <p:spPr bwMode="auto">
            <a:xfrm>
              <a:off x="1111" y="2704"/>
              <a:ext cx="38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800">
                  <a:solidFill>
                    <a:srgbClr val="061F5B"/>
                  </a:solidFill>
                </a:rPr>
                <a:t>  </a:t>
              </a:r>
              <a:endParaRPr lang="zh-CN" altLang="en-US" sz="2000">
                <a:solidFill>
                  <a:srgbClr val="061F5B"/>
                </a:solidFill>
              </a:endParaRPr>
            </a:p>
          </p:txBody>
        </p:sp>
      </p:grpSp>
      <p:sp>
        <p:nvSpPr>
          <p:cNvPr id="21509" name="AutoShap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388350" y="6092825"/>
            <a:ext cx="576263" cy="576263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CCFF"/>
              </a:gs>
              <a:gs pos="100000">
                <a:srgbClr val="C29BC2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内容占位符 2"/>
          <p:cNvSpPr>
            <a:spLocks noGrp="1"/>
          </p:cNvSpPr>
          <p:nvPr>
            <p:ph idx="4294967295"/>
          </p:nvPr>
        </p:nvSpPr>
        <p:spPr>
          <a:xfrm>
            <a:off x="347683" y="1066862"/>
            <a:ext cx="8569325" cy="36004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en-US" b="1" dirty="0"/>
              <a:t>学习目标：</a:t>
            </a:r>
          </a:p>
          <a:p>
            <a:pPr marL="0" indent="0">
              <a:buFontTx/>
              <a:buNone/>
            </a:pPr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）了解命题的概念以及命题的构成   （如果</a:t>
            </a:r>
            <a:r>
              <a:rPr lang="en-US" altLang="zh-CN" b="1" dirty="0"/>
              <a:t>……</a:t>
            </a:r>
            <a:r>
              <a:rPr lang="zh-CN" altLang="en-US" b="1" dirty="0"/>
              <a:t>那么</a:t>
            </a:r>
            <a:r>
              <a:rPr lang="en-US" altLang="zh-CN" b="1" dirty="0"/>
              <a:t>……</a:t>
            </a:r>
            <a:r>
              <a:rPr lang="zh-CN" altLang="en-US" b="1" dirty="0"/>
              <a:t>的形式）．</a:t>
            </a:r>
            <a:r>
              <a:rPr lang="en-US" b="1" dirty="0"/>
              <a:t>  </a:t>
            </a:r>
          </a:p>
          <a:p>
            <a:pPr marL="0" indent="0">
              <a:buFontTx/>
              <a:buNone/>
            </a:pPr>
            <a:r>
              <a:rPr lang="zh-CN" altLang="en-US" b="1" dirty="0"/>
              <a:t>（</a:t>
            </a:r>
            <a:r>
              <a:rPr lang="en-US" altLang="zh-CN" b="1" dirty="0"/>
              <a:t>2</a:t>
            </a:r>
            <a:r>
              <a:rPr lang="zh-CN" altLang="en-US" b="1" dirty="0"/>
              <a:t>）知道什么是真命题和假命题．</a:t>
            </a:r>
          </a:p>
          <a:p>
            <a:pPr marL="0" indent="0">
              <a:buFontTx/>
              <a:buNone/>
            </a:pPr>
            <a:r>
              <a:rPr lang="zh-CN" altLang="en-US" b="1" dirty="0"/>
              <a:t>（</a:t>
            </a:r>
            <a:r>
              <a:rPr lang="en-US" altLang="zh-CN" b="1" dirty="0"/>
              <a:t>3</a:t>
            </a:r>
            <a:r>
              <a:rPr lang="zh-CN" altLang="en-US" b="1" dirty="0"/>
              <a:t>）  知道什么是基本事实（公理）和定理。</a:t>
            </a:r>
          </a:p>
          <a:p>
            <a:pPr marL="0" indent="0">
              <a:buFontTx/>
              <a:buNone/>
            </a:pPr>
            <a:r>
              <a:rPr lang="zh-CN" altLang="en-US" b="1" dirty="0"/>
              <a:t>     学习重点：对命题结构的认识．</a:t>
            </a:r>
          </a:p>
          <a:p>
            <a:pPr marL="0" indent="0">
              <a:buFontTx/>
              <a:buNone/>
            </a:pPr>
            <a:r>
              <a:rPr lang="zh-CN" altLang="en-US" b="1" dirty="0"/>
              <a:t>     学习难点：理解“假命题也是命题”</a:t>
            </a:r>
          </a:p>
        </p:txBody>
      </p:sp>
      <p:pic>
        <p:nvPicPr>
          <p:cNvPr id="7" name="图片 6" descr="tb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359775" y="155575"/>
            <a:ext cx="595313" cy="5953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7416800" cy="490538"/>
          </a:xfrm>
        </p:spPr>
        <p:txBody>
          <a:bodyPr/>
          <a:lstStyle/>
          <a:p>
            <a:pPr algn="l"/>
            <a:r>
              <a:rPr lang="zh-CN" altLang="en-US" sz="5400" b="1" dirty="0">
                <a:solidFill>
                  <a:schemeClr val="tx1"/>
                </a:solidFill>
              </a:rPr>
              <a:t>自学成才（</a:t>
            </a:r>
            <a:r>
              <a:rPr lang="en-US" altLang="zh-CN" sz="5400" b="1" dirty="0">
                <a:solidFill>
                  <a:schemeClr val="tx1"/>
                </a:solidFill>
              </a:rPr>
              <a:t>5</a:t>
            </a:r>
            <a:r>
              <a:rPr lang="zh-CN" altLang="en-US" sz="5400" b="1" dirty="0">
                <a:solidFill>
                  <a:schemeClr val="tx1"/>
                </a:solidFill>
              </a:rPr>
              <a:t>分钟）</a:t>
            </a:r>
            <a:endParaRPr lang="en-US" altLang="zh-CN" sz="5400" b="1" dirty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9037" y="1676446"/>
            <a:ext cx="9163038" cy="2743128"/>
          </a:xfrm>
        </p:spPr>
        <p:txBody>
          <a:bodyPr/>
          <a:lstStyle/>
          <a:p>
            <a:r>
              <a:rPr lang="zh-CN" altLang="en-US" b="1" dirty="0" smtClean="0"/>
              <a:t>预</a:t>
            </a:r>
            <a:r>
              <a:rPr lang="zh-CN" altLang="en-US" b="1" dirty="0"/>
              <a:t>习课本</a:t>
            </a:r>
            <a:r>
              <a:rPr lang="en-US" altLang="zh-CN" b="1" dirty="0"/>
              <a:t>P</a:t>
            </a:r>
            <a:r>
              <a:rPr lang="en-US" altLang="zh-CN" b="1" baseline="-10000" dirty="0"/>
              <a:t>30</a:t>
            </a:r>
            <a:r>
              <a:rPr lang="en-US" altLang="zh-CN" b="1" dirty="0"/>
              <a:t>-P</a:t>
            </a:r>
            <a:r>
              <a:rPr lang="en-US" altLang="zh-CN" b="1" baseline="-10000" dirty="0"/>
              <a:t>33</a:t>
            </a:r>
            <a:r>
              <a:rPr lang="zh-CN" altLang="en-US" b="1" dirty="0"/>
              <a:t>，并完成以下任务</a:t>
            </a:r>
            <a:r>
              <a:rPr lang="zh-CN" altLang="en-US" b="1" dirty="0" smtClean="0"/>
              <a:t>：</a:t>
            </a:r>
            <a:endParaRPr lang="zh-CN" altLang="en-US" b="1" dirty="0"/>
          </a:p>
          <a:p>
            <a:r>
              <a:rPr lang="zh-CN" altLang="en-US" b="1" dirty="0"/>
              <a:t>本节课要接触哪些数学概念</a:t>
            </a:r>
            <a:r>
              <a:rPr lang="zh-CN" altLang="en-US" b="1" dirty="0" smtClean="0"/>
              <a:t>？</a:t>
            </a:r>
            <a:endParaRPr lang="en-US" altLang="zh-CN" b="1" dirty="0"/>
          </a:p>
          <a:p>
            <a:r>
              <a:rPr lang="en-US" altLang="zh-CN" b="1" dirty="0"/>
              <a:t>P</a:t>
            </a:r>
            <a:r>
              <a:rPr lang="en-US" altLang="zh-CN" b="1" baseline="-10000" dirty="0"/>
              <a:t>31- </a:t>
            </a:r>
            <a:r>
              <a:rPr lang="en-US" altLang="zh-CN" b="1" dirty="0"/>
              <a:t>P</a:t>
            </a:r>
            <a:r>
              <a:rPr lang="en-US" altLang="zh-CN" b="1" baseline="-10000" dirty="0"/>
              <a:t>32 </a:t>
            </a:r>
            <a:r>
              <a:rPr lang="en-US" altLang="zh-CN" b="1" dirty="0"/>
              <a:t>“</a:t>
            </a:r>
            <a:r>
              <a:rPr lang="zh-CN" altLang="en-US" b="1" dirty="0"/>
              <a:t>做一做”、“练习  </a:t>
            </a:r>
            <a:r>
              <a:rPr lang="en-US" altLang="zh-CN" b="1" dirty="0"/>
              <a:t>1</a:t>
            </a:r>
            <a:r>
              <a:rPr lang="zh-CN" altLang="en-US" b="1" dirty="0"/>
              <a:t>、</a:t>
            </a:r>
            <a:r>
              <a:rPr lang="en-US" altLang="zh-CN" b="1" dirty="0"/>
              <a:t>2”</a:t>
            </a:r>
            <a:r>
              <a:rPr lang="zh-CN" altLang="en-US" b="1" dirty="0"/>
              <a:t>、</a:t>
            </a:r>
            <a:r>
              <a:rPr lang="zh-CN" altLang="en-US" b="1" baseline="-10000" dirty="0"/>
              <a:t>  </a:t>
            </a:r>
            <a:r>
              <a:rPr lang="zh-CN" altLang="en-US" b="1" dirty="0"/>
              <a:t>“习题</a:t>
            </a:r>
            <a:r>
              <a:rPr lang="en-US" altLang="zh-CN" b="1" dirty="0"/>
              <a:t>1</a:t>
            </a:r>
            <a:r>
              <a:rPr lang="zh-CN" altLang="en-US" b="1" dirty="0"/>
              <a:t>、</a:t>
            </a:r>
            <a:r>
              <a:rPr lang="en-US" altLang="zh-CN" b="1" dirty="0"/>
              <a:t>2”</a:t>
            </a:r>
            <a:r>
              <a:rPr lang="zh-CN" altLang="en-US" b="1" dirty="0"/>
              <a:t>的答案写到书上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506" y="1447852"/>
            <a:ext cx="8076988" cy="2154238"/>
          </a:xfrm>
        </p:spPr>
        <p:txBody>
          <a:bodyPr/>
          <a:lstStyle/>
          <a:p>
            <a:r>
              <a:rPr lang="en-US" altLang="zh-CN" sz="4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4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、两个直角相等</a:t>
            </a:r>
          </a:p>
          <a:p>
            <a:r>
              <a:rPr lang="en-US" altLang="zh-CN" sz="4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4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、两个锐角之和是钝角</a:t>
            </a:r>
          </a:p>
          <a:p>
            <a:r>
              <a:rPr lang="en-US" altLang="zh-CN" sz="4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4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、同角的余角相等</a:t>
            </a:r>
          </a:p>
          <a:p>
            <a:r>
              <a:rPr lang="en-US" altLang="zh-CN" sz="4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4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、两个负数，绝对值大的反而小</a:t>
            </a:r>
          </a:p>
          <a:p>
            <a:r>
              <a:rPr lang="en-US" altLang="zh-CN" sz="4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4000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、负数与负数的差仍是负数</a:t>
            </a:r>
          </a:p>
          <a:p>
            <a:endParaRPr lang="zh-CN" altLang="en-US" sz="4000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/>
          <p:nvPr/>
        </p:nvGrpSpPr>
        <p:grpSpPr bwMode="auto">
          <a:xfrm>
            <a:off x="0" y="228600"/>
            <a:ext cx="1835150" cy="1200150"/>
            <a:chOff x="0" y="0"/>
            <a:chExt cx="1292" cy="845"/>
          </a:xfrm>
        </p:grpSpPr>
        <p:sp>
          <p:nvSpPr>
            <p:cNvPr id="7171" name="Oval 3"/>
            <p:cNvSpPr>
              <a:spLocks noChangeArrowheads="1"/>
            </p:cNvSpPr>
            <p:nvPr/>
          </p:nvSpPr>
          <p:spPr bwMode="auto">
            <a:xfrm>
              <a:off x="118" y="595"/>
              <a:ext cx="947" cy="2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>
              <a:prstShdw prst="shdw17" dist="17961" dir="2700000">
                <a:schemeClr val="folHlink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solidFill>
                  <a:srgbClr val="061F5B"/>
                </a:solidFill>
              </a:endParaRPr>
            </a:p>
          </p:txBody>
        </p:sp>
        <p:sp>
          <p:nvSpPr>
            <p:cNvPr id="8202" name="Text Box 4"/>
            <p:cNvSpPr txBox="1">
              <a:spLocks noChangeArrowheads="1"/>
            </p:cNvSpPr>
            <p:nvPr/>
          </p:nvSpPr>
          <p:spPr bwMode="auto">
            <a:xfrm>
              <a:off x="521" y="437"/>
              <a:ext cx="771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dirty="0">
                  <a:solidFill>
                    <a:srgbClr val="061F5B"/>
                  </a:solidFill>
                  <a:ea typeface="黑体" panose="02010609060101010101" charset="-122"/>
                </a:rPr>
                <a:t>定义</a:t>
              </a:r>
            </a:p>
          </p:txBody>
        </p:sp>
        <p:pic>
          <p:nvPicPr>
            <p:cNvPr id="8203" name="Picture 5" descr="MCj04382490000[1]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743" cy="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143000" y="838200"/>
            <a:ext cx="754380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    对一件事情作出判断的句子（陈述句），这个句子（陈述句）要么是真的，要么是假的。那么我们把能够进行</a:t>
            </a:r>
            <a:r>
              <a:rPr lang="zh-CN" altLang="en-US" sz="2500" dirty="0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</a:rPr>
              <a:t>肯定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或者</a:t>
            </a:r>
            <a:r>
              <a:rPr lang="zh-CN" altLang="en-US" sz="2500" dirty="0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</a:rPr>
              <a:t>否定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判断的语句，叫做</a:t>
            </a:r>
            <a:r>
              <a:rPr lang="zh-CN" altLang="en-US" sz="2500" dirty="0">
                <a:solidFill>
                  <a:srgbClr val="A61A38"/>
                </a:solidFill>
                <a:latin typeface="黑体" panose="02010609060101010101" charset="-122"/>
                <a:ea typeface="黑体" panose="02010609060101010101" charset="-122"/>
              </a:rPr>
              <a:t>命题</a:t>
            </a:r>
            <a:r>
              <a:rPr lang="en-US" altLang="zh-CN" sz="2500" dirty="0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143000" y="2362200"/>
            <a:ext cx="7696200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、正方形的对边相等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、连接</a:t>
            </a:r>
            <a:r>
              <a:rPr lang="en-US" altLang="zh-CN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a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en-US" altLang="zh-CN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b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两点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、相等的两个角是锐角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4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、延长线段</a:t>
            </a:r>
            <a:r>
              <a:rPr lang="en-US" altLang="zh-CN" sz="2500" dirty="0" err="1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ab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到</a:t>
            </a:r>
            <a:r>
              <a:rPr lang="en-US" altLang="zh-CN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c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，使得</a:t>
            </a:r>
            <a:r>
              <a:rPr lang="en-US" altLang="zh-CN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ac=2ab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、同角的补角相等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6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、</a:t>
            </a:r>
            <a:r>
              <a:rPr lang="en-US" altLang="zh-CN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-4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大于</a:t>
            </a:r>
            <a:r>
              <a:rPr lang="en-US" altLang="zh-CN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-2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吗？</a:t>
            </a:r>
          </a:p>
        </p:txBody>
      </p:sp>
      <p:sp>
        <p:nvSpPr>
          <p:cNvPr id="8197" name="Text Box 11"/>
          <p:cNvSpPr txBox="1">
            <a:spLocks noChangeArrowheads="1"/>
          </p:cNvSpPr>
          <p:nvPr/>
        </p:nvSpPr>
        <p:spPr bwMode="auto">
          <a:xfrm>
            <a:off x="4572000" y="22860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>
              <a:solidFill>
                <a:srgbClr val="061F5B"/>
              </a:solidFill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648200" y="25146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61F5B"/>
                </a:solidFill>
              </a:rPr>
              <a:t>是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800600" y="3429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61F5B"/>
                </a:solidFill>
              </a:rPr>
              <a:t>是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191000" y="4572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61F5B"/>
                </a:solidFill>
              </a:rPr>
              <a:t>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utoUpdateAnimBg="0"/>
      <p:bldP spid="7178" grpId="0" autoUpdateAnimBg="0"/>
      <p:bldP spid="7180" grpId="0"/>
      <p:bldP spid="7181" grpId="0"/>
      <p:bldP spid="71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/>
          <p:nvPr/>
        </p:nvGrpSpPr>
        <p:grpSpPr bwMode="auto">
          <a:xfrm>
            <a:off x="152400" y="228600"/>
            <a:ext cx="1835150" cy="1200150"/>
            <a:chOff x="0" y="0"/>
            <a:chExt cx="1292" cy="845"/>
          </a:xfrm>
        </p:grpSpPr>
        <p:sp>
          <p:nvSpPr>
            <p:cNvPr id="23555" name="Oval 3"/>
            <p:cNvSpPr>
              <a:spLocks noChangeArrowheads="1"/>
            </p:cNvSpPr>
            <p:nvPr/>
          </p:nvSpPr>
          <p:spPr bwMode="auto">
            <a:xfrm>
              <a:off x="118" y="595"/>
              <a:ext cx="947" cy="2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>
              <a:prstShdw prst="shdw17" dist="17961" dir="2700000">
                <a:schemeClr val="folHlink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solidFill>
                  <a:srgbClr val="061F5B"/>
                </a:solidFill>
              </a:endParaRPr>
            </a:p>
          </p:txBody>
        </p:sp>
        <p:sp>
          <p:nvSpPr>
            <p:cNvPr id="9227" name="Text Box 4"/>
            <p:cNvSpPr txBox="1">
              <a:spLocks noChangeArrowheads="1"/>
            </p:cNvSpPr>
            <p:nvPr/>
          </p:nvSpPr>
          <p:spPr bwMode="auto">
            <a:xfrm>
              <a:off x="521" y="437"/>
              <a:ext cx="771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dirty="0">
                  <a:solidFill>
                    <a:srgbClr val="061F5B"/>
                  </a:solidFill>
                  <a:ea typeface="黑体" panose="02010609060101010101" charset="-122"/>
                </a:rPr>
                <a:t>结论</a:t>
              </a:r>
            </a:p>
          </p:txBody>
        </p:sp>
        <p:pic>
          <p:nvPicPr>
            <p:cNvPr id="9228" name="Picture 5" descr="MCj04382490000[1]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743" cy="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7848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    命题常写成</a:t>
            </a:r>
            <a:r>
              <a:rPr lang="zh-CN" altLang="en-US" sz="2500" dirty="0">
                <a:solidFill>
                  <a:srgbClr val="061F5B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500" dirty="0">
                <a:solidFill>
                  <a:srgbClr val="0074BF"/>
                </a:solidFill>
                <a:latin typeface="黑体" panose="02010609060101010101" charset="-122"/>
                <a:ea typeface="黑体" panose="02010609060101010101" charset="-122"/>
              </a:rPr>
              <a:t>如果</a:t>
            </a:r>
            <a:r>
              <a:rPr lang="zh-CN" altLang="en-US" sz="2500" dirty="0">
                <a:solidFill>
                  <a:srgbClr val="0074BF"/>
                </a:solidFill>
                <a:latin typeface="Times New Roman" panose="02020603050405020304" pitchFamily="18" charset="0"/>
                <a:ea typeface="黑体" panose="02010609060101010101" charset="-122"/>
              </a:rPr>
              <a:t>……</a:t>
            </a:r>
            <a:r>
              <a:rPr lang="zh-CN" altLang="en-US" sz="2500" dirty="0">
                <a:solidFill>
                  <a:srgbClr val="0074BF"/>
                </a:solidFill>
                <a:latin typeface="黑体" panose="02010609060101010101" charset="-122"/>
                <a:ea typeface="黑体" panose="02010609060101010101" charset="-122"/>
              </a:rPr>
              <a:t>，那么</a:t>
            </a:r>
            <a:r>
              <a:rPr lang="zh-CN" altLang="en-US" sz="2500" dirty="0">
                <a:solidFill>
                  <a:srgbClr val="0074BF"/>
                </a:solidFill>
                <a:latin typeface="Times New Roman" panose="02020603050405020304" pitchFamily="18" charset="0"/>
                <a:ea typeface="黑体" panose="02010609060101010101" charset="-122"/>
              </a:rPr>
              <a:t>……</a:t>
            </a:r>
            <a:r>
              <a:rPr lang="zh-CN" altLang="en-US" sz="2500" dirty="0">
                <a:solidFill>
                  <a:srgbClr val="061F5B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的形式，</a:t>
            </a:r>
            <a:r>
              <a:rPr lang="zh-CN" altLang="en-US" sz="2500" dirty="0">
                <a:solidFill>
                  <a:srgbClr val="061F5B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如果</a:t>
            </a:r>
            <a:r>
              <a:rPr lang="zh-CN" altLang="en-US" sz="2500" dirty="0">
                <a:solidFill>
                  <a:srgbClr val="061F5B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连接的部分是</a:t>
            </a:r>
            <a:r>
              <a:rPr lang="zh-CN" altLang="en-US" sz="2500" dirty="0">
                <a:solidFill>
                  <a:srgbClr val="0074BF"/>
                </a:solidFill>
                <a:latin typeface="黑体" panose="02010609060101010101" charset="-122"/>
                <a:ea typeface="黑体" panose="02010609060101010101" charset="-122"/>
              </a:rPr>
              <a:t>条件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zh-CN" altLang="en-US" sz="2500" dirty="0">
                <a:solidFill>
                  <a:srgbClr val="061F5B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那么</a:t>
            </a:r>
            <a:r>
              <a:rPr lang="zh-CN" altLang="en-US" sz="2500" dirty="0">
                <a:solidFill>
                  <a:srgbClr val="061F5B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连接的部分是</a:t>
            </a:r>
            <a:r>
              <a:rPr lang="zh-CN" altLang="en-US" sz="2500" dirty="0">
                <a:solidFill>
                  <a:srgbClr val="0074BF"/>
                </a:solidFill>
                <a:latin typeface="黑体" panose="02010609060101010101" charset="-122"/>
                <a:ea typeface="黑体" panose="02010609060101010101" charset="-122"/>
              </a:rPr>
              <a:t>结论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．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14400" y="2438400"/>
            <a:ext cx="7924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    有的命题表面上看不具有</a:t>
            </a:r>
            <a:r>
              <a:rPr lang="zh-CN" altLang="en-US" sz="2500" dirty="0">
                <a:solidFill>
                  <a:srgbClr val="061F5B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如果</a:t>
            </a:r>
            <a:r>
              <a:rPr lang="zh-CN" altLang="en-US" sz="2500" dirty="0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charset="-122"/>
              </a:rPr>
              <a:t>……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，那么</a:t>
            </a:r>
            <a:r>
              <a:rPr lang="zh-CN" altLang="en-US" sz="2500" dirty="0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charset="-122"/>
              </a:rPr>
              <a:t>……</a:t>
            </a:r>
            <a:r>
              <a:rPr lang="zh-CN" altLang="en-US" sz="2500" dirty="0">
                <a:solidFill>
                  <a:srgbClr val="061F5B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的形式，但是可以写成这种形式</a:t>
            </a:r>
            <a:r>
              <a:rPr lang="zh-CN" altLang="en-US" sz="2500" dirty="0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charset="-122"/>
              </a:rPr>
              <a:t>. </a:t>
            </a:r>
            <a:endParaRPr lang="zh-CN" altLang="en-US" sz="2500" dirty="0">
              <a:solidFill>
                <a:srgbClr val="061F5B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914400" y="3336925"/>
            <a:ext cx="7543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500" dirty="0">
                <a:solidFill>
                  <a:srgbClr val="0074BF"/>
                </a:solidFill>
                <a:latin typeface="楷体_GB2312" pitchFamily="49" charset="-122"/>
                <a:ea typeface="楷体_GB2312" pitchFamily="49" charset="-122"/>
              </a:rPr>
              <a:t>例如，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500" dirty="0">
                <a:solidFill>
                  <a:srgbClr val="0074BF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en-US" sz="2500" dirty="0">
                <a:solidFill>
                  <a:srgbClr val="0074BF"/>
                </a:solidFill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2500" dirty="0">
                <a:solidFill>
                  <a:srgbClr val="0074BF"/>
                </a:solidFill>
                <a:latin typeface="楷体_GB2312" pitchFamily="49" charset="-122"/>
                <a:ea typeface="楷体_GB2312" pitchFamily="49" charset="-122"/>
              </a:rPr>
              <a:t>负数的奇次幂是负数</a:t>
            </a:r>
            <a:r>
              <a:rPr lang="zh-CN" altLang="en-US" sz="2500" dirty="0">
                <a:solidFill>
                  <a:srgbClr val="0074BF"/>
                </a:solidFill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2500" dirty="0">
                <a:solidFill>
                  <a:srgbClr val="0074BF"/>
                </a:solidFill>
                <a:latin typeface="楷体_GB2312" pitchFamily="49" charset="-122"/>
                <a:ea typeface="楷体_GB2312" pitchFamily="49" charset="-122"/>
              </a:rPr>
              <a:t>可以写成：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219200" y="4191000"/>
            <a:ext cx="7543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500" dirty="0">
                <a:solidFill>
                  <a:srgbClr val="0074BF"/>
                </a:solidFill>
                <a:latin typeface="宋体" panose="02010600030101010101" pitchFamily="2" charset="-122"/>
                <a:ea typeface="楷体_GB2312" pitchFamily="49" charset="-122"/>
              </a:rPr>
              <a:t>“</a:t>
            </a:r>
            <a:r>
              <a:rPr lang="zh-CN" altLang="en-US" sz="2500" dirty="0">
                <a:solidFill>
                  <a:srgbClr val="0074BF"/>
                </a:solidFill>
                <a:latin typeface="黑体" panose="02010609060101010101" charset="-122"/>
                <a:ea typeface="楷体_GB2312" pitchFamily="49" charset="-122"/>
              </a:rPr>
              <a:t>如果一个数是负数，那么它的奇次幂是负数</a:t>
            </a:r>
            <a:r>
              <a:rPr lang="zh-CN" altLang="en-US" sz="2500" dirty="0">
                <a:solidFill>
                  <a:srgbClr val="0074BF"/>
                </a:solidFill>
                <a:latin typeface="宋体" panose="02010600030101010101" pitchFamily="2" charset="-122"/>
                <a:ea typeface="楷体_GB2312" pitchFamily="49" charset="-122"/>
              </a:rPr>
              <a:t>”</a:t>
            </a:r>
            <a:r>
              <a:rPr lang="zh-CN" altLang="en-US" sz="2500" dirty="0">
                <a:solidFill>
                  <a:srgbClr val="0074BF"/>
                </a:solidFill>
                <a:latin typeface="黑体" panose="02010609060101010101" charset="-122"/>
                <a:ea typeface="楷体_GB2312" pitchFamily="49" charset="-122"/>
              </a:rPr>
              <a:t>．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295400" y="838200"/>
            <a:ext cx="7848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    一般的，命题都是由条件和结论两部分组成．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 sz="2500" dirty="0">
              <a:solidFill>
                <a:srgbClr val="061F5B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1219200" y="49530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CC0000"/>
                </a:solidFill>
              </a:rPr>
              <a:t>条件：一个数是负数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4800600" y="50292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CC0000"/>
                </a:solidFill>
              </a:rPr>
              <a:t>结论：它的奇次幂是负数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utoUpdateAnimBg="0"/>
      <p:bldP spid="23559" grpId="0" autoUpdateAnimBg="0"/>
      <p:bldP spid="23560" grpId="0" autoUpdateAnimBg="0"/>
      <p:bldP spid="23561" grpId="0" autoUpdateAnimBg="0"/>
      <p:bldP spid="23562" grpId="0"/>
      <p:bldP spid="23563" grpId="0"/>
      <p:bldP spid="23563" grpId="1"/>
      <p:bldP spid="235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8229600" cy="4525963"/>
          </a:xfrm>
          <a:noFill/>
        </p:spPr>
        <p:txBody>
          <a:bodyPr/>
          <a:lstStyle/>
          <a:p>
            <a:pPr eaLnBrk="1" hangingPunct="1"/>
            <a:r>
              <a:rPr lang="en-US" altLang="zh-CN" b="1" dirty="0" smtClean="0"/>
              <a:t>1</a:t>
            </a:r>
            <a:r>
              <a:rPr lang="zh-CN" altLang="en-US" b="1" dirty="0" smtClean="0"/>
              <a:t>、正方形的对边相等</a:t>
            </a:r>
          </a:p>
          <a:p>
            <a:pPr eaLnBrk="1" hangingPunct="1"/>
            <a:endParaRPr lang="en-US" altLang="zh-CN" b="1" dirty="0" smtClean="0"/>
          </a:p>
          <a:p>
            <a:pPr eaLnBrk="1" hangingPunct="1"/>
            <a:r>
              <a:rPr lang="en-US" altLang="zh-CN" b="1" dirty="0" smtClean="0"/>
              <a:t>3</a:t>
            </a:r>
            <a:r>
              <a:rPr lang="zh-CN" altLang="en-US" b="1" dirty="0" smtClean="0"/>
              <a:t>、相等的两个角是锐角</a:t>
            </a:r>
          </a:p>
          <a:p>
            <a:pPr eaLnBrk="1" hangingPunct="1"/>
            <a:endParaRPr lang="en-US" altLang="zh-CN" b="1" dirty="0" smtClean="0"/>
          </a:p>
          <a:p>
            <a:pPr eaLnBrk="1" hangingPunct="1"/>
            <a:endParaRPr lang="en-US" altLang="zh-CN" b="1" dirty="0" smtClean="0"/>
          </a:p>
          <a:p>
            <a:pPr eaLnBrk="1" hangingPunct="1"/>
            <a:r>
              <a:rPr lang="en-US" altLang="zh-CN" b="1" dirty="0" smtClean="0"/>
              <a:t>5</a:t>
            </a:r>
            <a:r>
              <a:rPr lang="zh-CN" altLang="en-US" b="1" dirty="0" smtClean="0"/>
              <a:t>、同角的补角相等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914400" y="25146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CC0000"/>
                </a:solidFill>
              </a:rPr>
              <a:t>如果两个角相等，那么这个两个角是锐角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66800" y="8382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CC0000"/>
                </a:solidFill>
              </a:rPr>
              <a:t>如果一个图形是正方形，那么它的对边相等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09600" y="40386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CC0000"/>
                </a:solidFill>
              </a:rPr>
              <a:t>如果两个角是同一个角的补角，那么这两个角相等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676400" y="50292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61F5B"/>
                </a:solidFill>
              </a:rPr>
              <a:t>条件：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352800" y="50292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>
                <a:solidFill>
                  <a:srgbClr val="061F5B"/>
                </a:solidFill>
              </a:rPr>
              <a:t>结论：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2" grpId="0"/>
      <p:bldP spid="24583" grpId="0"/>
      <p:bldP spid="24584" grpId="0"/>
      <p:bldP spid="24585" grpId="0"/>
      <p:bldP spid="245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zh-CN" altLang="en-US" b="1" dirty="0" smtClean="0"/>
              <a:t>        </a:t>
            </a:r>
            <a:r>
              <a:rPr lang="zh-CN" altLang="en-US" b="1" dirty="0" smtClean="0">
                <a:latin typeface="黑体" panose="02010609060101010101" charset="-122"/>
                <a:ea typeface="黑体" panose="02010609060101010101" charset="-122"/>
              </a:rPr>
              <a:t>如果一个命题叙述的事情是真的，那么称它是</a:t>
            </a:r>
            <a:r>
              <a:rPr lang="zh-CN" altLang="en-US" b="1" dirty="0" smtClean="0">
                <a:solidFill>
                  <a:srgbClr val="CC0000"/>
                </a:solidFill>
                <a:latin typeface="黑体" panose="02010609060101010101" charset="-122"/>
                <a:ea typeface="黑体" panose="02010609060101010101" charset="-122"/>
              </a:rPr>
              <a:t>真命题</a:t>
            </a:r>
            <a:r>
              <a:rPr lang="en-US" altLang="zh-CN" b="1" dirty="0" smtClean="0">
                <a:latin typeface="黑体" panose="02010609060101010101" charset="-122"/>
                <a:ea typeface="黑体" panose="02010609060101010101" charset="-122"/>
              </a:rPr>
              <a:t>.</a:t>
            </a:r>
            <a:r>
              <a:rPr lang="en-US" altLang="zh-CN" dirty="0" smtClean="0"/>
              <a:t> 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62000" y="3276600"/>
            <a:ext cx="76962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32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如果一个命题叙述的事情是假的，那么称它是</a:t>
            </a:r>
            <a:r>
              <a:rPr lang="zh-CN" altLang="en-US" sz="3200" dirty="0">
                <a:solidFill>
                  <a:srgbClr val="B5330B"/>
                </a:solidFill>
                <a:latin typeface="黑体" panose="02010609060101010101" charset="-122"/>
                <a:ea typeface="黑体" panose="02010609060101010101" charset="-122"/>
              </a:rPr>
              <a:t>假命题</a:t>
            </a:r>
            <a:r>
              <a:rPr lang="zh-CN" altLang="en-US" sz="32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85800" y="1149350"/>
            <a:ext cx="77724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   下面所说的事情是真命题，还是假命题？</a:t>
            </a:r>
            <a:r>
              <a:rPr lang="zh-CN" altLang="en-US" sz="2500" b="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endParaRPr lang="zh-CN" altLang="en-US" sz="2500" i="1" dirty="0">
              <a:solidFill>
                <a:srgbClr val="061F5B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12291" name="Group 3"/>
          <p:cNvGrpSpPr/>
          <p:nvPr/>
        </p:nvGrpSpPr>
        <p:grpSpPr bwMode="auto">
          <a:xfrm>
            <a:off x="152400" y="266700"/>
            <a:ext cx="2116138" cy="723900"/>
            <a:chOff x="0" y="0"/>
            <a:chExt cx="1333" cy="456"/>
          </a:xfrm>
        </p:grpSpPr>
        <p:sp>
          <p:nvSpPr>
            <p:cNvPr id="20484" name="Oval 4"/>
            <p:cNvSpPr>
              <a:spLocks noChangeArrowheads="1"/>
            </p:cNvSpPr>
            <p:nvPr/>
          </p:nvSpPr>
          <p:spPr bwMode="auto">
            <a:xfrm>
              <a:off x="28" y="244"/>
              <a:ext cx="1015" cy="212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</a:ln>
            <a:effectLst>
              <a:prstShdw prst="shdw17" dist="17961" dir="2700000">
                <a:schemeClr val="folHlink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b="1">
                <a:solidFill>
                  <a:srgbClr val="061F5B"/>
                </a:solidFill>
              </a:endParaRPr>
            </a:p>
          </p:txBody>
        </p:sp>
        <p:grpSp>
          <p:nvGrpSpPr>
            <p:cNvPr id="12296" name="Group 5"/>
            <p:cNvGrpSpPr/>
            <p:nvPr/>
          </p:nvGrpSpPr>
          <p:grpSpPr bwMode="auto">
            <a:xfrm>
              <a:off x="0" y="0"/>
              <a:ext cx="1333" cy="410"/>
              <a:chOff x="0" y="0"/>
              <a:chExt cx="1333" cy="534"/>
            </a:xfrm>
          </p:grpSpPr>
          <p:grpSp>
            <p:nvGrpSpPr>
              <p:cNvPr id="12297" name="Group 6"/>
              <p:cNvGrpSpPr/>
              <p:nvPr/>
            </p:nvGrpSpPr>
            <p:grpSpPr bwMode="auto">
              <a:xfrm>
                <a:off x="0" y="0"/>
                <a:ext cx="662" cy="382"/>
                <a:chOff x="0" y="0"/>
                <a:chExt cx="662" cy="382"/>
              </a:xfrm>
            </p:grpSpPr>
            <p:sp>
              <p:nvSpPr>
                <p:cNvPr id="12299" name="未知"/>
                <p:cNvSpPr/>
                <p:nvPr/>
              </p:nvSpPr>
              <p:spPr bwMode="auto">
                <a:xfrm>
                  <a:off x="0" y="0"/>
                  <a:ext cx="662" cy="382"/>
                </a:xfrm>
                <a:custGeom>
                  <a:avLst/>
                  <a:gdLst>
                    <a:gd name="T0" fmla="*/ 649 w 1324"/>
                    <a:gd name="T1" fmla="*/ 62 h 763"/>
                    <a:gd name="T2" fmla="*/ 632 w 1324"/>
                    <a:gd name="T3" fmla="*/ 61 h 763"/>
                    <a:gd name="T4" fmla="*/ 616 w 1324"/>
                    <a:gd name="T5" fmla="*/ 61 h 763"/>
                    <a:gd name="T6" fmla="*/ 575 w 1324"/>
                    <a:gd name="T7" fmla="*/ 51 h 763"/>
                    <a:gd name="T8" fmla="*/ 533 w 1324"/>
                    <a:gd name="T9" fmla="*/ 37 h 763"/>
                    <a:gd name="T10" fmla="*/ 491 w 1324"/>
                    <a:gd name="T11" fmla="*/ 21 h 763"/>
                    <a:gd name="T12" fmla="*/ 454 w 1324"/>
                    <a:gd name="T13" fmla="*/ 8 h 763"/>
                    <a:gd name="T14" fmla="*/ 424 w 1324"/>
                    <a:gd name="T15" fmla="*/ 1 h 763"/>
                    <a:gd name="T16" fmla="*/ 403 w 1324"/>
                    <a:gd name="T17" fmla="*/ 1 h 763"/>
                    <a:gd name="T18" fmla="*/ 384 w 1324"/>
                    <a:gd name="T19" fmla="*/ 5 h 763"/>
                    <a:gd name="T20" fmla="*/ 366 w 1324"/>
                    <a:gd name="T21" fmla="*/ 13 h 763"/>
                    <a:gd name="T22" fmla="*/ 349 w 1324"/>
                    <a:gd name="T23" fmla="*/ 23 h 763"/>
                    <a:gd name="T24" fmla="*/ 333 w 1324"/>
                    <a:gd name="T25" fmla="*/ 33 h 763"/>
                    <a:gd name="T26" fmla="*/ 320 w 1324"/>
                    <a:gd name="T27" fmla="*/ 43 h 763"/>
                    <a:gd name="T28" fmla="*/ 309 w 1324"/>
                    <a:gd name="T29" fmla="*/ 48 h 763"/>
                    <a:gd name="T30" fmla="*/ 297 w 1324"/>
                    <a:gd name="T31" fmla="*/ 49 h 763"/>
                    <a:gd name="T32" fmla="*/ 274 w 1324"/>
                    <a:gd name="T33" fmla="*/ 44 h 763"/>
                    <a:gd name="T34" fmla="*/ 246 w 1324"/>
                    <a:gd name="T35" fmla="*/ 33 h 763"/>
                    <a:gd name="T36" fmla="*/ 216 w 1324"/>
                    <a:gd name="T37" fmla="*/ 29 h 763"/>
                    <a:gd name="T38" fmla="*/ 190 w 1324"/>
                    <a:gd name="T39" fmla="*/ 36 h 763"/>
                    <a:gd name="T40" fmla="*/ 157 w 1324"/>
                    <a:gd name="T41" fmla="*/ 54 h 763"/>
                    <a:gd name="T42" fmla="*/ 119 w 1324"/>
                    <a:gd name="T43" fmla="*/ 77 h 763"/>
                    <a:gd name="T44" fmla="*/ 81 w 1324"/>
                    <a:gd name="T45" fmla="*/ 104 h 763"/>
                    <a:gd name="T46" fmla="*/ 44 w 1324"/>
                    <a:gd name="T47" fmla="*/ 131 h 763"/>
                    <a:gd name="T48" fmla="*/ 26 w 1324"/>
                    <a:gd name="T49" fmla="*/ 143 h 763"/>
                    <a:gd name="T50" fmla="*/ 13 w 1324"/>
                    <a:gd name="T51" fmla="*/ 148 h 763"/>
                    <a:gd name="T52" fmla="*/ 2 w 1324"/>
                    <a:gd name="T53" fmla="*/ 154 h 763"/>
                    <a:gd name="T54" fmla="*/ 1 w 1324"/>
                    <a:gd name="T55" fmla="*/ 169 h 763"/>
                    <a:gd name="T56" fmla="*/ 11 w 1324"/>
                    <a:gd name="T57" fmla="*/ 173 h 763"/>
                    <a:gd name="T58" fmla="*/ 24 w 1324"/>
                    <a:gd name="T59" fmla="*/ 175 h 763"/>
                    <a:gd name="T60" fmla="*/ 37 w 1324"/>
                    <a:gd name="T61" fmla="*/ 175 h 763"/>
                    <a:gd name="T62" fmla="*/ 57 w 1324"/>
                    <a:gd name="T63" fmla="*/ 233 h 763"/>
                    <a:gd name="T64" fmla="*/ 84 w 1324"/>
                    <a:gd name="T65" fmla="*/ 286 h 763"/>
                    <a:gd name="T66" fmla="*/ 110 w 1324"/>
                    <a:gd name="T67" fmla="*/ 332 h 763"/>
                    <a:gd name="T68" fmla="*/ 134 w 1324"/>
                    <a:gd name="T69" fmla="*/ 348 h 763"/>
                    <a:gd name="T70" fmla="*/ 175 w 1324"/>
                    <a:gd name="T71" fmla="*/ 364 h 763"/>
                    <a:gd name="T72" fmla="*/ 229 w 1324"/>
                    <a:gd name="T73" fmla="*/ 376 h 763"/>
                    <a:gd name="T74" fmla="*/ 291 w 1324"/>
                    <a:gd name="T75" fmla="*/ 382 h 763"/>
                    <a:gd name="T76" fmla="*/ 358 w 1324"/>
                    <a:gd name="T77" fmla="*/ 379 h 763"/>
                    <a:gd name="T78" fmla="*/ 426 w 1324"/>
                    <a:gd name="T79" fmla="*/ 366 h 763"/>
                    <a:gd name="T80" fmla="*/ 480 w 1324"/>
                    <a:gd name="T81" fmla="*/ 348 h 763"/>
                    <a:gd name="T82" fmla="*/ 522 w 1324"/>
                    <a:gd name="T83" fmla="*/ 327 h 763"/>
                    <a:gd name="T84" fmla="*/ 552 w 1324"/>
                    <a:gd name="T85" fmla="*/ 305 h 763"/>
                    <a:gd name="T86" fmla="*/ 573 w 1324"/>
                    <a:gd name="T87" fmla="*/ 281 h 763"/>
                    <a:gd name="T88" fmla="*/ 584 w 1324"/>
                    <a:gd name="T89" fmla="*/ 256 h 763"/>
                    <a:gd name="T90" fmla="*/ 595 w 1324"/>
                    <a:gd name="T91" fmla="*/ 230 h 763"/>
                    <a:gd name="T92" fmla="*/ 603 w 1324"/>
                    <a:gd name="T93" fmla="*/ 203 h 763"/>
                    <a:gd name="T94" fmla="*/ 611 w 1324"/>
                    <a:gd name="T95" fmla="*/ 164 h 763"/>
                    <a:gd name="T96" fmla="*/ 623 w 1324"/>
                    <a:gd name="T97" fmla="*/ 121 h 763"/>
                    <a:gd name="T98" fmla="*/ 636 w 1324"/>
                    <a:gd name="T99" fmla="*/ 93 h 763"/>
                    <a:gd name="T100" fmla="*/ 648 w 1324"/>
                    <a:gd name="T101" fmla="*/ 86 h 763"/>
                    <a:gd name="T102" fmla="*/ 659 w 1324"/>
                    <a:gd name="T103" fmla="*/ 78 h 763"/>
                    <a:gd name="T104" fmla="*/ 661 w 1324"/>
                    <a:gd name="T105" fmla="*/ 67 h 763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4"/>
                    <a:gd name="T160" fmla="*/ 0 h 763"/>
                    <a:gd name="T161" fmla="*/ 1324 w 1324"/>
                    <a:gd name="T162" fmla="*/ 763 h 763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4" h="763">
                      <a:moveTo>
                        <a:pt x="1317" y="119"/>
                      </a:moveTo>
                      <a:lnTo>
                        <a:pt x="1307" y="122"/>
                      </a:lnTo>
                      <a:lnTo>
                        <a:pt x="1297" y="123"/>
                      </a:lnTo>
                      <a:lnTo>
                        <a:pt x="1286" y="123"/>
                      </a:lnTo>
                      <a:lnTo>
                        <a:pt x="1276" y="122"/>
                      </a:lnTo>
                      <a:lnTo>
                        <a:pt x="1264" y="122"/>
                      </a:lnTo>
                      <a:lnTo>
                        <a:pt x="1254" y="121"/>
                      </a:lnTo>
                      <a:lnTo>
                        <a:pt x="1243" y="121"/>
                      </a:lnTo>
                      <a:lnTo>
                        <a:pt x="1232" y="121"/>
                      </a:lnTo>
                      <a:lnTo>
                        <a:pt x="1206" y="116"/>
                      </a:lnTo>
                      <a:lnTo>
                        <a:pt x="1178" y="109"/>
                      </a:lnTo>
                      <a:lnTo>
                        <a:pt x="1150" y="101"/>
                      </a:lnTo>
                      <a:lnTo>
                        <a:pt x="1122" y="93"/>
                      </a:lnTo>
                      <a:lnTo>
                        <a:pt x="1093" y="83"/>
                      </a:lnTo>
                      <a:lnTo>
                        <a:pt x="1065" y="73"/>
                      </a:lnTo>
                      <a:lnTo>
                        <a:pt x="1036" y="63"/>
                      </a:lnTo>
                      <a:lnTo>
                        <a:pt x="1009" y="53"/>
                      </a:lnTo>
                      <a:lnTo>
                        <a:pt x="982" y="42"/>
                      </a:lnTo>
                      <a:lnTo>
                        <a:pt x="957" y="33"/>
                      </a:lnTo>
                      <a:lnTo>
                        <a:pt x="932" y="24"/>
                      </a:lnTo>
                      <a:lnTo>
                        <a:pt x="908" y="16"/>
                      </a:lnTo>
                      <a:lnTo>
                        <a:pt x="887" y="9"/>
                      </a:lnTo>
                      <a:lnTo>
                        <a:pt x="866" y="4"/>
                      </a:lnTo>
                      <a:lnTo>
                        <a:pt x="849" y="1"/>
                      </a:lnTo>
                      <a:lnTo>
                        <a:pt x="832" y="0"/>
                      </a:lnTo>
                      <a:lnTo>
                        <a:pt x="819" y="0"/>
                      </a:lnTo>
                      <a:lnTo>
                        <a:pt x="806" y="1"/>
                      </a:lnTo>
                      <a:lnTo>
                        <a:pt x="793" y="3"/>
                      </a:lnTo>
                      <a:lnTo>
                        <a:pt x="781" y="7"/>
                      </a:lnTo>
                      <a:lnTo>
                        <a:pt x="768" y="10"/>
                      </a:lnTo>
                      <a:lnTo>
                        <a:pt x="755" y="15"/>
                      </a:lnTo>
                      <a:lnTo>
                        <a:pt x="744" y="19"/>
                      </a:lnTo>
                      <a:lnTo>
                        <a:pt x="732" y="25"/>
                      </a:lnTo>
                      <a:lnTo>
                        <a:pt x="721" y="31"/>
                      </a:lnTo>
                      <a:lnTo>
                        <a:pt x="709" y="38"/>
                      </a:lnTo>
                      <a:lnTo>
                        <a:pt x="699" y="45"/>
                      </a:lnTo>
                      <a:lnTo>
                        <a:pt x="687" y="51"/>
                      </a:lnTo>
                      <a:lnTo>
                        <a:pt x="677" y="60"/>
                      </a:lnTo>
                      <a:lnTo>
                        <a:pt x="667" y="66"/>
                      </a:lnTo>
                      <a:lnTo>
                        <a:pt x="656" y="75"/>
                      </a:lnTo>
                      <a:lnTo>
                        <a:pt x="646" y="83"/>
                      </a:lnTo>
                      <a:lnTo>
                        <a:pt x="639" y="86"/>
                      </a:lnTo>
                      <a:lnTo>
                        <a:pt x="632" y="90"/>
                      </a:lnTo>
                      <a:lnTo>
                        <a:pt x="625" y="93"/>
                      </a:lnTo>
                      <a:lnTo>
                        <a:pt x="617" y="95"/>
                      </a:lnTo>
                      <a:lnTo>
                        <a:pt x="610" y="96"/>
                      </a:lnTo>
                      <a:lnTo>
                        <a:pt x="602" y="98"/>
                      </a:lnTo>
                      <a:lnTo>
                        <a:pt x="594" y="98"/>
                      </a:lnTo>
                      <a:lnTo>
                        <a:pt x="586" y="98"/>
                      </a:lnTo>
                      <a:lnTo>
                        <a:pt x="566" y="93"/>
                      </a:lnTo>
                      <a:lnTo>
                        <a:pt x="548" y="87"/>
                      </a:lnTo>
                      <a:lnTo>
                        <a:pt x="529" y="80"/>
                      </a:lnTo>
                      <a:lnTo>
                        <a:pt x="511" y="73"/>
                      </a:lnTo>
                      <a:lnTo>
                        <a:pt x="493" y="66"/>
                      </a:lnTo>
                      <a:lnTo>
                        <a:pt x="474" y="61"/>
                      </a:lnTo>
                      <a:lnTo>
                        <a:pt x="453" y="57"/>
                      </a:lnTo>
                      <a:lnTo>
                        <a:pt x="433" y="57"/>
                      </a:lnTo>
                      <a:lnTo>
                        <a:pt x="417" y="60"/>
                      </a:lnTo>
                      <a:lnTo>
                        <a:pt x="399" y="64"/>
                      </a:lnTo>
                      <a:lnTo>
                        <a:pt x="380" y="72"/>
                      </a:lnTo>
                      <a:lnTo>
                        <a:pt x="359" y="81"/>
                      </a:lnTo>
                      <a:lnTo>
                        <a:pt x="337" y="93"/>
                      </a:lnTo>
                      <a:lnTo>
                        <a:pt x="313" y="107"/>
                      </a:lnTo>
                      <a:lnTo>
                        <a:pt x="289" y="121"/>
                      </a:lnTo>
                      <a:lnTo>
                        <a:pt x="264" y="137"/>
                      </a:lnTo>
                      <a:lnTo>
                        <a:pt x="238" y="154"/>
                      </a:lnTo>
                      <a:lnTo>
                        <a:pt x="213" y="171"/>
                      </a:lnTo>
                      <a:lnTo>
                        <a:pt x="187" y="190"/>
                      </a:lnTo>
                      <a:lnTo>
                        <a:pt x="162" y="207"/>
                      </a:lnTo>
                      <a:lnTo>
                        <a:pt x="137" y="225"/>
                      </a:lnTo>
                      <a:lnTo>
                        <a:pt x="112" y="244"/>
                      </a:lnTo>
                      <a:lnTo>
                        <a:pt x="89" y="261"/>
                      </a:lnTo>
                      <a:lnTo>
                        <a:pt x="68" y="277"/>
                      </a:lnTo>
                      <a:lnTo>
                        <a:pt x="61" y="281"/>
                      </a:lnTo>
                      <a:lnTo>
                        <a:pt x="53" y="285"/>
                      </a:lnTo>
                      <a:lnTo>
                        <a:pt x="43" y="288"/>
                      </a:lnTo>
                      <a:lnTo>
                        <a:pt x="35" y="291"/>
                      </a:lnTo>
                      <a:lnTo>
                        <a:pt x="26" y="295"/>
                      </a:lnTo>
                      <a:lnTo>
                        <a:pt x="18" y="298"/>
                      </a:lnTo>
                      <a:lnTo>
                        <a:pt x="11" y="303"/>
                      </a:lnTo>
                      <a:lnTo>
                        <a:pt x="4" y="307"/>
                      </a:lnTo>
                      <a:lnTo>
                        <a:pt x="0" y="318"/>
                      </a:lnTo>
                      <a:lnTo>
                        <a:pt x="1" y="329"/>
                      </a:lnTo>
                      <a:lnTo>
                        <a:pt x="3" y="338"/>
                      </a:lnTo>
                      <a:lnTo>
                        <a:pt x="5" y="343"/>
                      </a:lnTo>
                      <a:lnTo>
                        <a:pt x="15" y="344"/>
                      </a:lnTo>
                      <a:lnTo>
                        <a:pt x="23" y="346"/>
                      </a:lnTo>
                      <a:lnTo>
                        <a:pt x="32" y="348"/>
                      </a:lnTo>
                      <a:lnTo>
                        <a:pt x="40" y="348"/>
                      </a:lnTo>
                      <a:lnTo>
                        <a:pt x="49" y="349"/>
                      </a:lnTo>
                      <a:lnTo>
                        <a:pt x="57" y="350"/>
                      </a:lnTo>
                      <a:lnTo>
                        <a:pt x="65" y="350"/>
                      </a:lnTo>
                      <a:lnTo>
                        <a:pt x="73" y="350"/>
                      </a:lnTo>
                      <a:lnTo>
                        <a:pt x="85" y="391"/>
                      </a:lnTo>
                      <a:lnTo>
                        <a:pt x="99" y="431"/>
                      </a:lnTo>
                      <a:lnTo>
                        <a:pt x="114" y="465"/>
                      </a:lnTo>
                      <a:lnTo>
                        <a:pt x="131" y="500"/>
                      </a:lnTo>
                      <a:lnTo>
                        <a:pt x="148" y="534"/>
                      </a:lnTo>
                      <a:lnTo>
                        <a:pt x="169" y="571"/>
                      </a:lnTo>
                      <a:lnTo>
                        <a:pt x="190" y="610"/>
                      </a:lnTo>
                      <a:lnTo>
                        <a:pt x="213" y="654"/>
                      </a:lnTo>
                      <a:lnTo>
                        <a:pt x="220" y="664"/>
                      </a:lnTo>
                      <a:lnTo>
                        <a:pt x="232" y="675"/>
                      </a:lnTo>
                      <a:lnTo>
                        <a:pt x="248" y="685"/>
                      </a:lnTo>
                      <a:lnTo>
                        <a:pt x="268" y="695"/>
                      </a:lnTo>
                      <a:lnTo>
                        <a:pt x="292" y="707"/>
                      </a:lnTo>
                      <a:lnTo>
                        <a:pt x="320" y="717"/>
                      </a:lnTo>
                      <a:lnTo>
                        <a:pt x="350" y="728"/>
                      </a:lnTo>
                      <a:lnTo>
                        <a:pt x="383" y="736"/>
                      </a:lnTo>
                      <a:lnTo>
                        <a:pt x="419" y="745"/>
                      </a:lnTo>
                      <a:lnTo>
                        <a:pt x="458" y="752"/>
                      </a:lnTo>
                      <a:lnTo>
                        <a:pt x="497" y="758"/>
                      </a:lnTo>
                      <a:lnTo>
                        <a:pt x="539" y="761"/>
                      </a:lnTo>
                      <a:lnTo>
                        <a:pt x="582" y="763"/>
                      </a:lnTo>
                      <a:lnTo>
                        <a:pt x="626" y="763"/>
                      </a:lnTo>
                      <a:lnTo>
                        <a:pt x="671" y="761"/>
                      </a:lnTo>
                      <a:lnTo>
                        <a:pt x="716" y="757"/>
                      </a:lnTo>
                      <a:lnTo>
                        <a:pt x="764" y="750"/>
                      </a:lnTo>
                      <a:lnTo>
                        <a:pt x="809" y="740"/>
                      </a:lnTo>
                      <a:lnTo>
                        <a:pt x="852" y="731"/>
                      </a:lnTo>
                      <a:lnTo>
                        <a:pt x="891" y="720"/>
                      </a:lnTo>
                      <a:lnTo>
                        <a:pt x="927" y="708"/>
                      </a:lnTo>
                      <a:lnTo>
                        <a:pt x="960" y="695"/>
                      </a:lnTo>
                      <a:lnTo>
                        <a:pt x="991" y="683"/>
                      </a:lnTo>
                      <a:lnTo>
                        <a:pt x="1019" y="669"/>
                      </a:lnTo>
                      <a:lnTo>
                        <a:pt x="1044" y="654"/>
                      </a:lnTo>
                      <a:lnTo>
                        <a:pt x="1066" y="639"/>
                      </a:lnTo>
                      <a:lnTo>
                        <a:pt x="1087" y="624"/>
                      </a:lnTo>
                      <a:lnTo>
                        <a:pt x="1104" y="609"/>
                      </a:lnTo>
                      <a:lnTo>
                        <a:pt x="1120" y="593"/>
                      </a:lnTo>
                      <a:lnTo>
                        <a:pt x="1133" y="577"/>
                      </a:lnTo>
                      <a:lnTo>
                        <a:pt x="1145" y="562"/>
                      </a:lnTo>
                      <a:lnTo>
                        <a:pt x="1154" y="546"/>
                      </a:lnTo>
                      <a:lnTo>
                        <a:pt x="1161" y="528"/>
                      </a:lnTo>
                      <a:lnTo>
                        <a:pt x="1168" y="511"/>
                      </a:lnTo>
                      <a:lnTo>
                        <a:pt x="1176" y="495"/>
                      </a:lnTo>
                      <a:lnTo>
                        <a:pt x="1183" y="478"/>
                      </a:lnTo>
                      <a:lnTo>
                        <a:pt x="1190" y="460"/>
                      </a:lnTo>
                      <a:lnTo>
                        <a:pt x="1196" y="442"/>
                      </a:lnTo>
                      <a:lnTo>
                        <a:pt x="1202" y="425"/>
                      </a:lnTo>
                      <a:lnTo>
                        <a:pt x="1206" y="405"/>
                      </a:lnTo>
                      <a:lnTo>
                        <a:pt x="1209" y="381"/>
                      </a:lnTo>
                      <a:lnTo>
                        <a:pt x="1214" y="356"/>
                      </a:lnTo>
                      <a:lnTo>
                        <a:pt x="1221" y="328"/>
                      </a:lnTo>
                      <a:lnTo>
                        <a:pt x="1229" y="299"/>
                      </a:lnTo>
                      <a:lnTo>
                        <a:pt x="1237" y="270"/>
                      </a:lnTo>
                      <a:lnTo>
                        <a:pt x="1246" y="242"/>
                      </a:lnTo>
                      <a:lnTo>
                        <a:pt x="1254" y="214"/>
                      </a:lnTo>
                      <a:lnTo>
                        <a:pt x="1262" y="187"/>
                      </a:lnTo>
                      <a:lnTo>
                        <a:pt x="1271" y="185"/>
                      </a:lnTo>
                      <a:lnTo>
                        <a:pt x="1279" y="182"/>
                      </a:lnTo>
                      <a:lnTo>
                        <a:pt x="1287" y="177"/>
                      </a:lnTo>
                      <a:lnTo>
                        <a:pt x="1296" y="172"/>
                      </a:lnTo>
                      <a:lnTo>
                        <a:pt x="1304" y="168"/>
                      </a:lnTo>
                      <a:lnTo>
                        <a:pt x="1311" y="162"/>
                      </a:lnTo>
                      <a:lnTo>
                        <a:pt x="1317" y="155"/>
                      </a:lnTo>
                      <a:lnTo>
                        <a:pt x="1324" y="147"/>
                      </a:lnTo>
                      <a:lnTo>
                        <a:pt x="1322" y="141"/>
                      </a:lnTo>
                      <a:lnTo>
                        <a:pt x="1321" y="133"/>
                      </a:lnTo>
                      <a:lnTo>
                        <a:pt x="1319" y="125"/>
                      </a:lnTo>
                      <a:lnTo>
                        <a:pt x="1317" y="119"/>
                      </a:lnTo>
                      <a:close/>
                    </a:path>
                  </a:pathLst>
                </a:custGeom>
                <a:solidFill>
                  <a:srgbClr val="D80000"/>
                </a:solidFill>
                <a:ln>
                  <a:noFill/>
                </a:ln>
                <a:effectLst>
                  <a:prstShdw prst="shdw17" dist="17961" dir="13500000">
                    <a:srgbClr val="820000"/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b="1">
                    <a:solidFill>
                      <a:srgbClr val="061F5B"/>
                    </a:solidFill>
                  </a:endParaRPr>
                </a:p>
              </p:txBody>
            </p:sp>
            <p:sp>
              <p:nvSpPr>
                <p:cNvPr id="12300" name="未知"/>
                <p:cNvSpPr/>
                <p:nvPr/>
              </p:nvSpPr>
              <p:spPr bwMode="auto">
                <a:xfrm>
                  <a:off x="75" y="99"/>
                  <a:ext cx="518" cy="169"/>
                </a:xfrm>
                <a:custGeom>
                  <a:avLst/>
                  <a:gdLst>
                    <a:gd name="T0" fmla="*/ 425 w 1036"/>
                    <a:gd name="T1" fmla="*/ 130 h 338"/>
                    <a:gd name="T2" fmla="*/ 407 w 1036"/>
                    <a:gd name="T3" fmla="*/ 139 h 338"/>
                    <a:gd name="T4" fmla="*/ 392 w 1036"/>
                    <a:gd name="T5" fmla="*/ 144 h 338"/>
                    <a:gd name="T6" fmla="*/ 376 w 1036"/>
                    <a:gd name="T7" fmla="*/ 146 h 338"/>
                    <a:gd name="T8" fmla="*/ 357 w 1036"/>
                    <a:gd name="T9" fmla="*/ 149 h 338"/>
                    <a:gd name="T10" fmla="*/ 331 w 1036"/>
                    <a:gd name="T11" fmla="*/ 153 h 338"/>
                    <a:gd name="T12" fmla="*/ 299 w 1036"/>
                    <a:gd name="T13" fmla="*/ 156 h 338"/>
                    <a:gd name="T14" fmla="*/ 267 w 1036"/>
                    <a:gd name="T15" fmla="*/ 157 h 338"/>
                    <a:gd name="T16" fmla="*/ 237 w 1036"/>
                    <a:gd name="T17" fmla="*/ 161 h 338"/>
                    <a:gd name="T18" fmla="*/ 208 w 1036"/>
                    <a:gd name="T19" fmla="*/ 166 h 338"/>
                    <a:gd name="T20" fmla="*/ 178 w 1036"/>
                    <a:gd name="T21" fmla="*/ 169 h 338"/>
                    <a:gd name="T22" fmla="*/ 147 w 1036"/>
                    <a:gd name="T23" fmla="*/ 169 h 338"/>
                    <a:gd name="T24" fmla="*/ 117 w 1036"/>
                    <a:gd name="T25" fmla="*/ 165 h 338"/>
                    <a:gd name="T26" fmla="*/ 88 w 1036"/>
                    <a:gd name="T27" fmla="*/ 156 h 338"/>
                    <a:gd name="T28" fmla="*/ 62 w 1036"/>
                    <a:gd name="T29" fmla="*/ 140 h 338"/>
                    <a:gd name="T30" fmla="*/ 39 w 1036"/>
                    <a:gd name="T31" fmla="*/ 119 h 338"/>
                    <a:gd name="T32" fmla="*/ 24 w 1036"/>
                    <a:gd name="T33" fmla="*/ 103 h 338"/>
                    <a:gd name="T34" fmla="*/ 13 w 1036"/>
                    <a:gd name="T35" fmla="*/ 89 h 338"/>
                    <a:gd name="T36" fmla="*/ 0 w 1036"/>
                    <a:gd name="T37" fmla="*/ 73 h 338"/>
                    <a:gd name="T38" fmla="*/ 21 w 1036"/>
                    <a:gd name="T39" fmla="*/ 69 h 338"/>
                    <a:gd name="T40" fmla="*/ 43 w 1036"/>
                    <a:gd name="T41" fmla="*/ 64 h 338"/>
                    <a:gd name="T42" fmla="*/ 66 w 1036"/>
                    <a:gd name="T43" fmla="*/ 59 h 338"/>
                    <a:gd name="T44" fmla="*/ 89 w 1036"/>
                    <a:gd name="T45" fmla="*/ 55 h 338"/>
                    <a:gd name="T46" fmla="*/ 113 w 1036"/>
                    <a:gd name="T47" fmla="*/ 53 h 338"/>
                    <a:gd name="T48" fmla="*/ 141 w 1036"/>
                    <a:gd name="T49" fmla="*/ 54 h 338"/>
                    <a:gd name="T50" fmla="*/ 166 w 1036"/>
                    <a:gd name="T51" fmla="*/ 60 h 338"/>
                    <a:gd name="T52" fmla="*/ 193 w 1036"/>
                    <a:gd name="T53" fmla="*/ 65 h 338"/>
                    <a:gd name="T54" fmla="*/ 219 w 1036"/>
                    <a:gd name="T55" fmla="*/ 65 h 338"/>
                    <a:gd name="T56" fmla="*/ 241 w 1036"/>
                    <a:gd name="T57" fmla="*/ 65 h 338"/>
                    <a:gd name="T58" fmla="*/ 259 w 1036"/>
                    <a:gd name="T59" fmla="*/ 63 h 338"/>
                    <a:gd name="T60" fmla="*/ 273 w 1036"/>
                    <a:gd name="T61" fmla="*/ 61 h 338"/>
                    <a:gd name="T62" fmla="*/ 289 w 1036"/>
                    <a:gd name="T63" fmla="*/ 56 h 338"/>
                    <a:gd name="T64" fmla="*/ 309 w 1036"/>
                    <a:gd name="T65" fmla="*/ 49 h 338"/>
                    <a:gd name="T66" fmla="*/ 330 w 1036"/>
                    <a:gd name="T67" fmla="*/ 42 h 338"/>
                    <a:gd name="T68" fmla="*/ 352 w 1036"/>
                    <a:gd name="T69" fmla="*/ 34 h 338"/>
                    <a:gd name="T70" fmla="*/ 376 w 1036"/>
                    <a:gd name="T71" fmla="*/ 23 h 338"/>
                    <a:gd name="T72" fmla="*/ 400 w 1036"/>
                    <a:gd name="T73" fmla="*/ 15 h 338"/>
                    <a:gd name="T74" fmla="*/ 424 w 1036"/>
                    <a:gd name="T75" fmla="*/ 9 h 338"/>
                    <a:gd name="T76" fmla="*/ 449 w 1036"/>
                    <a:gd name="T77" fmla="*/ 5 h 338"/>
                    <a:gd name="T78" fmla="*/ 475 w 1036"/>
                    <a:gd name="T79" fmla="*/ 1 h 338"/>
                    <a:gd name="T80" fmla="*/ 491 w 1036"/>
                    <a:gd name="T81" fmla="*/ 1 h 338"/>
                    <a:gd name="T82" fmla="*/ 505 w 1036"/>
                    <a:gd name="T83" fmla="*/ 1 h 338"/>
                    <a:gd name="T84" fmla="*/ 518 w 1036"/>
                    <a:gd name="T85" fmla="*/ 0 h 338"/>
                    <a:gd name="T86" fmla="*/ 508 w 1036"/>
                    <a:gd name="T87" fmla="*/ 21 h 338"/>
                    <a:gd name="T88" fmla="*/ 498 w 1036"/>
                    <a:gd name="T89" fmla="*/ 42 h 338"/>
                    <a:gd name="T90" fmla="*/ 487 w 1036"/>
                    <a:gd name="T91" fmla="*/ 60 h 338"/>
                    <a:gd name="T92" fmla="*/ 479 w 1036"/>
                    <a:gd name="T93" fmla="*/ 74 h 338"/>
                    <a:gd name="T94" fmla="*/ 465 w 1036"/>
                    <a:gd name="T95" fmla="*/ 91 h 338"/>
                    <a:gd name="T96" fmla="*/ 450 w 1036"/>
                    <a:gd name="T97" fmla="*/ 108 h 338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036"/>
                    <a:gd name="T148" fmla="*/ 0 h 338"/>
                    <a:gd name="T149" fmla="*/ 1036 w 1036"/>
                    <a:gd name="T150" fmla="*/ 338 h 338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036" h="338">
                      <a:moveTo>
                        <a:pt x="879" y="238"/>
                      </a:moveTo>
                      <a:lnTo>
                        <a:pt x="864" y="250"/>
                      </a:lnTo>
                      <a:lnTo>
                        <a:pt x="851" y="259"/>
                      </a:lnTo>
                      <a:lnTo>
                        <a:pt x="838" y="266"/>
                      </a:lnTo>
                      <a:lnTo>
                        <a:pt x="826" y="273"/>
                      </a:lnTo>
                      <a:lnTo>
                        <a:pt x="815" y="277"/>
                      </a:lnTo>
                      <a:lnTo>
                        <a:pt x="805" y="282"/>
                      </a:lnTo>
                      <a:lnTo>
                        <a:pt x="795" y="285"/>
                      </a:lnTo>
                      <a:lnTo>
                        <a:pt x="785" y="288"/>
                      </a:lnTo>
                      <a:lnTo>
                        <a:pt x="775" y="290"/>
                      </a:lnTo>
                      <a:lnTo>
                        <a:pt x="764" y="291"/>
                      </a:lnTo>
                      <a:lnTo>
                        <a:pt x="753" y="292"/>
                      </a:lnTo>
                      <a:lnTo>
                        <a:pt x="741" y="293"/>
                      </a:lnTo>
                      <a:lnTo>
                        <a:pt x="727" y="295"/>
                      </a:lnTo>
                      <a:lnTo>
                        <a:pt x="714" y="297"/>
                      </a:lnTo>
                      <a:lnTo>
                        <a:pt x="699" y="299"/>
                      </a:lnTo>
                      <a:lnTo>
                        <a:pt x="681" y="301"/>
                      </a:lnTo>
                      <a:lnTo>
                        <a:pt x="662" y="306"/>
                      </a:lnTo>
                      <a:lnTo>
                        <a:pt x="641" y="308"/>
                      </a:lnTo>
                      <a:lnTo>
                        <a:pt x="620" y="310"/>
                      </a:lnTo>
                      <a:lnTo>
                        <a:pt x="598" y="311"/>
                      </a:lnTo>
                      <a:lnTo>
                        <a:pt x="578" y="312"/>
                      </a:lnTo>
                      <a:lnTo>
                        <a:pt x="556" y="312"/>
                      </a:lnTo>
                      <a:lnTo>
                        <a:pt x="535" y="313"/>
                      </a:lnTo>
                      <a:lnTo>
                        <a:pt x="514" y="315"/>
                      </a:lnTo>
                      <a:lnTo>
                        <a:pt x="495" y="319"/>
                      </a:lnTo>
                      <a:lnTo>
                        <a:pt x="475" y="322"/>
                      </a:lnTo>
                      <a:lnTo>
                        <a:pt x="455" y="326"/>
                      </a:lnTo>
                      <a:lnTo>
                        <a:pt x="436" y="329"/>
                      </a:lnTo>
                      <a:lnTo>
                        <a:pt x="416" y="331"/>
                      </a:lnTo>
                      <a:lnTo>
                        <a:pt x="397" y="334"/>
                      </a:lnTo>
                      <a:lnTo>
                        <a:pt x="376" y="336"/>
                      </a:lnTo>
                      <a:lnTo>
                        <a:pt x="356" y="337"/>
                      </a:lnTo>
                      <a:lnTo>
                        <a:pt x="336" y="338"/>
                      </a:lnTo>
                      <a:lnTo>
                        <a:pt x="316" y="338"/>
                      </a:lnTo>
                      <a:lnTo>
                        <a:pt x="295" y="337"/>
                      </a:lnTo>
                      <a:lnTo>
                        <a:pt x="276" y="335"/>
                      </a:lnTo>
                      <a:lnTo>
                        <a:pt x="255" y="333"/>
                      </a:lnTo>
                      <a:lnTo>
                        <a:pt x="234" y="329"/>
                      </a:lnTo>
                      <a:lnTo>
                        <a:pt x="215" y="323"/>
                      </a:lnTo>
                      <a:lnTo>
                        <a:pt x="194" y="318"/>
                      </a:lnTo>
                      <a:lnTo>
                        <a:pt x="176" y="311"/>
                      </a:lnTo>
                      <a:lnTo>
                        <a:pt x="158" y="301"/>
                      </a:lnTo>
                      <a:lnTo>
                        <a:pt x="141" y="291"/>
                      </a:lnTo>
                      <a:lnTo>
                        <a:pt x="124" y="280"/>
                      </a:lnTo>
                      <a:lnTo>
                        <a:pt x="108" y="267"/>
                      </a:lnTo>
                      <a:lnTo>
                        <a:pt x="93" y="253"/>
                      </a:lnTo>
                      <a:lnTo>
                        <a:pt x="78" y="238"/>
                      </a:lnTo>
                      <a:lnTo>
                        <a:pt x="63" y="222"/>
                      </a:lnTo>
                      <a:lnTo>
                        <a:pt x="55" y="214"/>
                      </a:lnTo>
                      <a:lnTo>
                        <a:pt x="48" y="206"/>
                      </a:lnTo>
                      <a:lnTo>
                        <a:pt x="41" y="197"/>
                      </a:lnTo>
                      <a:lnTo>
                        <a:pt x="34" y="189"/>
                      </a:lnTo>
                      <a:lnTo>
                        <a:pt x="26" y="178"/>
                      </a:lnTo>
                      <a:lnTo>
                        <a:pt x="17" y="167"/>
                      </a:lnTo>
                      <a:lnTo>
                        <a:pt x="9" y="156"/>
                      </a:lnTo>
                      <a:lnTo>
                        <a:pt x="0" y="146"/>
                      </a:lnTo>
                      <a:lnTo>
                        <a:pt x="14" y="144"/>
                      </a:lnTo>
                      <a:lnTo>
                        <a:pt x="29" y="140"/>
                      </a:lnTo>
                      <a:lnTo>
                        <a:pt x="43" y="138"/>
                      </a:lnTo>
                      <a:lnTo>
                        <a:pt x="58" y="134"/>
                      </a:lnTo>
                      <a:lnTo>
                        <a:pt x="72" y="131"/>
                      </a:lnTo>
                      <a:lnTo>
                        <a:pt x="87" y="128"/>
                      </a:lnTo>
                      <a:lnTo>
                        <a:pt x="102" y="125"/>
                      </a:lnTo>
                      <a:lnTo>
                        <a:pt x="117" y="122"/>
                      </a:lnTo>
                      <a:lnTo>
                        <a:pt x="132" y="118"/>
                      </a:lnTo>
                      <a:lnTo>
                        <a:pt x="147" y="116"/>
                      </a:lnTo>
                      <a:lnTo>
                        <a:pt x="163" y="113"/>
                      </a:lnTo>
                      <a:lnTo>
                        <a:pt x="178" y="110"/>
                      </a:lnTo>
                      <a:lnTo>
                        <a:pt x="194" y="109"/>
                      </a:lnTo>
                      <a:lnTo>
                        <a:pt x="211" y="107"/>
                      </a:lnTo>
                      <a:lnTo>
                        <a:pt x="227" y="106"/>
                      </a:lnTo>
                      <a:lnTo>
                        <a:pt x="245" y="106"/>
                      </a:lnTo>
                      <a:lnTo>
                        <a:pt x="264" y="107"/>
                      </a:lnTo>
                      <a:lnTo>
                        <a:pt x="283" y="109"/>
                      </a:lnTo>
                      <a:lnTo>
                        <a:pt x="300" y="113"/>
                      </a:lnTo>
                      <a:lnTo>
                        <a:pt x="316" y="117"/>
                      </a:lnTo>
                      <a:lnTo>
                        <a:pt x="332" y="121"/>
                      </a:lnTo>
                      <a:lnTo>
                        <a:pt x="350" y="125"/>
                      </a:lnTo>
                      <a:lnTo>
                        <a:pt x="367" y="128"/>
                      </a:lnTo>
                      <a:lnTo>
                        <a:pt x="386" y="129"/>
                      </a:lnTo>
                      <a:lnTo>
                        <a:pt x="406" y="129"/>
                      </a:lnTo>
                      <a:lnTo>
                        <a:pt x="423" y="130"/>
                      </a:lnTo>
                      <a:lnTo>
                        <a:pt x="439" y="130"/>
                      </a:lnTo>
                      <a:lnTo>
                        <a:pt x="454" y="130"/>
                      </a:lnTo>
                      <a:lnTo>
                        <a:pt x="469" y="130"/>
                      </a:lnTo>
                      <a:lnTo>
                        <a:pt x="482" y="130"/>
                      </a:lnTo>
                      <a:lnTo>
                        <a:pt x="494" y="129"/>
                      </a:lnTo>
                      <a:lnTo>
                        <a:pt x="505" y="128"/>
                      </a:lnTo>
                      <a:lnTo>
                        <a:pt x="517" y="126"/>
                      </a:lnTo>
                      <a:lnTo>
                        <a:pt x="527" y="125"/>
                      </a:lnTo>
                      <a:lnTo>
                        <a:pt x="537" y="124"/>
                      </a:lnTo>
                      <a:lnTo>
                        <a:pt x="546" y="122"/>
                      </a:lnTo>
                      <a:lnTo>
                        <a:pt x="557" y="119"/>
                      </a:lnTo>
                      <a:lnTo>
                        <a:pt x="567" y="116"/>
                      </a:lnTo>
                      <a:lnTo>
                        <a:pt x="578" y="113"/>
                      </a:lnTo>
                      <a:lnTo>
                        <a:pt x="588" y="109"/>
                      </a:lnTo>
                      <a:lnTo>
                        <a:pt x="604" y="103"/>
                      </a:lnTo>
                      <a:lnTo>
                        <a:pt x="619" y="98"/>
                      </a:lnTo>
                      <a:lnTo>
                        <a:pt x="633" y="93"/>
                      </a:lnTo>
                      <a:lnTo>
                        <a:pt x="647" y="88"/>
                      </a:lnTo>
                      <a:lnTo>
                        <a:pt x="661" y="84"/>
                      </a:lnTo>
                      <a:lnTo>
                        <a:pt x="674" y="79"/>
                      </a:lnTo>
                      <a:lnTo>
                        <a:pt x="689" y="73"/>
                      </a:lnTo>
                      <a:lnTo>
                        <a:pt x="705" y="68"/>
                      </a:lnTo>
                      <a:lnTo>
                        <a:pt x="722" y="61"/>
                      </a:lnTo>
                      <a:lnTo>
                        <a:pt x="737" y="54"/>
                      </a:lnTo>
                      <a:lnTo>
                        <a:pt x="753" y="47"/>
                      </a:lnTo>
                      <a:lnTo>
                        <a:pt x="769" y="41"/>
                      </a:lnTo>
                      <a:lnTo>
                        <a:pt x="785" y="35"/>
                      </a:lnTo>
                      <a:lnTo>
                        <a:pt x="801" y="31"/>
                      </a:lnTo>
                      <a:lnTo>
                        <a:pt x="817" y="26"/>
                      </a:lnTo>
                      <a:lnTo>
                        <a:pt x="833" y="23"/>
                      </a:lnTo>
                      <a:lnTo>
                        <a:pt x="849" y="18"/>
                      </a:lnTo>
                      <a:lnTo>
                        <a:pt x="867" y="16"/>
                      </a:lnTo>
                      <a:lnTo>
                        <a:pt x="883" y="12"/>
                      </a:lnTo>
                      <a:lnTo>
                        <a:pt x="899" y="10"/>
                      </a:lnTo>
                      <a:lnTo>
                        <a:pt x="916" y="8"/>
                      </a:lnTo>
                      <a:lnTo>
                        <a:pt x="932" y="5"/>
                      </a:lnTo>
                      <a:lnTo>
                        <a:pt x="950" y="3"/>
                      </a:lnTo>
                      <a:lnTo>
                        <a:pt x="966" y="2"/>
                      </a:lnTo>
                      <a:lnTo>
                        <a:pt x="975" y="2"/>
                      </a:lnTo>
                      <a:lnTo>
                        <a:pt x="983" y="1"/>
                      </a:lnTo>
                      <a:lnTo>
                        <a:pt x="992" y="1"/>
                      </a:lnTo>
                      <a:lnTo>
                        <a:pt x="1002" y="1"/>
                      </a:lnTo>
                      <a:lnTo>
                        <a:pt x="1010" y="1"/>
                      </a:lnTo>
                      <a:lnTo>
                        <a:pt x="1019" y="1"/>
                      </a:lnTo>
                      <a:lnTo>
                        <a:pt x="1027" y="0"/>
                      </a:lnTo>
                      <a:lnTo>
                        <a:pt x="1036" y="0"/>
                      </a:lnTo>
                      <a:lnTo>
                        <a:pt x="1030" y="15"/>
                      </a:lnTo>
                      <a:lnTo>
                        <a:pt x="1023" y="28"/>
                      </a:lnTo>
                      <a:lnTo>
                        <a:pt x="1017" y="43"/>
                      </a:lnTo>
                      <a:lnTo>
                        <a:pt x="1010" y="57"/>
                      </a:lnTo>
                      <a:lnTo>
                        <a:pt x="1003" y="71"/>
                      </a:lnTo>
                      <a:lnTo>
                        <a:pt x="996" y="85"/>
                      </a:lnTo>
                      <a:lnTo>
                        <a:pt x="988" y="99"/>
                      </a:lnTo>
                      <a:lnTo>
                        <a:pt x="980" y="113"/>
                      </a:lnTo>
                      <a:lnTo>
                        <a:pt x="974" y="121"/>
                      </a:lnTo>
                      <a:lnTo>
                        <a:pt x="969" y="130"/>
                      </a:lnTo>
                      <a:lnTo>
                        <a:pt x="964" y="138"/>
                      </a:lnTo>
                      <a:lnTo>
                        <a:pt x="958" y="147"/>
                      </a:lnTo>
                      <a:lnTo>
                        <a:pt x="950" y="159"/>
                      </a:lnTo>
                      <a:lnTo>
                        <a:pt x="940" y="171"/>
                      </a:lnTo>
                      <a:lnTo>
                        <a:pt x="931" y="183"/>
                      </a:lnTo>
                      <a:lnTo>
                        <a:pt x="922" y="194"/>
                      </a:lnTo>
                      <a:lnTo>
                        <a:pt x="912" y="206"/>
                      </a:lnTo>
                      <a:lnTo>
                        <a:pt x="901" y="216"/>
                      </a:lnTo>
                      <a:lnTo>
                        <a:pt x="891" y="228"/>
                      </a:lnTo>
                      <a:lnTo>
                        <a:pt x="879" y="2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>
                  <a:prstShdw prst="shdw17" dist="17961" dir="13500000">
                    <a:srgbClr val="999999"/>
                  </a:prst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b="1">
                    <a:solidFill>
                      <a:srgbClr val="061F5B"/>
                    </a:solidFill>
                  </a:endParaRPr>
                </a:p>
              </p:txBody>
            </p:sp>
          </p:grpSp>
          <p:sp>
            <p:nvSpPr>
              <p:cNvPr id="12298" name="Text Box 9"/>
              <p:cNvSpPr txBox="1">
                <a:spLocks noChangeArrowheads="1"/>
              </p:cNvSpPr>
              <p:nvPr/>
            </p:nvSpPr>
            <p:spPr bwMode="auto">
              <a:xfrm>
                <a:off x="409" y="108"/>
                <a:ext cx="924" cy="4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800" dirty="0">
                    <a:solidFill>
                      <a:srgbClr val="061F5B"/>
                    </a:solidFill>
                    <a:ea typeface="黑体" panose="02010609060101010101" charset="-122"/>
                  </a:rPr>
                  <a:t>说一说</a:t>
                </a:r>
              </a:p>
            </p:txBody>
          </p:sp>
        </p:grpSp>
      </p:grpSp>
      <p:pic>
        <p:nvPicPr>
          <p:cNvPr id="20490" name="Picture 10" descr="6学生4短发(女) [转换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0600" y="4876800"/>
            <a:ext cx="1100138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AutoShape 11"/>
          <p:cNvSpPr>
            <a:spLocks noChangeArrowheads="1"/>
          </p:cNvSpPr>
          <p:nvPr/>
        </p:nvSpPr>
        <p:spPr bwMode="auto">
          <a:xfrm flipH="1" flipV="1">
            <a:off x="1828800" y="3429000"/>
            <a:ext cx="5105400" cy="1371600"/>
          </a:xfrm>
          <a:prstGeom prst="wedgeRoundRectCallout">
            <a:avLst>
              <a:gd name="adj1" fmla="val 43778"/>
              <a:gd name="adj2" fmla="val -7199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rot="108000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2500" b="1" dirty="0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charset="-122"/>
              </a:rPr>
              <a:t>和</a:t>
            </a:r>
            <a:r>
              <a:rPr lang="zh-CN" altLang="en-US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2500" b="1" dirty="0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charset="-122"/>
              </a:rPr>
              <a:t>是真命题</a:t>
            </a:r>
            <a:r>
              <a:rPr lang="zh-CN" altLang="en-US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2500" b="1" dirty="0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charset="-122"/>
              </a:rPr>
              <a:t>和</a:t>
            </a:r>
            <a:r>
              <a:rPr lang="zh-CN" altLang="en-US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500" b="1" dirty="0">
                <a:solidFill>
                  <a:srgbClr val="061F5B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2500" b="1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是假命题</a:t>
            </a:r>
            <a:r>
              <a:rPr lang="en-US" altLang="zh-CN" sz="2500" b="1" dirty="0">
                <a:solidFill>
                  <a:srgbClr val="061F5B"/>
                </a:solidFill>
                <a:latin typeface="Times New Roman" panose="02020603050405020304" pitchFamily="18" charset="0"/>
                <a:ea typeface="黑体" panose="02010609060101010101" charset="-122"/>
              </a:rPr>
              <a:t>.</a:t>
            </a:r>
            <a:r>
              <a:rPr lang="en-US" altLang="zh-CN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</a:p>
        </p:txBody>
      </p:sp>
      <p:sp>
        <p:nvSpPr>
          <p:cNvPr id="12294" name="Text Box 12"/>
          <p:cNvSpPr txBox="1">
            <a:spLocks noChangeArrowheads="1"/>
          </p:cNvSpPr>
          <p:nvPr/>
        </p:nvSpPr>
        <p:spPr bwMode="auto">
          <a:xfrm>
            <a:off x="762000" y="1584325"/>
            <a:ext cx="80010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500" dirty="0">
                <a:solidFill>
                  <a:srgbClr val="061F5B"/>
                </a:solidFill>
                <a:latin typeface="黑体" panose="02010609060101010101" charset="-122"/>
                <a:ea typeface="黑体" panose="02010609060101010101" charset="-122"/>
              </a:rPr>
              <a:t>  </a:t>
            </a:r>
            <a:r>
              <a:rPr lang="zh-CN" altLang="en-US" sz="2500" dirty="0">
                <a:solidFill>
                  <a:srgbClr val="0074BF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lang="en-US" altLang="zh-CN" sz="2500" dirty="0">
                <a:solidFill>
                  <a:srgbClr val="0074BF"/>
                </a:solidFill>
                <a:latin typeface="Times New Roman" panose="02020603050405020304" pitchFamily="18" charset="0"/>
                <a:ea typeface="黑体" panose="02010609060101010101" charset="-122"/>
              </a:rPr>
              <a:t>1</a:t>
            </a:r>
            <a:r>
              <a:rPr lang="zh-CN" altLang="en-US" sz="2500" dirty="0">
                <a:solidFill>
                  <a:srgbClr val="0074BF"/>
                </a:solidFill>
                <a:latin typeface="黑体" panose="02010609060101010101" charset="-122"/>
                <a:ea typeface="黑体" panose="02010609060101010101" charset="-122"/>
              </a:rPr>
              <a:t>）太阳从东边出来；	（</a:t>
            </a:r>
            <a:r>
              <a:rPr lang="en-US" altLang="zh-CN" sz="2500" dirty="0">
                <a:solidFill>
                  <a:srgbClr val="0074BF"/>
                </a:solidFill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lang="zh-CN" altLang="en-US" sz="2500" dirty="0">
                <a:solidFill>
                  <a:srgbClr val="0074BF"/>
                </a:solidFill>
                <a:latin typeface="黑体" panose="02010609060101010101" charset="-122"/>
                <a:ea typeface="黑体" panose="02010609060101010101" charset="-122"/>
              </a:rPr>
              <a:t>）雪是黑的；</a:t>
            </a:r>
          </a:p>
          <a:p>
            <a:pPr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500" dirty="0">
                <a:solidFill>
                  <a:srgbClr val="0074BF"/>
                </a:solidFill>
                <a:latin typeface="黑体" panose="02010609060101010101" charset="-122"/>
                <a:ea typeface="黑体" panose="02010609060101010101" charset="-122"/>
              </a:rPr>
              <a:t>  （</a:t>
            </a:r>
            <a:r>
              <a:rPr lang="en-US" altLang="zh-CN" sz="2500" dirty="0">
                <a:solidFill>
                  <a:srgbClr val="0074BF"/>
                </a:solidFill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r>
              <a:rPr lang="zh-CN" altLang="en-US" sz="2500" dirty="0">
                <a:solidFill>
                  <a:srgbClr val="0074BF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2500" dirty="0">
                <a:solidFill>
                  <a:srgbClr val="0074BF"/>
                </a:solidFill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r>
              <a:rPr lang="zh-CN" altLang="en-US" sz="2500" dirty="0">
                <a:solidFill>
                  <a:srgbClr val="0074BF"/>
                </a:solidFill>
                <a:latin typeface="黑体" panose="02010609060101010101" charset="-122"/>
                <a:ea typeface="黑体" panose="02010609060101010101" charset="-122"/>
              </a:rPr>
              <a:t>加</a:t>
            </a:r>
            <a:r>
              <a:rPr lang="en-US" altLang="zh-CN" sz="2500" dirty="0">
                <a:solidFill>
                  <a:srgbClr val="0074BF"/>
                </a:solidFill>
                <a:latin typeface="Times New Roman" panose="02020603050405020304" pitchFamily="18" charset="0"/>
                <a:ea typeface="黑体" panose="02010609060101010101" charset="-122"/>
              </a:rPr>
              <a:t>5</a:t>
            </a:r>
            <a:r>
              <a:rPr lang="zh-CN" altLang="en-US" sz="2500" dirty="0">
                <a:solidFill>
                  <a:srgbClr val="0074BF"/>
                </a:solidFill>
                <a:latin typeface="黑体" panose="02010609060101010101" charset="-122"/>
                <a:ea typeface="黑体" panose="02010609060101010101" charset="-122"/>
              </a:rPr>
              <a:t>等于</a:t>
            </a:r>
            <a:r>
              <a:rPr lang="en-US" altLang="zh-CN" sz="2500" dirty="0">
                <a:solidFill>
                  <a:srgbClr val="0074BF"/>
                </a:solidFill>
                <a:latin typeface="Times New Roman" panose="02020603050405020304" pitchFamily="18" charset="0"/>
                <a:ea typeface="黑体" panose="02010609060101010101" charset="-122"/>
              </a:rPr>
              <a:t>8</a:t>
            </a:r>
            <a:r>
              <a:rPr lang="zh-CN" altLang="en-US" sz="2500" dirty="0">
                <a:solidFill>
                  <a:srgbClr val="0074BF"/>
                </a:solidFill>
                <a:latin typeface="黑体" panose="02010609060101010101" charset="-122"/>
                <a:ea typeface="黑体" panose="02010609060101010101" charset="-122"/>
              </a:rPr>
              <a:t>；	（</a:t>
            </a:r>
            <a:r>
              <a:rPr lang="en-US" altLang="zh-CN" sz="2500" dirty="0">
                <a:solidFill>
                  <a:srgbClr val="0074BF"/>
                </a:solidFill>
                <a:latin typeface="Times New Roman" panose="02020603050405020304" pitchFamily="18" charset="0"/>
                <a:ea typeface="黑体" panose="02010609060101010101" charset="-122"/>
              </a:rPr>
              <a:t>4</a:t>
            </a:r>
            <a:r>
              <a:rPr lang="zh-CN" altLang="en-US" sz="2500" dirty="0">
                <a:solidFill>
                  <a:srgbClr val="0074BF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  <a:r>
              <a:rPr lang="en-US" altLang="zh-CN" sz="2500" dirty="0">
                <a:solidFill>
                  <a:srgbClr val="0074BF"/>
                </a:solidFill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r>
              <a:rPr lang="zh-CN" altLang="en-US" sz="2500" dirty="0">
                <a:solidFill>
                  <a:srgbClr val="0074BF"/>
                </a:solidFill>
                <a:latin typeface="黑体" panose="02010609060101010101" charset="-122"/>
                <a:ea typeface="黑体" panose="02010609060101010101" charset="-122"/>
              </a:rPr>
              <a:t>乘</a:t>
            </a:r>
            <a:r>
              <a:rPr lang="en-US" altLang="zh-CN" sz="2500" dirty="0">
                <a:solidFill>
                  <a:srgbClr val="0074BF"/>
                </a:solidFill>
                <a:latin typeface="Times New Roman" panose="02020603050405020304" pitchFamily="18" charset="0"/>
                <a:ea typeface="黑体" panose="02010609060101010101" charset="-122"/>
              </a:rPr>
              <a:t>2</a:t>
            </a:r>
            <a:r>
              <a:rPr lang="zh-CN" altLang="en-US" sz="2500" dirty="0">
                <a:solidFill>
                  <a:srgbClr val="0074BF"/>
                </a:solidFill>
                <a:latin typeface="黑体" panose="02010609060101010101" charset="-122"/>
                <a:ea typeface="黑体" panose="02010609060101010101" charset="-122"/>
              </a:rPr>
              <a:t>等于</a:t>
            </a:r>
            <a:r>
              <a:rPr lang="en-US" altLang="zh-CN" sz="2500" dirty="0">
                <a:solidFill>
                  <a:srgbClr val="0074BF"/>
                </a:solidFill>
                <a:latin typeface="Times New Roman" panose="02020603050405020304" pitchFamily="18" charset="0"/>
                <a:ea typeface="黑体" panose="02010609060101010101" charset="-122"/>
              </a:rPr>
              <a:t>5.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 animBg="1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61F5B"/>
      </a:dk1>
      <a:lt1>
        <a:srgbClr val="FFFFFF"/>
      </a:lt1>
      <a:dk2>
        <a:srgbClr val="FFFFFF"/>
      </a:dk2>
      <a:lt2>
        <a:srgbClr val="808080"/>
      </a:lt2>
      <a:accent1>
        <a:srgbClr val="061F5B"/>
      </a:accent1>
      <a:accent2>
        <a:srgbClr val="6E95C8"/>
      </a:accent2>
      <a:accent3>
        <a:srgbClr val="FFFFFF"/>
      </a:accent3>
      <a:accent4>
        <a:srgbClr val="04194C"/>
      </a:accent4>
      <a:accent5>
        <a:srgbClr val="AAABB5"/>
      </a:accent5>
      <a:accent6>
        <a:srgbClr val="6387B5"/>
      </a:accent6>
      <a:hlink>
        <a:srgbClr val="0074BF"/>
      </a:hlink>
      <a:folHlink>
        <a:srgbClr val="AED3EA"/>
      </a:folHlink>
    </a:clrScheme>
    <a:fontScheme name="7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7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1177</Words>
  <Application>Microsoft Office PowerPoint</Application>
  <PresentationFormat>全屏显示(4:3)</PresentationFormat>
  <Paragraphs>135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方正正大黑简体</vt:lpstr>
      <vt:lpstr>黑体</vt:lpstr>
      <vt:lpstr>楷体_GB2312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自学成才（5分钟）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巩固提高</vt:lpstr>
      <vt:lpstr>知识小结</vt:lpstr>
      <vt:lpstr>请判断下列命题的真假性： </vt:lpstr>
      <vt:lpstr>PowerPoint 演示文稿</vt:lpstr>
      <vt:lpstr>命题的种类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2018-07-11T02:42:00Z</dcterms:created>
  <dcterms:modified xsi:type="dcterms:W3CDTF">2023-01-16T13:51:13Z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39D6F10713E94611A22BBD889D83A3DF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