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5" r:id="rId2"/>
  </p:sldMasterIdLst>
  <p:notesMasterIdLst>
    <p:notesMasterId r:id="rId17"/>
  </p:notesMasterIdLst>
  <p:handoutMasterIdLst>
    <p:handoutMasterId r:id="rId18"/>
  </p:handoutMasterIdLst>
  <p:sldIdLst>
    <p:sldId id="280" r:id="rId3"/>
    <p:sldId id="287" r:id="rId4"/>
    <p:sldId id="368" r:id="rId5"/>
    <p:sldId id="313" r:id="rId6"/>
    <p:sldId id="338" r:id="rId7"/>
    <p:sldId id="325" r:id="rId8"/>
    <p:sldId id="340" r:id="rId9"/>
    <p:sldId id="369" r:id="rId10"/>
    <p:sldId id="371" r:id="rId11"/>
    <p:sldId id="341" r:id="rId12"/>
    <p:sldId id="326" r:id="rId13"/>
    <p:sldId id="348" r:id="rId14"/>
    <p:sldId id="345" r:id="rId15"/>
    <p:sldId id="347" r:id="rId16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 varScale="1">
        <p:scale>
          <a:sx n="107" d="100"/>
          <a:sy n="107" d="100"/>
        </p:scale>
        <p:origin x="-84" y="-6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6A3F3DEB-5736-457D-B32E-28BC67EF727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DED7FF98-C589-4651-AD5A-15D5BC9A752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fld id="{DE50CF93-ECBD-443F-98E4-A02BCF54D374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FF98-C589-4651-AD5A-15D5BC9A752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BAB37-977F-49CD-8AE5-1C6373D085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 lIns="68580" tIns="34290" rIns="68580" bIns="34290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3C0C6-12CB-4F66-8E5D-DE0307D36A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C1B2A-2BA5-4B62-B53D-E8D0B413FC0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 lIns="68580" tIns="34290" rIns="68580" bIns="34290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25BB2-BEA7-4FF1-B129-C03F2773F7B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4297A-B2C6-4121-93CE-10D2B761AD4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4297A-B2C6-4121-93CE-10D2B761AD4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B144297A-B2C6-4121-93CE-10D2B761AD4F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7" name="矩形 14"/>
          <p:cNvSpPr>
            <a:spLocks noChangeArrowheads="1"/>
          </p:cNvSpPr>
          <p:nvPr/>
        </p:nvSpPr>
        <p:spPr bwMode="auto">
          <a:xfrm rot="10800000">
            <a:off x="-4" y="652270"/>
            <a:ext cx="6108341" cy="280530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 smtClean="0"/>
          </a:p>
        </p:txBody>
      </p:sp>
      <p:pic>
        <p:nvPicPr>
          <p:cNvPr id="1030" name="图片 28"/>
          <p:cNvPicPr>
            <a:picLocks noChangeAspect="1" noChangeArrowheads="1"/>
          </p:cNvPicPr>
          <p:nvPr userDrawn="1"/>
        </p:nvPicPr>
        <p:blipFill>
          <a:blip r:embed="rId8" cstate="email"/>
          <a:srcRect b="-90"/>
          <a:stretch>
            <a:fillRect/>
          </a:stretch>
        </p:blipFill>
        <p:spPr bwMode="auto">
          <a:xfrm>
            <a:off x="-9525" y="671512"/>
            <a:ext cx="610552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14"/>
          <p:cNvSpPr>
            <a:spLocks noChangeArrowheads="1"/>
          </p:cNvSpPr>
          <p:nvPr/>
        </p:nvSpPr>
        <p:spPr bwMode="auto">
          <a:xfrm>
            <a:off x="-3" y="1152526"/>
            <a:ext cx="6108340" cy="1724024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sp>
        <p:nvSpPr>
          <p:cNvPr id="10" name="矩形 14"/>
          <p:cNvSpPr>
            <a:spLocks noChangeArrowheads="1"/>
          </p:cNvSpPr>
          <p:nvPr/>
        </p:nvSpPr>
        <p:spPr bwMode="auto">
          <a:xfrm>
            <a:off x="4897" y="630226"/>
            <a:ext cx="9144000" cy="4513274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 smtClean="0"/>
          </a:p>
        </p:txBody>
      </p:sp>
      <p:pic>
        <p:nvPicPr>
          <p:cNvPr id="1033" name="图片 6"/>
          <p:cNvPicPr>
            <a:picLocks noChangeAspect="1" noChangeArrowheads="1"/>
          </p:cNvPicPr>
          <p:nvPr userDrawn="1"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8470107" y="189310"/>
            <a:ext cx="392906" cy="272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矩形 8"/>
          <p:cNvSpPr>
            <a:spLocks noChangeArrowheads="1"/>
          </p:cNvSpPr>
          <p:nvPr/>
        </p:nvSpPr>
        <p:spPr bwMode="auto">
          <a:xfrm>
            <a:off x="5866210" y="210741"/>
            <a:ext cx="26289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北京师范大学出版社 </a:t>
            </a:r>
            <a:r>
              <a:rPr lang="zh-CN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九</a:t>
            </a:r>
            <a:r>
              <a:rPr lang="zh-CN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下册</a:t>
            </a:r>
            <a:r>
              <a:rPr lang="en-US" altLang="zh-CN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4"/>
          <p:cNvSpPr>
            <a:spLocks noChangeArrowheads="1"/>
          </p:cNvSpPr>
          <p:nvPr/>
        </p:nvSpPr>
        <p:spPr bwMode="auto">
          <a:xfrm>
            <a:off x="-3" y="128709"/>
            <a:ext cx="9144002" cy="391339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pic>
        <p:nvPicPr>
          <p:cNvPr id="2051" name="图片 21"/>
          <p:cNvPicPr>
            <a:picLocks noChangeAspect="1" noChangeArrowheads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75210" y="142875"/>
            <a:ext cx="746879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矩形 8"/>
          <p:cNvSpPr>
            <a:spLocks noChangeArrowheads="1"/>
          </p:cNvSpPr>
          <p:nvPr/>
        </p:nvSpPr>
        <p:spPr bwMode="auto">
          <a:xfrm>
            <a:off x="5866210" y="210741"/>
            <a:ext cx="26289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北京师范大学出版社 </a:t>
            </a:r>
            <a:r>
              <a:rPr lang="zh-CN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九</a:t>
            </a:r>
            <a:r>
              <a:rPr lang="zh-CN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下册</a:t>
            </a:r>
            <a:r>
              <a:rPr lang="en-US" altLang="zh-CN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2053" name="图片 28"/>
          <p:cNvPicPr>
            <a:picLocks noChangeAspect="1" noChangeArrowheads="1"/>
          </p:cNvPicPr>
          <p:nvPr userDrawn="1"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04635" y="189310"/>
            <a:ext cx="392906" cy="272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</p:sldLayoutIdLst>
  <p:txStyles>
    <p:titleStyle>
      <a:lvl1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0287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3716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17145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0574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18859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2288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25717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29146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jpeg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4897" y="630226"/>
            <a:ext cx="9144000" cy="4513274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 smtClean="0"/>
          </a:p>
        </p:txBody>
      </p:sp>
      <p:pic>
        <p:nvPicPr>
          <p:cNvPr id="6146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470107" y="189310"/>
            <a:ext cx="392906" cy="272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47" name="组合 8"/>
          <p:cNvGrpSpPr/>
          <p:nvPr/>
        </p:nvGrpSpPr>
        <p:grpSpPr bwMode="auto">
          <a:xfrm>
            <a:off x="494110" y="1490663"/>
            <a:ext cx="5522119" cy="1135968"/>
            <a:chOff x="319560" y="2105678"/>
            <a:chExt cx="6022335" cy="1516099"/>
          </a:xfrm>
        </p:grpSpPr>
        <p:sp>
          <p:nvSpPr>
            <p:cNvPr id="25" name="矩形 24"/>
            <p:cNvSpPr>
              <a:spLocks noChangeArrowheads="1"/>
            </p:cNvSpPr>
            <p:nvPr/>
          </p:nvSpPr>
          <p:spPr bwMode="auto">
            <a:xfrm>
              <a:off x="1085915" y="2105678"/>
              <a:ext cx="4340808" cy="585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  <a:defRPr/>
              </a:pP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第三章   </a:t>
              </a:r>
              <a:r>
                <a:rPr lang="en-US" altLang="zh-CN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</a:t>
              </a: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圆</a:t>
              </a:r>
            </a:p>
          </p:txBody>
        </p:sp>
        <p:sp>
          <p:nvSpPr>
            <p:cNvPr id="6149" name="TextBox 2"/>
            <p:cNvSpPr txBox="1">
              <a:spLocks noChangeArrowheads="1"/>
            </p:cNvSpPr>
            <p:nvPr/>
          </p:nvSpPr>
          <p:spPr bwMode="auto">
            <a:xfrm>
              <a:off x="319560" y="2759163"/>
              <a:ext cx="6022335" cy="8626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  </a:t>
              </a:r>
              <a:r>
                <a:rPr lang="zh-CN" altLang="en-US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圆周角和圆心角的关系</a:t>
              </a:r>
            </a:p>
          </p:txBody>
        </p:sp>
      </p:grpSp>
      <p:pic>
        <p:nvPicPr>
          <p:cNvPr id="6150" name="图片 1" descr="封面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09099" y="1146573"/>
            <a:ext cx="3034902" cy="3996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1865204" y="4174860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形成结论</a:t>
            </a:r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576262" y="1277541"/>
            <a:ext cx="7405688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圆周角定理：圆周角的度数等于它所对弧上的圆心角度数的一半．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推论1：同弧或等弧所对的圆周角相等．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推论2：直径所对的圆周角是直角；90°的圆周角所对的弦是直径．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圆内接四边形：四个顶点都在同一个圆上的四边形，叫做圆内接四边形，这个圆叫做四边形的外接圆．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推论3：圆内接四边形的对角互补；四内接四边形的一个外角等于它的内对角．</a:t>
            </a: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巩固提高</a:t>
            </a:r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576263" y="1277541"/>
            <a:ext cx="7897416" cy="172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例题  如图，AB是☉O的直径，BD是☉O的弦，延长BD到C，使AC=AB，BD与CD的大小有什么关系？为什么？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分析：BD=CD，因为AB=AC，所以这个△ABC是等腰三角形，要证明D是BC的中点，只要连接AD，证明AD是高或是∠BAC的平分线即可．</a:t>
            </a:r>
          </a:p>
        </p:txBody>
      </p:sp>
      <p:pic>
        <p:nvPicPr>
          <p:cNvPr id="17411" name="图片 8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29000" y="3211117"/>
            <a:ext cx="1551385" cy="1401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巩固提高</a:t>
            </a:r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4" name="TextBox 4"/>
          <p:cNvSpPr txBox="1">
            <a:spLocks noChangeArrowheads="1"/>
          </p:cNvSpPr>
          <p:nvPr/>
        </p:nvSpPr>
        <p:spPr bwMode="auto">
          <a:xfrm>
            <a:off x="666751" y="1282303"/>
            <a:ext cx="7898606" cy="898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学生练习1   课本80页随堂练习第1题、第2题．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学生练习2   课本83页随堂练习第1题、第2题、第3题．</a:t>
            </a: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巩固提高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576262" y="1277541"/>
            <a:ext cx="8245079" cy="2977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课堂小结：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本节课学到那些知识？发现了什么？在运用所学的知识解决问题时应注意什么？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1、概念：圆周角，圆内接四边形，四边形的外接圆．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2、圆周角的定理：圆周角的度数等于它所对弧上的圆心角度数的一半；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3、圆周角定理的推论1：同弧或等弧所对的圆周角相等．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推论2：直径所对的圆周角是直角；90°的圆周角所对的弦是直径．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推论3：圆内接四边形的对角互补；四内接四边形的一个外角等于它的内对角．</a:t>
            </a: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巩固提高</a:t>
            </a:r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622698" y="1441847"/>
            <a:ext cx="7898606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布置作业：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1、教科书习题3.4第1题、第2题；习题3.5第1题、第2题、第3题．（必做题）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2、教科书习题3.4第3题、第4题；习题3.5第4题．（选做题）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创设情境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4" name="TextBox 4"/>
          <p:cNvSpPr txBox="1">
            <a:spLocks noChangeArrowheads="1"/>
          </p:cNvSpPr>
          <p:nvPr/>
        </p:nvSpPr>
        <p:spPr bwMode="auto">
          <a:xfrm>
            <a:off x="569119" y="1277542"/>
            <a:ext cx="7444979" cy="3392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问题1   在圆中，满足什么条件的角是圆心角？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顶点在圆心的角叫做圆心角．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问题2   在同圆或等圆中，弧、弦、圆心角之间有什么关系？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在同圆或等圆中，相等的圆心角所对的弧相等，所对的弦也相等；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在同圆或等圆中，如果两条弧相等，那么它们所对的圆心角相等，所对的弦也相等；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在同圆或等圆中，如果两条弦相等，那么它们所对的圆心角相等，所对的弧也相等．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创设情境</a:t>
            </a:r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540544" y="1110854"/>
            <a:ext cx="7444979" cy="172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问题3   如图，在射门游戏中，球员射中球门的难易程度与他所处的位置B对球门AC的张角（∠ABC）有关．当球员站在B，D，E的位置射球时，他所处的位置对球门AC分别形成三个张角∠ABC，∠ADC，∠AEC．这三个张角的大小有什么关系？</a:t>
            </a:r>
          </a:p>
        </p:txBody>
      </p:sp>
      <p:pic>
        <p:nvPicPr>
          <p:cNvPr id="4" name="图片 51" descr="正文(78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43087" y="2978944"/>
            <a:ext cx="5033963" cy="1863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启发思考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576263" y="1162050"/>
            <a:ext cx="7897416" cy="256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问题4  观察上图中的∠ABC，∠ADC，∠AEC．它们与圆心角有什么区别？这样的角称之为什么角？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顶点不同，圆心角的顶点在圆心，∠ABC，∠ADC，∠AEC的顶点在圆上．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圆周角定义：顶点在圆上，两边分别与圆还有另一个交点，像这样的角，叫做圆周角．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特征：①角的顶点在圆上；②角的两边都与圆相交．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启发思考</a:t>
            </a:r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66" name="TextBox 4"/>
          <p:cNvSpPr txBox="1">
            <a:spLocks noChangeArrowheads="1"/>
          </p:cNvSpPr>
          <p:nvPr/>
        </p:nvSpPr>
        <p:spPr bwMode="auto">
          <a:xfrm>
            <a:off x="765572" y="1364456"/>
            <a:ext cx="7447359" cy="48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追问：下列哪个图形中的角是圆周角？</a:t>
            </a:r>
          </a:p>
        </p:txBody>
      </p:sp>
      <p:pic>
        <p:nvPicPr>
          <p:cNvPr id="11267" name="图片 65" descr="IMG_25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1100" y="2203848"/>
            <a:ext cx="6130529" cy="1539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探究问题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0" name="TextBox 4"/>
          <p:cNvSpPr txBox="1">
            <a:spLocks noChangeArrowheads="1"/>
          </p:cNvSpPr>
          <p:nvPr/>
        </p:nvSpPr>
        <p:spPr bwMode="auto">
          <a:xfrm>
            <a:off x="576263" y="1277541"/>
            <a:ext cx="8389144" cy="172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问题5  如图，∠AOB=80°．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（1）请你画出几个弧AB所对的圆周角．这几个圆周角有什么关系？与同伴交流．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（2）这些圆周角与圆心角∠AOB的大小有什么关系？你是怎样发现的？与同伴交流．  </a:t>
            </a:r>
          </a:p>
        </p:txBody>
      </p:sp>
      <p:pic>
        <p:nvPicPr>
          <p:cNvPr id="12291" name="图片 66" descr="正文(78)"/>
          <p:cNvPicPr>
            <a:picLocks noChangeAspect="1" noChangeArrowheads="1"/>
          </p:cNvPicPr>
          <p:nvPr/>
        </p:nvPicPr>
        <p:blipFill>
          <a:blip r:embed="rId2" cstate="email">
            <a:lum contrast="24000"/>
          </a:blip>
          <a:srcRect/>
          <a:stretch>
            <a:fillRect/>
          </a:stretch>
        </p:blipFill>
        <p:spPr bwMode="auto">
          <a:xfrm>
            <a:off x="3743325" y="3007519"/>
            <a:ext cx="1476375" cy="1487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探究问题</a:t>
            </a:r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576263" y="1277542"/>
            <a:ext cx="8086725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已知：如图，∠C是弧AB所对的的圆周角，∠AOB是弧AB所对的的圆心角．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求证：                         ．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分析：根据圆周角与圆心的位置，分成三种情况讨论：（1）圆心O在∠C的一边上，如图（1）所示；（2）圆心O在∠C的内部，如图（2）所示；（3）圆心O在∠C的外部，如图（3）所示．</a:t>
            </a:r>
          </a:p>
        </p:txBody>
      </p:sp>
      <p:graphicFrame>
        <p:nvGraphicFramePr>
          <p:cNvPr id="13315" name="对象 -2147482610"/>
          <p:cNvGraphicFramePr>
            <a:graphicFrameLocks noChangeAspect="1"/>
          </p:cNvGraphicFramePr>
          <p:nvPr/>
        </p:nvGraphicFramePr>
        <p:xfrm>
          <a:off x="1335882" y="1620441"/>
          <a:ext cx="1607344" cy="654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r:id="rId3" imgW="965200" imgH="393700" progId="Equation.KSEE3">
                  <p:embed/>
                </p:oleObj>
              </mc:Choice>
              <mc:Fallback>
                <p:oleObj r:id="rId3" imgW="965200" imgH="393700" progId="Equation.KSEE3">
                  <p:embed/>
                  <p:pic>
                    <p:nvPicPr>
                      <p:cNvPr id="0" name="对象 -21474826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882" y="1620441"/>
                        <a:ext cx="1607344" cy="6548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16" name="图片 70" descr="正文(79)"/>
          <p:cNvPicPr>
            <a:picLocks noChangeAspect="1" noChangeArrowheads="1"/>
          </p:cNvPicPr>
          <p:nvPr/>
        </p:nvPicPr>
        <p:blipFill>
          <a:blip r:embed="rId5" cstate="email">
            <a:lum contrast="18000"/>
          </a:blip>
          <a:srcRect/>
          <a:stretch>
            <a:fillRect/>
          </a:stretch>
        </p:blipFill>
        <p:spPr bwMode="auto">
          <a:xfrm>
            <a:off x="2126457" y="3424238"/>
            <a:ext cx="4218385" cy="1563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探究问题</a:t>
            </a:r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576263" y="1277541"/>
            <a:ext cx="808672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问题6  （1）如左图，BC是⊙O的的直径，它所对的圆周角有什么特点？你能证明你的结论吗？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（2）如右图，圆周角∠A=90°，弦BC是直径吗？为什么？</a:t>
            </a:r>
          </a:p>
        </p:txBody>
      </p:sp>
      <p:pic>
        <p:nvPicPr>
          <p:cNvPr id="4" name="图片 84" descr="正文(81)"/>
          <p:cNvPicPr>
            <a:picLocks noChangeAspect="1" noChangeArrowheads="1"/>
          </p:cNvPicPr>
          <p:nvPr/>
        </p:nvPicPr>
        <p:blipFill>
          <a:blip r:embed="rId2" cstate="email">
            <a:lum contrast="24000"/>
          </a:blip>
          <a:srcRect/>
          <a:stretch>
            <a:fillRect/>
          </a:stretch>
        </p:blipFill>
        <p:spPr bwMode="auto">
          <a:xfrm>
            <a:off x="1774032" y="2862263"/>
            <a:ext cx="1751410" cy="1534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86" descr="正文(81)"/>
          <p:cNvPicPr>
            <a:picLocks noChangeAspect="1" noChangeArrowheads="1"/>
          </p:cNvPicPr>
          <p:nvPr/>
        </p:nvPicPr>
        <p:blipFill>
          <a:blip r:embed="rId3" cstate="email">
            <a:lum contrast="24000"/>
          </a:blip>
          <a:srcRect/>
          <a:stretch>
            <a:fillRect/>
          </a:stretch>
        </p:blipFill>
        <p:spPr bwMode="auto">
          <a:xfrm>
            <a:off x="4371975" y="2874169"/>
            <a:ext cx="1825229" cy="1510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探究问题</a:t>
            </a:r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217885" y="1096566"/>
            <a:ext cx="8745140" cy="2146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问题7    （1）如左图，A、B、C、D是⊙O圆上的四点，AC为⊙O的直径，∠BAD与∠BCD之间有什么关系？为什么？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（2）如中图，点C是的位置发生了变化，∠BAD与∠BCD之间的关系还成立吗？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（3）如右图，四边形ABCD的四个顶点都在⊙O上，∠DCE是它的一个外角，∠A与∠DCE的大小有什么关系？</a:t>
            </a:r>
          </a:p>
        </p:txBody>
      </p:sp>
      <p:pic>
        <p:nvPicPr>
          <p:cNvPr id="4" name="图片 80" descr="正文(82)"/>
          <p:cNvPicPr>
            <a:picLocks noChangeAspect="1" noChangeArrowheads="1"/>
          </p:cNvPicPr>
          <p:nvPr/>
        </p:nvPicPr>
        <p:blipFill>
          <a:blip r:embed="rId2" cstate="email">
            <a:lum contrast="24000"/>
          </a:blip>
          <a:srcRect/>
          <a:stretch>
            <a:fillRect/>
          </a:stretch>
        </p:blipFill>
        <p:spPr bwMode="auto">
          <a:xfrm>
            <a:off x="1875235" y="3171825"/>
            <a:ext cx="1259681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87" descr="正文(82)"/>
          <p:cNvPicPr>
            <a:picLocks noChangeAspect="1" noChangeArrowheads="1"/>
          </p:cNvPicPr>
          <p:nvPr/>
        </p:nvPicPr>
        <p:blipFill>
          <a:blip r:embed="rId3" cstate="email">
            <a:lum contrast="24000"/>
          </a:blip>
          <a:srcRect/>
          <a:stretch>
            <a:fillRect/>
          </a:stretch>
        </p:blipFill>
        <p:spPr bwMode="auto">
          <a:xfrm>
            <a:off x="3684985" y="3205162"/>
            <a:ext cx="1222772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88" descr="正文(82)"/>
          <p:cNvPicPr>
            <a:picLocks noChangeAspect="1" noChangeArrowheads="1"/>
          </p:cNvPicPr>
          <p:nvPr/>
        </p:nvPicPr>
        <p:blipFill>
          <a:blip r:embed="rId4" cstate="email">
            <a:lum contrast="24000"/>
          </a:blip>
          <a:srcRect/>
          <a:stretch>
            <a:fillRect/>
          </a:stretch>
        </p:blipFill>
        <p:spPr bwMode="auto">
          <a:xfrm>
            <a:off x="5291138" y="3157537"/>
            <a:ext cx="1457325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2PPT.COM&#10; 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1105</Words>
  <Application>Microsoft Office PowerPoint</Application>
  <PresentationFormat>全屏显示(16:9)</PresentationFormat>
  <Paragraphs>60</Paragraphs>
  <Slides>14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宋体</vt:lpstr>
      <vt:lpstr>微软雅黑</vt:lpstr>
      <vt:lpstr>Arial</vt:lpstr>
      <vt:lpstr>Calibri</vt:lpstr>
      <vt:lpstr>Calibri Light</vt:lpstr>
      <vt:lpstr>WWW.2PPT.COM
</vt:lpstr>
      <vt:lpstr>WWW.2PPT.COM
 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2023-01-16T13:51:23Z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B7173DF7E75D4DDA8A5BCB3CF19DFB6F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