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B7A977F-0055-48D1-9F8C-2C69EC653E0F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A084CC6-796E-4EBE-85E6-B2597CC3B79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0DFCD3-DF90-4B2F-8531-9BE45D8008FF}" type="slidenum">
              <a:rPr lang="zh-CN" altLang="en-US" smtClean="0"/>
              <a:t>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A8DCB2-C5B1-4739-B172-6B6EBEF1F183}" type="slidenum">
              <a:rPr lang="zh-CN" altLang="en-US" smtClean="0"/>
              <a:t>10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403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6E98E1-E5A4-41A2-9E0C-ACBDEC2D17DF}" type="slidenum">
              <a:rPr lang="zh-CN" altLang="en-US" smtClean="0"/>
              <a:t>11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6F3C85-2438-4976-B3EF-AD9ECCC94A4A}" type="slidenum">
              <a:rPr lang="zh-CN" altLang="en-US" smtClean="0"/>
              <a:t>12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608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F36DC2-9FF7-46EE-9955-285345769F09}" type="slidenum">
              <a:rPr lang="zh-CN" altLang="en-US" smtClean="0"/>
              <a:t>13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710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3EA004-215B-4DA2-B6C2-1EFFB7BC93F6}" type="slidenum">
              <a:rPr lang="zh-CN" altLang="en-US" smtClean="0"/>
              <a:t>14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8132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711474-B0E8-4E35-9BCA-417B18BB380B}" type="slidenum">
              <a:rPr lang="zh-CN" altLang="en-US" smtClean="0"/>
              <a:t>15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915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F67ADA-D383-4EA3-AF55-4AAE9C1EA097}" type="slidenum">
              <a:rPr lang="zh-CN" altLang="en-US" smtClean="0"/>
              <a:t>16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018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5DE575-FC20-4974-B0E1-61E071921572}" type="slidenum">
              <a:rPr lang="zh-CN" altLang="en-US" smtClean="0"/>
              <a:t>17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120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34A730-48BE-4721-ADBC-588C2E6B91DE}" type="slidenum">
              <a:rPr lang="zh-CN" altLang="en-US" smtClean="0"/>
              <a:t>18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BD0E67-2B2A-4EF8-A2CB-DB43F7B32C69}" type="slidenum">
              <a:rPr lang="zh-CN" altLang="en-US" smtClean="0"/>
              <a:t>19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7F8C9A-FCA0-4F04-8FEA-5E9FA7D4A240}" type="slidenum">
              <a:rPr lang="zh-CN" altLang="en-US" smtClean="0"/>
              <a:t>2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0A2729-1EBF-4308-B9A6-403CAED711B9}" type="slidenum">
              <a:rPr lang="zh-CN" altLang="en-US" smtClean="0"/>
              <a:t>3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0DCC9E-CA38-4376-8BBF-5EE7D47981E2}" type="slidenum">
              <a:rPr lang="zh-CN" altLang="en-US" smtClean="0"/>
              <a:t>4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7BC679-34C3-4E41-8B37-D600F355DBF0}" type="slidenum">
              <a:rPr lang="zh-CN" altLang="en-US" smtClean="0"/>
              <a:t>5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09D92A-97C4-47F8-9217-6E8C4E37E2E6}" type="slidenum">
              <a:rPr lang="zh-CN" altLang="en-US" smtClean="0"/>
              <a:t>6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6AB993-5D3F-42D9-923E-6F1C50340320}" type="slidenum">
              <a:rPr lang="zh-CN" altLang="en-US" smtClean="0"/>
              <a:t>7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66D5E2-DE8E-4B03-8889-52A0A76F2D2B}" type="slidenum">
              <a:rPr lang="zh-CN" altLang="en-US" smtClean="0"/>
              <a:t>8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C5B813-4C9D-4834-B0CB-9C4245391179}" type="slidenum">
              <a:rPr lang="zh-CN" altLang="en-US" smtClean="0"/>
              <a:t>9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71725"/>
            <a:ext cx="7772400" cy="1228725"/>
          </a:xfrm>
        </p:spPr>
        <p:txBody>
          <a:bodyPr/>
          <a:lstStyle>
            <a:lvl1pPr algn="ctr">
              <a:defRPr sz="4000" b="1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zh-CN" altLang="fr-CA" noProof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9063" y="3727450"/>
            <a:ext cx="6400800" cy="708025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zh-CN" altLang="fr-CA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fr-CA" smtClean="0"/>
              <a:t>单击此处编辑母版标题样式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fr-CA" smtClean="0"/>
              <a:t>单击此处编辑母版文本样式</a:t>
            </a:r>
          </a:p>
          <a:p>
            <a:pPr lvl="1"/>
            <a:r>
              <a:rPr lang="zh-CN" altLang="fr-CA" smtClean="0"/>
              <a:t>第二级</a:t>
            </a:r>
          </a:p>
          <a:p>
            <a:pPr lvl="2"/>
            <a:r>
              <a:rPr lang="zh-CN" altLang="fr-CA" smtClean="0"/>
              <a:t>第三级</a:t>
            </a:r>
          </a:p>
          <a:p>
            <a:pPr lvl="3"/>
            <a:r>
              <a:rPr lang="zh-CN" altLang="fr-CA" smtClean="0"/>
              <a:t>第四级</a:t>
            </a:r>
          </a:p>
          <a:p>
            <a:pPr lvl="4"/>
            <a:r>
              <a:rPr lang="zh-CN" altLang="fr-CA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856964" y="2348880"/>
            <a:ext cx="7358063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简单应</a:t>
            </a:r>
            <a:r>
              <a:rPr lang="zh-CN" altLang="en-US" sz="80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用</a:t>
            </a:r>
            <a:endParaRPr lang="en-US" altLang="zh-CN" sz="80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 eaLnBrk="1" hangingPunct="1"/>
            <a:r>
              <a:rPr lang="zh-CN" altLang="en-US" sz="6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zh-CN" altLang="en-US" sz="6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二）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89135" y="620688"/>
            <a:ext cx="511256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chemeClr val="accent4">
                    <a:lumMod val="1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冀教版小学数学六年级</a:t>
            </a:r>
          </a:p>
        </p:txBody>
      </p:sp>
      <p:sp>
        <p:nvSpPr>
          <p:cNvPr id="6" name="矩形 5"/>
          <p:cNvSpPr/>
          <p:nvPr/>
        </p:nvSpPr>
        <p:spPr>
          <a:xfrm>
            <a:off x="2758906" y="5431196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片 3" descr="小书本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2925" y="1355725"/>
            <a:ext cx="1730375" cy="185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838200" y="1736725"/>
            <a:ext cx="1143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归纳总结</a:t>
            </a:r>
          </a:p>
        </p:txBody>
      </p:sp>
      <p:sp>
        <p:nvSpPr>
          <p:cNvPr id="22532" name="TextBox 5"/>
          <p:cNvSpPr txBox="1">
            <a:spLocks noChangeArrowheads="1"/>
          </p:cNvSpPr>
          <p:nvPr/>
        </p:nvSpPr>
        <p:spPr bwMode="auto">
          <a:xfrm>
            <a:off x="928688" y="3783013"/>
            <a:ext cx="30718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森林覆盖率＝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3786188" y="4143375"/>
            <a:ext cx="2286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4" name="TextBox 8"/>
          <p:cNvSpPr txBox="1">
            <a:spLocks noChangeArrowheads="1"/>
          </p:cNvSpPr>
          <p:nvPr/>
        </p:nvSpPr>
        <p:spPr bwMode="auto">
          <a:xfrm>
            <a:off x="3857625" y="3500438"/>
            <a:ext cx="22145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森林面积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2535" name="TextBox 10"/>
          <p:cNvSpPr txBox="1">
            <a:spLocks noChangeArrowheads="1"/>
          </p:cNvSpPr>
          <p:nvPr/>
        </p:nvSpPr>
        <p:spPr bwMode="auto">
          <a:xfrm>
            <a:off x="3857625" y="4140200"/>
            <a:ext cx="2214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陆地面积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2536" name="TextBox 11"/>
          <p:cNvSpPr txBox="1">
            <a:spLocks noChangeArrowheads="1"/>
          </p:cNvSpPr>
          <p:nvPr/>
        </p:nvSpPr>
        <p:spPr bwMode="auto">
          <a:xfrm>
            <a:off x="6072188" y="3786188"/>
            <a:ext cx="22145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×100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％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5"/>
          <p:cNvSpPr txBox="1">
            <a:spLocks noChangeArrowheads="1"/>
          </p:cNvSpPr>
          <p:nvPr/>
        </p:nvSpPr>
        <p:spPr bwMode="auto">
          <a:xfrm>
            <a:off x="642938" y="2000250"/>
            <a:ext cx="7948612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已知森林覆盖率及陆地面积（表示单位“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”的量），求森林面积用乘法计算，及</a:t>
            </a:r>
            <a:r>
              <a:rPr lang="zh-CN" altLang="en-US" sz="36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森林面积＝陆地面积</a:t>
            </a:r>
            <a:r>
              <a:rPr lang="en-US" altLang="zh-CN" sz="36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×</a:t>
            </a:r>
            <a:r>
              <a:rPr lang="zh-CN" altLang="en-US" sz="36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森林覆盖率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7"/>
          <p:cNvSpPr txBox="1">
            <a:spLocks noChangeArrowheads="1"/>
          </p:cNvSpPr>
          <p:nvPr/>
        </p:nvSpPr>
        <p:spPr bwMode="auto">
          <a:xfrm>
            <a:off x="500063" y="2819400"/>
            <a:ext cx="800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、下面是几个国家森林资源 统计表。</a:t>
            </a:r>
          </a:p>
        </p:txBody>
      </p:sp>
      <p:pic>
        <p:nvPicPr>
          <p:cNvPr id="24579" name="图片 7" descr="QQ截图20140921101054.jpg"/>
          <p:cNvPicPr>
            <a:picLocks noChangeAspect="1"/>
          </p:cNvPicPr>
          <p:nvPr/>
        </p:nvPicPr>
        <p:blipFill>
          <a:blip r:embed="rId3" cstate="email">
            <a:lum bright="-10000" contrast="30000"/>
          </a:blip>
          <a:srcRect/>
          <a:stretch>
            <a:fillRect/>
          </a:stretch>
        </p:blipFill>
        <p:spPr bwMode="auto">
          <a:xfrm>
            <a:off x="500063" y="3429000"/>
            <a:ext cx="8072437" cy="169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Box 8"/>
          <p:cNvSpPr txBox="1">
            <a:spLocks noChangeArrowheads="1"/>
          </p:cNvSpPr>
          <p:nvPr/>
        </p:nvSpPr>
        <p:spPr bwMode="auto">
          <a:xfrm>
            <a:off x="857250" y="5072063"/>
            <a:ext cx="721518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）三个国家拥有的森林面积从大到小排序是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______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______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______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428750" y="5762625"/>
            <a:ext cx="857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A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国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928938" y="5762625"/>
            <a:ext cx="857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B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国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357688" y="5762625"/>
            <a:ext cx="857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国</a:t>
            </a:r>
          </a:p>
        </p:txBody>
      </p:sp>
      <p:pic>
        <p:nvPicPr>
          <p:cNvPr id="24584" name="图片 11" descr="抠图、练一练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9600" y="914400"/>
            <a:ext cx="24288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5" name="TextBox 6"/>
          <p:cNvSpPr txBox="1">
            <a:spLocks noChangeArrowheads="1"/>
          </p:cNvSpPr>
          <p:nvPr/>
        </p:nvSpPr>
        <p:spPr bwMode="auto">
          <a:xfrm>
            <a:off x="1219200" y="1600200"/>
            <a:ext cx="2286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dirty="0">
                <a:solidFill>
                  <a:srgbClr val="00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7"/>
          <p:cNvSpPr txBox="1">
            <a:spLocks noChangeArrowheads="1"/>
          </p:cNvSpPr>
          <p:nvPr/>
        </p:nvSpPr>
        <p:spPr bwMode="auto">
          <a:xfrm>
            <a:off x="500063" y="1285875"/>
            <a:ext cx="800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、下面是几个国家森林资源 统计表。</a:t>
            </a:r>
          </a:p>
        </p:txBody>
      </p:sp>
      <p:pic>
        <p:nvPicPr>
          <p:cNvPr id="25603" name="图片 4" descr="QQ截图20140921101054.jpg"/>
          <p:cNvPicPr>
            <a:picLocks noChangeAspect="1"/>
          </p:cNvPicPr>
          <p:nvPr/>
        </p:nvPicPr>
        <p:blipFill>
          <a:blip r:embed="rId3" cstate="email">
            <a:lum bright="-10000" contrast="30000"/>
          </a:blip>
          <a:srcRect/>
          <a:stretch>
            <a:fillRect/>
          </a:stretch>
        </p:blipFill>
        <p:spPr bwMode="auto">
          <a:xfrm>
            <a:off x="500063" y="1895475"/>
            <a:ext cx="8072437" cy="169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Box 5"/>
          <p:cNvSpPr txBox="1">
            <a:spLocks noChangeArrowheads="1"/>
          </p:cNvSpPr>
          <p:nvPr/>
        </p:nvSpPr>
        <p:spPr bwMode="auto">
          <a:xfrm>
            <a:off x="857250" y="3538538"/>
            <a:ext cx="7215188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）三个国家的森林覆盖率从高到低排序是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______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______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______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00500" y="4357688"/>
            <a:ext cx="1000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A</a:t>
            </a: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国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428875" y="4344988"/>
            <a:ext cx="857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B</a:t>
            </a: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国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15000" y="4344988"/>
            <a:ext cx="857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</a:t>
            </a: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7"/>
          <p:cNvSpPr txBox="1">
            <a:spLocks noChangeArrowheads="1"/>
          </p:cNvSpPr>
          <p:nvPr/>
        </p:nvSpPr>
        <p:spPr bwMode="auto">
          <a:xfrm>
            <a:off x="500063" y="1344613"/>
            <a:ext cx="800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、下面是几个国家森林资源 统计表。</a:t>
            </a:r>
          </a:p>
        </p:txBody>
      </p:sp>
      <p:pic>
        <p:nvPicPr>
          <p:cNvPr id="26627" name="图片 4" descr="QQ截图20140921101054.jpg"/>
          <p:cNvPicPr>
            <a:picLocks noChangeAspect="1"/>
          </p:cNvPicPr>
          <p:nvPr/>
        </p:nvPicPr>
        <p:blipFill>
          <a:blip r:embed="rId3" cstate="email">
            <a:lum bright="-10000" contrast="30000"/>
          </a:blip>
          <a:srcRect/>
          <a:stretch>
            <a:fillRect/>
          </a:stretch>
        </p:blipFill>
        <p:spPr bwMode="auto">
          <a:xfrm>
            <a:off x="500063" y="1954213"/>
            <a:ext cx="8072437" cy="169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TextBox 5"/>
          <p:cNvSpPr txBox="1">
            <a:spLocks noChangeArrowheads="1"/>
          </p:cNvSpPr>
          <p:nvPr/>
        </p:nvSpPr>
        <p:spPr bwMode="auto">
          <a:xfrm>
            <a:off x="571500" y="3538538"/>
            <a:ext cx="79295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）根据上表的数据，分别算出三个国家的国土面积大致是多少。（结果保留整数）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57375" y="5202238"/>
            <a:ext cx="60007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1333÷14.3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％≈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9322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（平方千米）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57375" y="4630738"/>
            <a:ext cx="6286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7635÷45.2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％≈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16892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（平方千米）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857375" y="5857875"/>
            <a:ext cx="5000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530÷51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％≈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1039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（平方千米）</a:t>
            </a:r>
          </a:p>
        </p:txBody>
      </p:sp>
      <p:sp>
        <p:nvSpPr>
          <p:cNvPr id="26632" name="TextBox 9"/>
          <p:cNvSpPr txBox="1">
            <a:spLocks noChangeArrowheads="1"/>
          </p:cNvSpPr>
          <p:nvPr/>
        </p:nvSpPr>
        <p:spPr bwMode="auto">
          <a:xfrm>
            <a:off x="714375" y="4556125"/>
            <a:ext cx="72866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5000"/>
              </a:lnSpc>
            </a:pP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A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国：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__________________________</a:t>
            </a:r>
          </a:p>
          <a:p>
            <a:pPr eaLnBrk="1" hangingPunct="1">
              <a:lnSpc>
                <a:spcPts val="5000"/>
              </a:lnSpc>
            </a:pP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B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国：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__________________________</a:t>
            </a:r>
          </a:p>
          <a:p>
            <a:pPr eaLnBrk="1" hangingPunct="1">
              <a:lnSpc>
                <a:spcPts val="5000"/>
              </a:lnSpc>
            </a:pP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C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国：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__________________________</a:t>
            </a:r>
            <a:endParaRPr lang="zh-CN" altLang="en-US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7"/>
          <p:cNvSpPr txBox="1">
            <a:spLocks noChangeArrowheads="1"/>
          </p:cNvSpPr>
          <p:nvPr/>
        </p:nvSpPr>
        <p:spPr bwMode="auto">
          <a:xfrm>
            <a:off x="500063" y="1344613"/>
            <a:ext cx="800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、下面是几个国家森林资源 统计表。</a:t>
            </a:r>
          </a:p>
        </p:txBody>
      </p:sp>
      <p:pic>
        <p:nvPicPr>
          <p:cNvPr id="27651" name="图片 4" descr="QQ截图20140921101054.jpg"/>
          <p:cNvPicPr>
            <a:picLocks noChangeAspect="1"/>
          </p:cNvPicPr>
          <p:nvPr/>
        </p:nvPicPr>
        <p:blipFill>
          <a:blip r:embed="rId3" cstate="email">
            <a:lum bright="-10000" contrast="30000"/>
          </a:blip>
          <a:srcRect/>
          <a:stretch>
            <a:fillRect/>
          </a:stretch>
        </p:blipFill>
        <p:spPr bwMode="auto">
          <a:xfrm>
            <a:off x="500063" y="1954213"/>
            <a:ext cx="8072437" cy="169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图片 5" descr="QQ截图20140921103818.png"/>
          <p:cNvPicPr>
            <a:picLocks noChangeAspect="1"/>
          </p:cNvPicPr>
          <p:nvPr/>
        </p:nvPicPr>
        <p:blipFill>
          <a:blip r:embed="rId4">
            <a:lum bright="-10000" contrast="30000"/>
          </a:blip>
          <a:srcRect/>
          <a:stretch>
            <a:fillRect/>
          </a:stretch>
        </p:blipFill>
        <p:spPr bwMode="auto">
          <a:xfrm>
            <a:off x="2857500" y="4429125"/>
            <a:ext cx="51625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7"/>
          <p:cNvSpPr txBox="1">
            <a:spLocks noChangeArrowheads="1"/>
          </p:cNvSpPr>
          <p:nvPr/>
        </p:nvSpPr>
        <p:spPr bwMode="auto">
          <a:xfrm>
            <a:off x="500063" y="1344613"/>
            <a:ext cx="80010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、我国“三北防护林工程”计划到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2050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年造林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3560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公顷。截止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2003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年，已经完成造林计划的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66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％。已经造林多少万公顷？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28750" y="3571875"/>
            <a:ext cx="6500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3560×66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％＝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2349.6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（万公顷）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57313" y="4548188"/>
            <a:ext cx="65008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答：已经造林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2349.6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万公顷。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7"/>
          <p:cNvSpPr txBox="1">
            <a:spLocks noChangeArrowheads="1"/>
          </p:cNvSpPr>
          <p:nvPr/>
        </p:nvSpPr>
        <p:spPr bwMode="auto">
          <a:xfrm>
            <a:off x="500063" y="1344613"/>
            <a:ext cx="80010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2011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年，我国“国家林业重点工程”共完成造林面积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309.39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万公顷，其中，退更还林工程占全部造林面积的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12.18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％。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2011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年退耕还林共完成的造林面积是多少？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28750" y="3702050"/>
            <a:ext cx="6500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309.39×12.18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％＝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37.68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（万公顷）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14438" y="4548188"/>
            <a:ext cx="73580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2011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年退耕还林共完成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37.68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万公顷。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圆角矩形 3"/>
          <p:cNvSpPr>
            <a:spLocks noChangeArrowheads="1"/>
          </p:cNvSpPr>
          <p:nvPr/>
        </p:nvSpPr>
        <p:spPr bwMode="auto">
          <a:xfrm>
            <a:off x="785813" y="1071563"/>
            <a:ext cx="2357437" cy="5715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5400" algn="ctr">
            <a:solidFill>
              <a:srgbClr val="00B0F0"/>
            </a:solidFill>
            <a:round/>
          </a:ln>
        </p:spPr>
        <p:txBody>
          <a:bodyPr wrap="none" lIns="90000" tIns="46800" rIns="90000" bIns="46800" anchor="ctr"/>
          <a:lstStyle/>
          <a:p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兔博士网站</a:t>
            </a:r>
          </a:p>
        </p:txBody>
      </p:sp>
      <p:sp>
        <p:nvSpPr>
          <p:cNvPr id="30723" name="TextBox 4"/>
          <p:cNvSpPr txBox="1">
            <a:spLocks noChangeArrowheads="1"/>
          </p:cNvSpPr>
          <p:nvPr/>
        </p:nvSpPr>
        <p:spPr bwMode="auto">
          <a:xfrm>
            <a:off x="214313" y="1988840"/>
            <a:ext cx="8786812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“三北防护林工程”是国务院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1978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年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11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月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25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日批准的。该工程建设期长达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73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年，造林总面积达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3560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万公顷，被称为“世界生态工程之最”。</a:t>
            </a:r>
            <a:endParaRPr lang="en-US" altLang="zh-CN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“三北”包括东北、西部、华北北部和西北大部分地区，涉及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13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个省（自治区、直辖市）的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551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个县（旗、市、区）。</a:t>
            </a:r>
            <a:endParaRPr lang="en-US" altLang="zh-CN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500063" y="1714500"/>
            <a:ext cx="8001000" cy="318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4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课外活动：</a:t>
            </a:r>
            <a:endParaRPr lang="en-US" altLang="zh-CN" sz="5400" b="1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indent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从报刊、网络等媒体上了解植树造林的数据</a:t>
            </a:r>
            <a:r>
              <a:rPr lang="zh-CN" altLang="en-US" sz="40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 </a:t>
            </a:r>
            <a:endParaRPr lang="zh-CN" altLang="en-US" sz="4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357188" y="1357313"/>
            <a:ext cx="8553450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、经历了解我国及世界森林覆盖率数据信息，发现问题、提出并解决问题的过程。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、能综合运用所学知识解决有关森林覆盖率的实际问题。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、了解我国森林覆盖率与世界森林覆盖率平均水平的差距，培养关心国家大事和保护绿色环境的意识。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3000375" y="523347"/>
            <a:ext cx="3048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教学目标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0"/>
          <p:cNvSpPr txBox="1">
            <a:spLocks noChangeArrowheads="1"/>
          </p:cNvSpPr>
          <p:nvPr/>
        </p:nvSpPr>
        <p:spPr bwMode="auto">
          <a:xfrm>
            <a:off x="1143000" y="1000125"/>
            <a:ext cx="74295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）我国森林面积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年大约增加了多少平方千米？</a:t>
            </a:r>
          </a:p>
        </p:txBody>
      </p:sp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1571625" y="5572125"/>
            <a:ext cx="6072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观察图片，你发现了什么信息？</a:t>
            </a:r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>
            <a:lum bright="-10000" contrast="30000"/>
          </a:blip>
          <a:srcRect/>
          <a:stretch>
            <a:fillRect/>
          </a:stretch>
        </p:blipFill>
        <p:spPr bwMode="auto">
          <a:xfrm>
            <a:off x="714375" y="1000125"/>
            <a:ext cx="63023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207518"/>
            <a:ext cx="44958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0"/>
          <p:cNvSpPr txBox="1">
            <a:spLocks noChangeArrowheads="1"/>
          </p:cNvSpPr>
          <p:nvPr/>
        </p:nvSpPr>
        <p:spPr bwMode="auto">
          <a:xfrm>
            <a:off x="1143000" y="1000125"/>
            <a:ext cx="74295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）我国森林面积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年大约增加了多少平方千米？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57375" y="4143375"/>
            <a:ext cx="6000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960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万平方千米＝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9600000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平方千米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00188" y="4643438"/>
            <a:ext cx="6786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9600000×16.55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％＝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1588800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（平方千米）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00188" y="5143500"/>
            <a:ext cx="6786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9600000×20.36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％＝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1954560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（平方千米）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00188" y="5643563"/>
            <a:ext cx="6786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1954560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－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1588800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365760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（平方千米）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28688" y="6119813"/>
            <a:ext cx="7286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答：我国森林面积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年增加了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365760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平方千米。</a:t>
            </a:r>
          </a:p>
        </p:txBody>
      </p:sp>
      <p:pic>
        <p:nvPicPr>
          <p:cNvPr id="16393" name="Picture 2"/>
          <p:cNvPicPr>
            <a:picLocks noChangeAspect="1" noChangeArrowheads="1"/>
          </p:cNvPicPr>
          <p:nvPr/>
        </p:nvPicPr>
        <p:blipFill>
          <a:blip r:embed="rId3">
            <a:lum bright="-10000" contrast="30000"/>
          </a:blip>
          <a:srcRect/>
          <a:stretch>
            <a:fillRect/>
          </a:stretch>
        </p:blipFill>
        <p:spPr bwMode="auto">
          <a:xfrm>
            <a:off x="642938" y="928688"/>
            <a:ext cx="630237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673548"/>
            <a:ext cx="3168352" cy="23628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0"/>
          <p:cNvSpPr txBox="1">
            <a:spLocks noChangeArrowheads="1"/>
          </p:cNvSpPr>
          <p:nvPr/>
        </p:nvSpPr>
        <p:spPr bwMode="auto">
          <a:xfrm>
            <a:off x="1143000" y="1190625"/>
            <a:ext cx="7429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）平均每年增加多少平方千米？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28813" y="5072063"/>
            <a:ext cx="5786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365760÷10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36576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（平方千米）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28813" y="5643563"/>
            <a:ext cx="5786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答：平均每年增加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36576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平方千米。</a:t>
            </a:r>
          </a:p>
        </p:txBody>
      </p:sp>
      <p:pic>
        <p:nvPicPr>
          <p:cNvPr id="17414" name="Picture 2"/>
          <p:cNvPicPr>
            <a:picLocks noChangeAspect="1" noChangeArrowheads="1"/>
          </p:cNvPicPr>
          <p:nvPr/>
        </p:nvPicPr>
        <p:blipFill>
          <a:blip r:embed="rId3">
            <a:lum bright="-10000" contrast="30000"/>
          </a:blip>
          <a:srcRect/>
          <a:stretch>
            <a:fillRect/>
          </a:stretch>
        </p:blipFill>
        <p:spPr bwMode="auto">
          <a:xfrm>
            <a:off x="642938" y="928688"/>
            <a:ext cx="630237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916832"/>
            <a:ext cx="4104456" cy="30609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0"/>
          <p:cNvSpPr txBox="1">
            <a:spLocks noChangeArrowheads="1"/>
          </p:cNvSpPr>
          <p:nvPr/>
        </p:nvSpPr>
        <p:spPr bwMode="auto">
          <a:xfrm>
            <a:off x="1143000" y="1000125"/>
            <a:ext cx="74295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）照上面的情况估计，要实现我国森林覆盖率达到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％的目标，还要多少年时间？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00188" y="4500563"/>
            <a:ext cx="6786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9600000×30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％＝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2880000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（平方千米）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00188" y="5072063"/>
            <a:ext cx="6786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2880000×1954560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925440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（平方千米）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00188" y="5643563"/>
            <a:ext cx="6786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925440÷36576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≈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26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（年）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00188" y="6143625"/>
            <a:ext cx="5786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答：还要约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26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年的时间。</a:t>
            </a:r>
          </a:p>
        </p:txBody>
      </p:sp>
      <p:pic>
        <p:nvPicPr>
          <p:cNvPr id="18440" name="Picture 2"/>
          <p:cNvPicPr>
            <a:picLocks noChangeAspect="1" noChangeArrowheads="1"/>
          </p:cNvPicPr>
          <p:nvPr/>
        </p:nvPicPr>
        <p:blipFill>
          <a:blip r:embed="rId3">
            <a:lum bright="-10000" contrast="30000"/>
          </a:blip>
          <a:srcRect/>
          <a:stretch>
            <a:fillRect/>
          </a:stretch>
        </p:blipFill>
        <p:spPr bwMode="auto">
          <a:xfrm>
            <a:off x="642938" y="928688"/>
            <a:ext cx="630237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121" y="2060848"/>
            <a:ext cx="3168352" cy="23628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3900" y="1071563"/>
            <a:ext cx="67945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Box 10"/>
          <p:cNvSpPr txBox="1">
            <a:spLocks noChangeArrowheads="1"/>
          </p:cNvSpPr>
          <p:nvPr/>
        </p:nvSpPr>
        <p:spPr bwMode="auto">
          <a:xfrm>
            <a:off x="1143000" y="1273175"/>
            <a:ext cx="7429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）世界森林的覆盖率是多少？</a:t>
            </a:r>
          </a:p>
        </p:txBody>
      </p:sp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1571625" y="5572125"/>
            <a:ext cx="6072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观察图片，你发现了什么信息？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419" y="2078360"/>
            <a:ext cx="4667250" cy="3467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0"/>
          <p:cNvSpPr txBox="1">
            <a:spLocks noChangeArrowheads="1"/>
          </p:cNvSpPr>
          <p:nvPr/>
        </p:nvSpPr>
        <p:spPr bwMode="auto">
          <a:xfrm>
            <a:off x="1143000" y="1143000"/>
            <a:ext cx="7429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）世界森林的覆盖率是多少？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57375" y="4357688"/>
            <a:ext cx="6000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14900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万平方千米＝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1490000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万公顷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57375" y="4857750"/>
            <a:ext cx="5429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38.69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亿公顷＝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386900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万公顷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857375" y="5405438"/>
            <a:ext cx="5429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386900÷1490000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≈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0.260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26.0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％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857375" y="5905500"/>
            <a:ext cx="5429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答：世界森林的覆盖率约是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26.0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％。</a:t>
            </a:r>
          </a:p>
        </p:txBody>
      </p:sp>
      <p:pic>
        <p:nvPicPr>
          <p:cNvPr id="20487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3900" y="1071563"/>
            <a:ext cx="67945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772816"/>
            <a:ext cx="3384376" cy="2514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0"/>
          <p:cNvSpPr txBox="1">
            <a:spLocks noChangeArrowheads="1"/>
          </p:cNvSpPr>
          <p:nvPr/>
        </p:nvSpPr>
        <p:spPr bwMode="auto">
          <a:xfrm>
            <a:off x="1143000" y="1000125"/>
            <a:ext cx="74295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）我国要达到世界森林覆盖率的平均平水，还要植树造林多少万平方千米？</a:t>
            </a:r>
          </a:p>
        </p:txBody>
      </p:sp>
      <p:pic>
        <p:nvPicPr>
          <p:cNvPr id="21507" name="图片 6" descr="QQ截图20140921101054.png"/>
          <p:cNvPicPr>
            <a:picLocks noChangeAspect="1"/>
          </p:cNvPicPr>
          <p:nvPr/>
        </p:nvPicPr>
        <p:blipFill>
          <a:blip r:embed="rId3" cstate="email">
            <a:lum bright="-10000" contrast="30000"/>
          </a:blip>
          <a:srcRect/>
          <a:stretch>
            <a:fillRect/>
          </a:stretch>
        </p:blipFill>
        <p:spPr bwMode="auto">
          <a:xfrm>
            <a:off x="714375" y="2928938"/>
            <a:ext cx="35718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57375" y="4071938"/>
            <a:ext cx="6000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960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万平方千米＝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9600000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平方千米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00188" y="4476750"/>
            <a:ext cx="6786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9600000×26.0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％＝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2496000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（平方千米）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00188" y="4929188"/>
            <a:ext cx="6786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2496000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－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1954560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541440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（平方千米）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500188" y="5334000"/>
            <a:ext cx="6786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541440÷36576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≈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15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（年）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28688" y="5761038"/>
            <a:ext cx="72866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答：还要植树造林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541440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平方千米，大约还要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15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年的时间才能实现。</a:t>
            </a:r>
          </a:p>
        </p:txBody>
      </p:sp>
      <p:pic>
        <p:nvPicPr>
          <p:cNvPr id="21513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2938" y="1000125"/>
            <a:ext cx="67945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936" y="1966913"/>
            <a:ext cx="2846510" cy="2114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WWW.2PPT.COM">
  <a:themeElements>
    <a:clrScheme name="报告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报告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报告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报告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报告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报告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报告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报告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主题8</Template>
  <TotalTime>0</TotalTime>
  <Words>776</Words>
  <Application>Microsoft Office PowerPoint</Application>
  <PresentationFormat>全屏显示(4:3)</PresentationFormat>
  <Paragraphs>93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华文楷体</vt:lpstr>
      <vt:lpstr>隶书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2014-09-21T02:50:00Z</dcterms:created>
  <dcterms:modified xsi:type="dcterms:W3CDTF">2023-01-16T13:51:28Z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CBCB6E6CE6D74466B4AC874C9D140723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