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99" r:id="rId6"/>
    <p:sldId id="300" r:id="rId7"/>
    <p:sldId id="308" r:id="rId8"/>
    <p:sldId id="303" r:id="rId9"/>
    <p:sldId id="304" r:id="rId10"/>
    <p:sldId id="305" r:id="rId11"/>
    <p:sldId id="306" r:id="rId12"/>
    <p:sldId id="307" r:id="rId13"/>
    <p:sldId id="309" r:id="rId14"/>
    <p:sldId id="310" r:id="rId15"/>
    <p:sldId id="311" r:id="rId16"/>
    <p:sldId id="289" r:id="rId17"/>
    <p:sldId id="31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46333113-FFA6-43D9-848C-79BEEEBC6D49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3262CB29-C21E-460E-B7BC-26F9844EDD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F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6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2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24.png"/><Relationship Id="rId5" Type="http://schemas.openxmlformats.org/officeDocument/2006/relationships/tags" Target="../tags/tag33.xml"/><Relationship Id="rId10" Type="http://schemas.openxmlformats.org/officeDocument/2006/relationships/image" Target="../media/image23.png"/><Relationship Id="rId4" Type="http://schemas.openxmlformats.org/officeDocument/2006/relationships/tags" Target="../tags/tag32.xml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 rot="21445822">
            <a:off x="2460030" y="1751824"/>
            <a:ext cx="7057788" cy="3291093"/>
            <a:chOff x="2656003" y="1729804"/>
            <a:chExt cx="7057788" cy="3291093"/>
          </a:xfrm>
        </p:grpSpPr>
        <p:sp>
          <p:nvSpPr>
            <p:cNvPr id="17" name="Shape 40"/>
            <p:cNvSpPr/>
            <p:nvPr/>
          </p:nvSpPr>
          <p:spPr>
            <a:xfrm>
              <a:off x="3902153" y="4683712"/>
              <a:ext cx="4565494" cy="33718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02" rIns="34202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ctr"/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主讲人：</a:t>
              </a:r>
              <a:r>
                <a:rPr lang="en-US" altLang="zh-CN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PPT818     </a:t>
              </a:r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人教版 数学八年级下册</a:t>
              </a:r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241675" y="1729804"/>
              <a:ext cx="58864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第十八章</a:t>
              </a:r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r>
                <a:rPr lang="zh-CN" altLang="en-US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节    平行四边形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2656003" y="2628931"/>
              <a:ext cx="7057788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平行线的判定</a:t>
              </a:r>
              <a:endParaRPr lang="en-US" altLang="zh-CN" sz="6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  <a:p>
              <a:pPr algn="ctr"/>
              <a:r>
                <a:rPr lang="zh-CN" altLang="en-US" sz="28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（</a:t>
              </a:r>
              <a:r>
                <a:rPr lang="en-US" altLang="zh-CN" sz="28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 DETERMINATION OF PARALLEL LINES </a:t>
              </a:r>
              <a:r>
                <a:rPr lang="zh-CN" altLang="en-US" sz="28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）</a:t>
              </a:r>
              <a:endParaRPr lang="en-US" altLang="zh-CN" sz="28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2817850" y="4548129"/>
              <a:ext cx="67341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1551483" y="1713946"/>
            <a:ext cx="6964411" cy="87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如图，在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▱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ABCD中，E、F分别是AB，CD的中点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求证：四边形EBFD是平行四边形.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00" y="2882900"/>
            <a:ext cx="4040527" cy="184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1683272" y="2969268"/>
                <a:ext cx="5122863" cy="2691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证明：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∵四边形ABCD是平行四边形</a:t>
                </a:r>
                <a:endParaRPr lang="en-US" altLang="zh-CN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∴AB=CD，EB//FD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又∵EB=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AB，FD=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zh-CN" altLang="en-US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CD</a:t>
                </a:r>
                <a:endParaRPr lang="en-US" altLang="zh-CN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∴EB=FD</a:t>
                </a: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∴四边形EBFD是平行四边形．</a:t>
                </a:r>
              </a:p>
            </p:txBody>
          </p:sp>
        </mc:Choice>
        <mc:Fallback xmlns="">
          <p:sp>
            <p:nvSpPr>
              <p:cNvPr id="1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3272" y="2969268"/>
                <a:ext cx="5122863" cy="2691571"/>
              </a:xfrm>
              <a:prstGeom prst="rect">
                <a:avLst/>
              </a:prstGeom>
              <a:blipFill rotWithShape="1">
                <a:blip r:embed="rId7"/>
                <a:stretch>
                  <a:fillRect l="-10" r="4" b="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pic>
        <p:nvPicPr>
          <p:cNvPr id="8" name="图片 7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76133" y="1628048"/>
            <a:ext cx="2984092" cy="1500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028477" y="1432638"/>
                <a:ext cx="7014252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．下列选项中，不能判定四边形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是平行四边形的是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2637155" algn="l"/>
                  </a:tabLst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AD</m:t>
                    </m:r>
                  </m:oMath>
                </a14:m>
                <a:r>
                  <a:rPr lang="zh-CN" altLang="en-US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∥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altLang="zh-CN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zh-CN" altLang="en-US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∥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CD 	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zh-CN" altLang="en-US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∥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CD 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=CD 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2637155" algn="l"/>
                  </a:tabLst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AD</m:t>
                    </m:r>
                  </m:oMath>
                </a14:m>
                <a:r>
                  <a:rPr lang="zh-CN" altLang="en-US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∥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BC, </a:t>
                </a:r>
                <a14:m>
                  <m:oMath xmlns:m="http://schemas.openxmlformats.org/officeDocument/2006/math">
                    <m:r>
                      <a:rPr lang="en-US" altLang="zh-CN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=CD 	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altLang="zh-CN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=CD  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AD</m:t>
                    </m:r>
                  </m:oMath>
                </a14:m>
                <a:r>
                  <a:rPr lang="zh-CN" altLang="en-US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∥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77" y="1432638"/>
                <a:ext cx="7014252" cy="1292662"/>
              </a:xfrm>
              <a:prstGeom prst="rect">
                <a:avLst/>
              </a:prstGeom>
              <a:blipFill rotWithShape="1">
                <a:blip r:embed="rId6"/>
                <a:stretch>
                  <a:fillRect l="-6" t="-6" r="6" b="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028477" y="3193711"/>
                <a:ext cx="7759338" cy="2682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endParaRPr lang="zh-CN" altLang="zh-CN" sz="14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AD</m:t>
                    </m:r>
                  </m:oMath>
                </a14:m>
                <a:r>
                  <a:rPr lang="zh-CN" altLang="en-US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∥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zh-CN" altLang="en-US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∥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CD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可以判断四边形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是平行四边形；故本选项不符合题意；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zh-CN" altLang="en-US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∥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CD 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=CD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可以判断四边形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是平行四边形；故本选项不符合题意；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、由</a:t>
                </a:r>
                <a14:m>
                  <m:oMath xmlns:m="http://schemas.openxmlformats.org/officeDocument/2006/math">
                    <a:fld id="{E3857046-4936-4950-B201-4EF977FCF9F3}" type="mathplaceholder">
                      <a:rPr lang="zh-CN" altLang="zh-CN" sz="1400" i="1" kern="100" smtClean="0">
                        <a:solidFill>
                          <a:schemeClr val="bg1"/>
                        </a:solidFill>
                        <a:ea typeface="思源黑体 CN Bold" panose="020B0800000000000000" pitchFamily="34" charset="-122"/>
                      </a:rPr>
                      <a:t>在此处键入公式。</a:t>
                    </a:fld>
                  </m:oMath>
                </a14:m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AD</m:t>
                    </m:r>
                  </m:oMath>
                </a14:m>
                <a:r>
                  <a:rPr lang="zh-CN" altLang="en-US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∥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BC, </a:t>
                </a:r>
                <a14:m>
                  <m:oMath xmlns:m="http://schemas.openxmlformats.org/officeDocument/2006/math">
                    <m:r>
                      <a:rPr lang="en-US" altLang="zh-CN" sz="14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4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=CD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不能判断四边形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,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有可能是等腰梯形；故本选项符合题意；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altLang="zh-CN" sz="14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=CD  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AD</m:t>
                    </m:r>
                  </m:oMath>
                </a14:m>
                <a:r>
                  <a:rPr lang="zh-CN" altLang="en-US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∥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可以判断四边形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是平行四边形；故本选项不符合题意，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</a:t>
                </a:r>
                <a:r>
                  <a:rPr lang="en-US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4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77" y="3193711"/>
                <a:ext cx="7759338" cy="2682081"/>
              </a:xfrm>
              <a:prstGeom prst="rect">
                <a:avLst/>
              </a:prstGeom>
              <a:blipFill rotWithShape="1">
                <a:blip r:embed="rId7"/>
                <a:stretch>
                  <a:fillRect l="-5" t="-11" r="1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笑脸 10"/>
          <p:cNvSpPr/>
          <p:nvPr/>
        </p:nvSpPr>
        <p:spPr>
          <a:xfrm>
            <a:off x="1028477" y="2403134"/>
            <a:ext cx="341379" cy="322166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1726977" y="1498046"/>
            <a:ext cx="697747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．下列条件中，不能判定一个四边形是平行四边形的是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    )</a:t>
            </a:r>
            <a:endParaRPr lang="zh-CN" altLang="zh-CN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  <a:tabLst>
                <a:tab pos="2637155" algn="l"/>
              </a:tabLst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．两组对边分别平行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	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．两组对边分别相等</a:t>
            </a:r>
          </a:p>
          <a:p>
            <a:pPr defTabSz="685800" fontAlgn="ctr">
              <a:lnSpc>
                <a:spcPct val="150000"/>
              </a:lnSpc>
              <a:tabLst>
                <a:tab pos="2637155" algn="l"/>
              </a:tabLst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．两组对角分别相等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	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．一组对边平行且另一组对边相等</a:t>
            </a:r>
          </a:p>
        </p:txBody>
      </p:sp>
      <p:sp>
        <p:nvSpPr>
          <p:cNvPr id="9" name="矩形 8"/>
          <p:cNvSpPr/>
          <p:nvPr/>
        </p:nvSpPr>
        <p:spPr>
          <a:xfrm>
            <a:off x="1640477" y="3080257"/>
            <a:ext cx="76156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【答案】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【详解】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解：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、两组对边分别平行，可判定该四边形是平行四边形，故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不符合题意；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、两组对角分别相等，可判定该四边形是平行四边形，故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不符合题意；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、对角线互相平分，可判定该四边形是平行四边形，故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不符合题意；</a:t>
            </a:r>
          </a:p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、一组对边平行另一组对边相等，不能判定该四边形是平行四边形，也可能是等腰梯形，故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符合题意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故选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D.</a:t>
            </a:r>
            <a:endParaRPr lang="zh-CN" altLang="zh-CN" sz="16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笑脸 9"/>
          <p:cNvSpPr/>
          <p:nvPr/>
        </p:nvSpPr>
        <p:spPr>
          <a:xfrm>
            <a:off x="4369509" y="2460791"/>
            <a:ext cx="341379" cy="322166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pic>
        <p:nvPicPr>
          <p:cNvPr id="11" name="图片 10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197112" y="2533977"/>
            <a:ext cx="2928088" cy="218074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642789" y="1434338"/>
            <a:ext cx="7611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．如图，点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F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MS Mincho" panose="02020609040205080304" pitchFamily="49" charset="-128"/>
              </a:rPr>
              <a:t>▱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的对角线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上，要使四边形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AECF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是平行四边形，还需添加一个条件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．（只需写出一个结论，不必考虑所有情况）．</a:t>
            </a:r>
          </a:p>
        </p:txBody>
      </p:sp>
      <p:sp>
        <p:nvSpPr>
          <p:cNvPr id="13" name="矩形 12"/>
          <p:cNvSpPr/>
          <p:nvPr/>
        </p:nvSpPr>
        <p:spPr>
          <a:xfrm>
            <a:off x="1641584" y="2533977"/>
            <a:ext cx="66751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【答案】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DF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BE</a:t>
            </a:r>
            <a:endParaRPr lang="zh-CN" altLang="zh-CN" sz="1400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【详解】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解：需要添加的条件可以是：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DF=BE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．理由如下：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/>
            </a:r>
            <a:b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∵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四边形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是平行四边形，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∴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∥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BC=AD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∴∠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CBE=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∠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ADF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/>
            </a:r>
            <a:b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△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ADF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△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BCE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/>
            </a:r>
            <a:b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BE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DF    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∠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CBE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∠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ADF     BC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/>
            </a:r>
            <a:b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∴△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ADF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≌△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BCE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SAS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），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/>
            </a:r>
            <a:b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∴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CE=AF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，同理，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△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ABE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≌△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CDF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/>
            </a:r>
            <a:b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∴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CF=AE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/>
            </a:r>
            <a:b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∴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四边形</a:t>
            </a:r>
            <a:r>
              <a:rPr lang="en-US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AECF</a:t>
            </a:r>
            <a:r>
              <a:rPr lang="zh-CN" altLang="zh-CN" sz="14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是平行四边形．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pic>
        <p:nvPicPr>
          <p:cNvPr id="8" name="图片 7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086992" y="2955652"/>
            <a:ext cx="4225407" cy="237411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16663" y="1816839"/>
            <a:ext cx="88354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．如图，在平行四边形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AE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，求证：四边形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BFDE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是平行四边形．</a:t>
            </a:r>
          </a:p>
        </p:txBody>
      </p:sp>
      <p:sp>
        <p:nvSpPr>
          <p:cNvPr id="10" name="矩形 9"/>
          <p:cNvSpPr/>
          <p:nvPr/>
        </p:nvSpPr>
        <p:spPr>
          <a:xfrm>
            <a:off x="1553256" y="265211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【详解】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∵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四边形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是平行四边形，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∴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∥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，且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又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∵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AE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CF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∴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BE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DF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∴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BE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∥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DF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且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BE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DF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 fontAlgn="ctr">
              <a:lnSpc>
                <a:spcPct val="150000"/>
              </a:lnSpc>
            </a:pP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</a:rPr>
              <a:t>∴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四边形</a:t>
            </a:r>
            <a:r>
              <a:rPr lang="en-US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BFDE</a:t>
            </a:r>
            <a:r>
              <a:rPr lang="zh-CN" altLang="zh-CN" sz="1600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是平行四边形．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pic>
        <p:nvPicPr>
          <p:cNvPr id="8" name="图片 7" descr="fig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63804" y="3191503"/>
            <a:ext cx="3761396" cy="231244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18204" y="1586946"/>
            <a:ext cx="9319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MS Mincho" panose="02020609040205080304" pitchFamily="49" charset="-128"/>
              </a:rPr>
              <a:t>▱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分别是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中点，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BE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交于点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G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CE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DF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交于点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endParaRPr lang="en-US" altLang="zh-CN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求证：四边形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EGFH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618204" y="2389867"/>
                <a:ext cx="4572000" cy="35684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证明：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四边形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∥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AE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FC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AE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∥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FC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AE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FC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四边形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AECF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是平行四边形．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GF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∥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EH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同理可证：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∥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BF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且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BF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四边形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BFDE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GE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∥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FH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四边形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EGFH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是平行四边形．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204" y="2389867"/>
                <a:ext cx="4572000" cy="3568477"/>
              </a:xfrm>
              <a:prstGeom prst="rect">
                <a:avLst/>
              </a:prstGeom>
              <a:blipFill rotWithShape="1">
                <a:blip r:embed="rId6"/>
                <a:stretch>
                  <a:fillRect l="-5" t="-10" r="5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388176" y="1304804"/>
            <a:ext cx="3532576" cy="3294585"/>
            <a:chOff x="1896176" y="1736604"/>
            <a:chExt cx="3532576" cy="329458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96176" y="1736604"/>
              <a:ext cx="3532576" cy="268384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>
              <a:fillRect/>
            </a:stretch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03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9" name="图片 8" descr="图片包含 黑色, 游戏机, 桌子&#10;&#10;描述已自动生成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91" y="3770147"/>
            <a:ext cx="1044810" cy="965079"/>
          </a:xfrm>
          <a:prstGeom prst="rect">
            <a:avLst/>
          </a:prstGeom>
        </p:spPr>
      </p:pic>
      <p:sp>
        <p:nvSpPr>
          <p:cNvPr id="11" name="文本框 38"/>
          <p:cNvSpPr txBox="1"/>
          <p:nvPr>
            <p:custDataLst>
              <p:tags r:id="rId1"/>
            </p:custDataLst>
          </p:nvPr>
        </p:nvSpPr>
        <p:spPr>
          <a:xfrm>
            <a:off x="1576294" y="4028292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358637" y="1684038"/>
            <a:ext cx="6036360" cy="826660"/>
            <a:chOff x="4938121" y="1335320"/>
            <a:chExt cx="6036360" cy="826660"/>
          </a:xfrm>
        </p:grpSpPr>
        <p:sp>
          <p:nvSpPr>
            <p:cNvPr id="24" name="文本框 38"/>
            <p:cNvSpPr txBox="1"/>
            <p:nvPr>
              <p:custDataLst>
                <p:tags r:id="rId6"/>
              </p:custDataLst>
            </p:nvPr>
          </p:nvSpPr>
          <p:spPr>
            <a:xfrm>
              <a:off x="6942489" y="1602136"/>
              <a:ext cx="4031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平行四边形的判定方法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938121" y="1335320"/>
              <a:ext cx="1637186" cy="826660"/>
              <a:chOff x="4754219" y="1647890"/>
              <a:chExt cx="1637186" cy="826660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3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54219" y="1647890"/>
                <a:ext cx="1088082" cy="826660"/>
              </a:xfrm>
              <a:prstGeom prst="rect">
                <a:avLst/>
              </a:prstGeom>
            </p:spPr>
          </p:pic>
        </p:grpSp>
      </p:grpSp>
      <p:grpSp>
        <p:nvGrpSpPr>
          <p:cNvPr id="27" name="组合 26"/>
          <p:cNvGrpSpPr/>
          <p:nvPr/>
        </p:nvGrpSpPr>
        <p:grpSpPr>
          <a:xfrm>
            <a:off x="5401771" y="2877443"/>
            <a:ext cx="5688427" cy="804850"/>
            <a:chOff x="4981255" y="1343296"/>
            <a:chExt cx="5688427" cy="804850"/>
          </a:xfrm>
        </p:grpSpPr>
        <p:sp>
          <p:nvSpPr>
            <p:cNvPr id="28" name="文本框 38"/>
            <p:cNvSpPr txBox="1"/>
            <p:nvPr>
              <p:custDataLst>
                <p:tags r:id="rId4"/>
              </p:custDataLst>
            </p:nvPr>
          </p:nvSpPr>
          <p:spPr>
            <a:xfrm>
              <a:off x="6942490" y="1602136"/>
              <a:ext cx="372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平行四边形判定证明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981255" y="1343296"/>
              <a:ext cx="1594052" cy="804850"/>
              <a:chOff x="4797353" y="1655866"/>
              <a:chExt cx="1594052" cy="804850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97353" y="1655866"/>
                <a:ext cx="1059326" cy="804850"/>
              </a:xfrm>
              <a:prstGeom prst="rect">
                <a:avLst/>
              </a:prstGeom>
            </p:spPr>
          </p:pic>
        </p:grpSp>
      </p:grpSp>
      <p:grpSp>
        <p:nvGrpSpPr>
          <p:cNvPr id="33" name="组合 32"/>
          <p:cNvGrpSpPr/>
          <p:nvPr/>
        </p:nvGrpSpPr>
        <p:grpSpPr>
          <a:xfrm>
            <a:off x="5427465" y="4058704"/>
            <a:ext cx="5967533" cy="1094005"/>
            <a:chOff x="5006949" y="1339128"/>
            <a:chExt cx="5967533" cy="1094005"/>
          </a:xfrm>
        </p:grpSpPr>
        <p:sp>
          <p:nvSpPr>
            <p:cNvPr id="35" name="文本框 38"/>
            <p:cNvSpPr txBox="1"/>
            <p:nvPr>
              <p:custDataLst>
                <p:tags r:id="rId2"/>
              </p:custDataLst>
            </p:nvPr>
          </p:nvSpPr>
          <p:spPr>
            <a:xfrm>
              <a:off x="6942490" y="1602136"/>
              <a:ext cx="4031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利用平行四边形的性质</a:t>
              </a:r>
            </a:p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和判定解决实际问题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5006949" y="1339128"/>
              <a:ext cx="1568358" cy="806910"/>
              <a:chOff x="4823047" y="1651698"/>
              <a:chExt cx="1568358" cy="806910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3047" y="1651698"/>
                <a:ext cx="1062038" cy="80691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 rot="21445822">
            <a:off x="2460030" y="1751824"/>
            <a:ext cx="7057788" cy="3291093"/>
            <a:chOff x="2656003" y="1729804"/>
            <a:chExt cx="7057788" cy="3291093"/>
          </a:xfrm>
        </p:grpSpPr>
        <p:sp>
          <p:nvSpPr>
            <p:cNvPr id="17" name="Shape 40"/>
            <p:cNvSpPr/>
            <p:nvPr/>
          </p:nvSpPr>
          <p:spPr>
            <a:xfrm>
              <a:off x="3902152" y="4683712"/>
              <a:ext cx="4565494" cy="33718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02" rIns="34202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ctr"/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主讲人：</a:t>
              </a:r>
              <a:r>
                <a:rPr lang="en-US" altLang="zh-CN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PPT818     </a:t>
              </a:r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人教版 数学八年级下册</a:t>
              </a:r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241675" y="1729804"/>
              <a:ext cx="58864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第十八章</a:t>
              </a:r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r>
                <a:rPr lang="zh-CN" altLang="en-US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节    平行四边形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2656003" y="2628931"/>
              <a:ext cx="7057788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谢谢同学倾听</a:t>
              </a:r>
              <a:r>
                <a:rPr lang="zh-CN" altLang="en-US" sz="28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（</a:t>
              </a:r>
              <a:r>
                <a:rPr lang="en-US" altLang="zh-CN" sz="28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 DETERMINATION OF PARALLEL LINES </a:t>
              </a:r>
              <a:r>
                <a:rPr lang="zh-CN" altLang="en-US" sz="28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）</a:t>
              </a:r>
              <a:endParaRPr lang="en-US" altLang="zh-CN" sz="28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2817850" y="4548129"/>
              <a:ext cx="67341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黑色的门&#10;&#10;描述已自动生成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4" b="4634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3" name="图片 32" descr="电脑显示屏&#10;&#10;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36">
            <a:off x="1451837" y="-1992962"/>
            <a:ext cx="9288326" cy="8836614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86662" y="917418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目</a:t>
            </a:r>
            <a:r>
              <a:rPr lang="zh-CN" altLang="en-US" sz="7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录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2139910" y="2142767"/>
            <a:ext cx="4011474" cy="2498647"/>
            <a:chOff x="4691721" y="811014"/>
            <a:chExt cx="4011474" cy="2498647"/>
          </a:xfrm>
        </p:grpSpPr>
        <p:grpSp>
          <p:nvGrpSpPr>
            <p:cNvPr id="14" name="组合 13"/>
            <p:cNvGrpSpPr/>
            <p:nvPr/>
          </p:nvGrpSpPr>
          <p:grpSpPr>
            <a:xfrm>
              <a:off x="4889105" y="1862831"/>
              <a:ext cx="3712114" cy="461665"/>
              <a:chOff x="8266676" y="1577362"/>
              <a:chExt cx="3305288" cy="411069"/>
            </a:xfrm>
          </p:grpSpPr>
          <p:sp>
            <p:nvSpPr>
              <p:cNvPr id="16" name="文本框 3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463446" y="1773267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691721" y="811014"/>
              <a:ext cx="1699684" cy="1324690"/>
              <a:chOff x="4691721" y="1392808"/>
              <a:chExt cx="1699684" cy="1324690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91721" y="1392808"/>
                <a:ext cx="1324690" cy="1324690"/>
              </a:xfrm>
              <a:prstGeom prst="rect">
                <a:avLst/>
              </a:prstGeom>
            </p:spPr>
          </p:pic>
        </p:grpSp>
        <p:sp>
          <p:nvSpPr>
            <p:cNvPr id="42" name="矩形 41"/>
            <p:cNvSpPr/>
            <p:nvPr/>
          </p:nvSpPr>
          <p:spPr>
            <a:xfrm>
              <a:off x="4920034" y="2281366"/>
              <a:ext cx="3783161" cy="102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平行四边形判定方法及应用。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综合运用平行四边形的判定和性质解决实际问题。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248618" y="2189819"/>
            <a:ext cx="3803471" cy="1875381"/>
            <a:chOff x="4665497" y="787949"/>
            <a:chExt cx="3803471" cy="1875381"/>
          </a:xfrm>
        </p:grpSpPr>
        <p:grpSp>
          <p:nvGrpSpPr>
            <p:cNvPr id="66" name="组合 65"/>
            <p:cNvGrpSpPr/>
            <p:nvPr/>
          </p:nvGrpSpPr>
          <p:grpSpPr>
            <a:xfrm>
              <a:off x="4889104" y="1862831"/>
              <a:ext cx="3102513" cy="461665"/>
              <a:chOff x="8266676" y="1577362"/>
              <a:chExt cx="2762496" cy="411069"/>
            </a:xfrm>
          </p:grpSpPr>
          <p:sp>
            <p:nvSpPr>
              <p:cNvPr id="72" name="文本框 3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920654" y="1771898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4665497" y="787949"/>
              <a:ext cx="1725908" cy="1370820"/>
              <a:chOff x="4665497" y="1369743"/>
              <a:chExt cx="1725908" cy="1370820"/>
            </a:xfrm>
          </p:grpSpPr>
          <p:sp>
            <p:nvSpPr>
              <p:cNvPr id="69" name="矩形: 圆角 6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65497" y="1369743"/>
                <a:ext cx="1377138" cy="1370820"/>
              </a:xfrm>
              <a:prstGeom prst="rect">
                <a:avLst/>
              </a:prstGeom>
            </p:spPr>
          </p:pic>
        </p:grpSp>
        <p:sp>
          <p:nvSpPr>
            <p:cNvPr id="68" name="矩形 67"/>
            <p:cNvSpPr/>
            <p:nvPr/>
          </p:nvSpPr>
          <p:spPr>
            <a:xfrm>
              <a:off x="4920033" y="2281366"/>
              <a:ext cx="3548935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平行四边形判定方法及应用。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326070" y="4144901"/>
            <a:ext cx="3485642" cy="2118845"/>
            <a:chOff x="4742949" y="867650"/>
            <a:chExt cx="3485642" cy="2118845"/>
          </a:xfrm>
        </p:grpSpPr>
        <p:grpSp>
          <p:nvGrpSpPr>
            <p:cNvPr id="75" name="组合 74"/>
            <p:cNvGrpSpPr/>
            <p:nvPr/>
          </p:nvGrpSpPr>
          <p:grpSpPr>
            <a:xfrm>
              <a:off x="4889103" y="1862831"/>
              <a:ext cx="1940208" cy="461665"/>
              <a:chOff x="8266676" y="1577362"/>
              <a:chExt cx="1727573" cy="411069"/>
            </a:xfrm>
          </p:grpSpPr>
          <p:sp>
            <p:nvSpPr>
              <p:cNvPr id="8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8920654" y="1771898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4742949" y="867650"/>
              <a:ext cx="1648456" cy="1211418"/>
              <a:chOff x="4742949" y="1449444"/>
              <a:chExt cx="1648456" cy="1211418"/>
            </a:xfrm>
          </p:grpSpPr>
          <p:sp>
            <p:nvSpPr>
              <p:cNvPr id="78" name="矩形: 圆角 77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文本框 3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42949" y="1449444"/>
                <a:ext cx="1222234" cy="1211418"/>
              </a:xfrm>
              <a:prstGeom prst="rect">
                <a:avLst/>
              </a:prstGeom>
            </p:spPr>
          </p:pic>
        </p:grpSp>
        <p:sp>
          <p:nvSpPr>
            <p:cNvPr id="77" name="矩形 76"/>
            <p:cNvSpPr/>
            <p:nvPr/>
          </p:nvSpPr>
          <p:spPr>
            <a:xfrm>
              <a:off x="4920034" y="2281366"/>
              <a:ext cx="3308557" cy="705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综合运用平行四边形的判定和性质解决实际问题。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831507" y="1299618"/>
            <a:ext cx="3922160" cy="3390913"/>
            <a:chOff x="5831507" y="1299618"/>
            <a:chExt cx="3922160" cy="3390913"/>
          </a:xfrm>
        </p:grpSpPr>
        <p:pic>
          <p:nvPicPr>
            <p:cNvPr id="24" name="图片 23" descr="电脑显示屏&#10;&#10;描述已自动生成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621">
              <a:off x="6010462" y="1299618"/>
              <a:ext cx="3564251" cy="3390913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831507" y="2778294"/>
              <a:ext cx="39221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学习目标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438333" y="1542286"/>
            <a:ext cx="2584362" cy="3317452"/>
            <a:chOff x="2438333" y="1542286"/>
            <a:chExt cx="2584362" cy="3317452"/>
          </a:xfrm>
        </p:grpSpPr>
        <p:sp>
          <p:nvSpPr>
            <p:cNvPr id="23" name="矩形 22"/>
            <p:cNvSpPr/>
            <p:nvPr/>
          </p:nvSpPr>
          <p:spPr>
            <a:xfrm>
              <a:off x="2438333" y="1542286"/>
              <a:ext cx="2584362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9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01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pic>
          <p:nvPicPr>
            <p:cNvPr id="25" name="图片 24" descr="图片包含 绿色, 游戏机, 桌子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439" y="3429000"/>
              <a:ext cx="1880714" cy="1430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平行四边形判定知识点回顾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grpSp>
        <p:nvGrpSpPr>
          <p:cNvPr id="35" name="Group 5"/>
          <p:cNvGrpSpPr/>
          <p:nvPr/>
        </p:nvGrpSpPr>
        <p:grpSpPr>
          <a:xfrm>
            <a:off x="1700134" y="2750936"/>
            <a:ext cx="2738878" cy="1927692"/>
            <a:chOff x="-28" y="-20"/>
            <a:chExt cx="2160" cy="1546"/>
          </a:xfrm>
        </p:grpSpPr>
        <p:sp>
          <p:nvSpPr>
            <p:cNvPr id="36" name="AutoShape 8"/>
            <p:cNvSpPr/>
            <p:nvPr/>
          </p:nvSpPr>
          <p:spPr>
            <a:xfrm>
              <a:off x="186" y="265"/>
              <a:ext cx="1770" cy="952"/>
            </a:xfrm>
            <a:prstGeom prst="parallelogram">
              <a:avLst>
                <a:gd name="adj" fmla="val 46481"/>
              </a:avLst>
            </a:prstGeom>
            <a:solidFill>
              <a:srgbClr val="268868">
                <a:lumMod val="40000"/>
                <a:lumOff val="60000"/>
              </a:srgbClr>
            </a:solidFill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Text Box 9"/>
            <p:cNvSpPr txBox="1"/>
            <p:nvPr/>
          </p:nvSpPr>
          <p:spPr>
            <a:xfrm>
              <a:off x="366" y="-20"/>
              <a:ext cx="30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38" name="Text Box 10"/>
            <p:cNvSpPr txBox="1"/>
            <p:nvPr/>
          </p:nvSpPr>
          <p:spPr>
            <a:xfrm>
              <a:off x="-28" y="1143"/>
              <a:ext cx="31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39" name="Text Box 11"/>
            <p:cNvSpPr txBox="1"/>
            <p:nvPr/>
          </p:nvSpPr>
          <p:spPr>
            <a:xfrm>
              <a:off x="1868" y="0"/>
              <a:ext cx="264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Ｄ</a:t>
              </a:r>
            </a:p>
          </p:txBody>
        </p:sp>
        <p:sp>
          <p:nvSpPr>
            <p:cNvPr id="40" name="Text Box 12"/>
            <p:cNvSpPr txBox="1"/>
            <p:nvPr/>
          </p:nvSpPr>
          <p:spPr>
            <a:xfrm>
              <a:off x="1412" y="1156"/>
              <a:ext cx="388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Ｃ</a:t>
              </a: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940574" y="1339054"/>
            <a:ext cx="2533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平行四边形的判定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</a:p>
        </p:txBody>
      </p:sp>
      <p:sp>
        <p:nvSpPr>
          <p:cNvPr id="42" name="矩形 41"/>
          <p:cNvSpPr/>
          <p:nvPr/>
        </p:nvSpPr>
        <p:spPr>
          <a:xfrm>
            <a:off x="3118262" y="1281914"/>
            <a:ext cx="5955476" cy="464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若这个四边形的对边相等，则这个四边形是平行四边形。</a:t>
            </a:r>
            <a:endParaRPr lang="en-US" altLang="zh-CN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851452" y="2914201"/>
            <a:ext cx="5955476" cy="464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若这个四边形的对角相等，则这个四边形是平行四边形。</a:t>
            </a:r>
            <a:endParaRPr lang="en-US" altLang="zh-CN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51452" y="3677622"/>
            <a:ext cx="6647974" cy="464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若这个四边形的对角线互相平分，则这个四边形是平行四边形。</a:t>
            </a:r>
            <a:endParaRPr lang="en-US" altLang="zh-CN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851452" y="2598132"/>
            <a:ext cx="591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如图，∵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AD=BC,AB=CD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，∴四边形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 </a:t>
            </a:r>
          </a:p>
        </p:txBody>
      </p:sp>
      <p:sp>
        <p:nvSpPr>
          <p:cNvPr id="46" name="矩形 45"/>
          <p:cNvSpPr/>
          <p:nvPr/>
        </p:nvSpPr>
        <p:spPr>
          <a:xfrm>
            <a:off x="4851452" y="3376228"/>
            <a:ext cx="5633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如图，∵ </a:t>
            </a: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A=</a:t>
            </a: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C,</a:t>
            </a: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B=</a:t>
            </a: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，∴四边形</a:t>
            </a:r>
            <a:r>
              <a:rPr lang="en-US" altLang="zh-CN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 </a:t>
            </a:r>
          </a:p>
        </p:txBody>
      </p:sp>
      <p:sp>
        <p:nvSpPr>
          <p:cNvPr id="47" name="矩形 46"/>
          <p:cNvSpPr/>
          <p:nvPr/>
        </p:nvSpPr>
        <p:spPr>
          <a:xfrm>
            <a:off x="4851452" y="4127190"/>
            <a:ext cx="2787943" cy="1161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连接</a:t>
            </a:r>
            <a:r>
              <a:rPr lang="en-US" altLang="zh-CN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BD</a:t>
            </a:r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，交点</a:t>
            </a:r>
            <a:r>
              <a:rPr lang="en-US" altLang="zh-CN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O,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 </a:t>
            </a:r>
            <a:r>
              <a:rPr lang="en-US" altLang="zh-CN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AO=OC,BO=DO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∴四边形</a:t>
            </a:r>
            <a:r>
              <a:rPr lang="en-US" altLang="zh-CN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2500801" y="3108481"/>
            <a:ext cx="1129937" cy="118703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9" name="直接连接符 48"/>
          <p:cNvCxnSpPr/>
          <p:nvPr/>
        </p:nvCxnSpPr>
        <p:spPr>
          <a:xfrm flipV="1">
            <a:off x="1971486" y="3117415"/>
            <a:ext cx="2264496" cy="118014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50" name="Text Box 9"/>
          <p:cNvSpPr txBox="1"/>
          <p:nvPr/>
        </p:nvSpPr>
        <p:spPr>
          <a:xfrm>
            <a:off x="3138691" y="3328822"/>
            <a:ext cx="421910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685800"/>
            <a:r>
              <a: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探索与证明</a:t>
              </a:r>
              <a:endPara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429068" y="1538611"/>
            <a:ext cx="7427639" cy="189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若这个四边形的一组对边相等，还需添加什么条件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并尝试证明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，则这个四边形是平行四边形。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已知：四边形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AD=BC,	____</a:t>
            </a:r>
            <a:r>
              <a:rPr lang="en-US" altLang="zh-CN" sz="2000" b="1" u="sng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?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求证：四边形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5" name="Group 5"/>
          <p:cNvGrpSpPr/>
          <p:nvPr/>
        </p:nvGrpSpPr>
        <p:grpSpPr>
          <a:xfrm>
            <a:off x="8024054" y="2715012"/>
            <a:ext cx="2738878" cy="1927692"/>
            <a:chOff x="-28" y="-20"/>
            <a:chExt cx="2160" cy="1546"/>
          </a:xfrm>
        </p:grpSpPr>
        <p:sp>
          <p:nvSpPr>
            <p:cNvPr id="26" name="AutoShape 8"/>
            <p:cNvSpPr/>
            <p:nvPr/>
          </p:nvSpPr>
          <p:spPr>
            <a:xfrm>
              <a:off x="186" y="265"/>
              <a:ext cx="1770" cy="952"/>
            </a:xfrm>
            <a:prstGeom prst="parallelogram">
              <a:avLst>
                <a:gd name="adj" fmla="val 46481"/>
              </a:avLst>
            </a:prstGeom>
            <a:solidFill>
              <a:srgbClr val="268868">
                <a:lumMod val="40000"/>
                <a:lumOff val="60000"/>
              </a:srgbClr>
            </a:solidFill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Text Box 9"/>
            <p:cNvSpPr txBox="1"/>
            <p:nvPr/>
          </p:nvSpPr>
          <p:spPr>
            <a:xfrm>
              <a:off x="366" y="-20"/>
              <a:ext cx="30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31" name="Text Box 10"/>
            <p:cNvSpPr txBox="1"/>
            <p:nvPr/>
          </p:nvSpPr>
          <p:spPr>
            <a:xfrm>
              <a:off x="-28" y="1143"/>
              <a:ext cx="31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34" name="Text Box 11"/>
            <p:cNvSpPr txBox="1"/>
            <p:nvPr/>
          </p:nvSpPr>
          <p:spPr>
            <a:xfrm>
              <a:off x="1868" y="0"/>
              <a:ext cx="264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Ｄ</a:t>
              </a:r>
            </a:p>
          </p:txBody>
        </p:sp>
        <p:sp>
          <p:nvSpPr>
            <p:cNvPr id="51" name="Text Box 12"/>
            <p:cNvSpPr txBox="1"/>
            <p:nvPr/>
          </p:nvSpPr>
          <p:spPr>
            <a:xfrm>
              <a:off x="1412" y="1156"/>
              <a:ext cx="388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Ｃ</a:t>
              </a: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8851386" y="3070376"/>
            <a:ext cx="1129937" cy="1187039"/>
          </a:xfrm>
          <a:prstGeom prst="line">
            <a:avLst/>
          </a:prstGeom>
          <a:noFill/>
          <a:ln w="38100" cap="flat" cmpd="sng" algn="ctr">
            <a:solidFill>
              <a:srgbClr val="3163C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3" name="弧形 52"/>
          <p:cNvSpPr/>
          <p:nvPr/>
        </p:nvSpPr>
        <p:spPr>
          <a:xfrm rot="15480007">
            <a:off x="9522489" y="3947852"/>
            <a:ext cx="451176" cy="511713"/>
          </a:xfrm>
          <a:prstGeom prst="arc">
            <a:avLst/>
          </a:prstGeom>
          <a:noFill/>
          <a:ln w="28575" cap="flat" cmpd="sng" algn="ctr">
            <a:solidFill>
              <a:srgbClr val="50742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4" name="弧形 53"/>
          <p:cNvSpPr/>
          <p:nvPr/>
        </p:nvSpPr>
        <p:spPr>
          <a:xfrm rot="7889253">
            <a:off x="8659811" y="2905650"/>
            <a:ext cx="451176" cy="511713"/>
          </a:xfrm>
          <a:prstGeom prst="arc">
            <a:avLst/>
          </a:prstGeom>
          <a:noFill/>
          <a:ln w="28575" cap="flat" cmpd="sng" algn="ctr">
            <a:solidFill>
              <a:srgbClr val="50742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5" name="弧形 54"/>
          <p:cNvSpPr/>
          <p:nvPr/>
        </p:nvSpPr>
        <p:spPr>
          <a:xfrm rot="18917837">
            <a:off x="9694639" y="3944062"/>
            <a:ext cx="451176" cy="511713"/>
          </a:xfrm>
          <a:prstGeom prst="arc">
            <a:avLst/>
          </a:prstGeom>
          <a:noFill/>
          <a:ln w="28575" cap="flat" cmpd="sng" algn="ctr">
            <a:solidFill>
              <a:srgbClr val="50742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6" name="弧形 55"/>
          <p:cNvSpPr/>
          <p:nvPr/>
        </p:nvSpPr>
        <p:spPr>
          <a:xfrm rot="4924608">
            <a:off x="8808914" y="2857573"/>
            <a:ext cx="451176" cy="511713"/>
          </a:xfrm>
          <a:prstGeom prst="arc">
            <a:avLst/>
          </a:prstGeom>
          <a:noFill/>
          <a:ln w="28575" cap="flat" cmpd="sng" algn="ctr">
            <a:solidFill>
              <a:srgbClr val="50742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201341" y="3069592"/>
            <a:ext cx="33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760093" y="3380637"/>
            <a:ext cx="33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193889" y="3765035"/>
            <a:ext cx="33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748077" y="3603562"/>
            <a:ext cx="33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1" name="Text Box 19"/>
          <p:cNvSpPr txBox="1"/>
          <p:nvPr/>
        </p:nvSpPr>
        <p:spPr>
          <a:xfrm>
            <a:off x="1423001" y="3409585"/>
            <a:ext cx="5978525" cy="244682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连接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 </a:t>
            </a:r>
          </a:p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　</a:t>
            </a:r>
            <a:r>
              <a:rPr lang="en-US" altLang="zh-CN" u="sng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AB=CD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AD=BC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AC=CA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　△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ABC≌△CDA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SSS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）．</a:t>
            </a:r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　∠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1=∠3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，∠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2=∠4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　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AB∥DC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AD∥BC(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内错角相等，两直线平行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　四边形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是平行四边形．</a:t>
            </a:r>
          </a:p>
        </p:txBody>
      </p:sp>
      <p:sp>
        <p:nvSpPr>
          <p:cNvPr id="62" name="矩形 61"/>
          <p:cNvSpPr/>
          <p:nvPr/>
        </p:nvSpPr>
        <p:spPr>
          <a:xfrm>
            <a:off x="4826616" y="2083935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条件一：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AB=CD</a:t>
            </a:r>
          </a:p>
        </p:txBody>
      </p:sp>
      <p:cxnSp>
        <p:nvCxnSpPr>
          <p:cNvPr id="63" name="直接连接符 62"/>
          <p:cNvCxnSpPr/>
          <p:nvPr/>
        </p:nvCxnSpPr>
        <p:spPr>
          <a:xfrm>
            <a:off x="9849973" y="3002827"/>
            <a:ext cx="0" cy="15675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4" name="直接连接符 63"/>
          <p:cNvCxnSpPr/>
          <p:nvPr/>
        </p:nvCxnSpPr>
        <p:spPr>
          <a:xfrm flipH="1">
            <a:off x="9361032" y="3604792"/>
            <a:ext cx="85615" cy="9558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5" name="直接连接符 64"/>
          <p:cNvCxnSpPr/>
          <p:nvPr/>
        </p:nvCxnSpPr>
        <p:spPr>
          <a:xfrm>
            <a:off x="9005241" y="4165145"/>
            <a:ext cx="0" cy="15675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6" name="直接连接符 65"/>
          <p:cNvCxnSpPr/>
          <p:nvPr/>
        </p:nvCxnSpPr>
        <p:spPr>
          <a:xfrm flipH="1">
            <a:off x="9413755" y="3652586"/>
            <a:ext cx="85615" cy="9558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探索与证明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35135" y="1270787"/>
            <a:ext cx="7858181" cy="189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若这个四边形的一组对边相等，还需添加什么条件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并尝试证明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 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，则这个四边形是平行四边形。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已知：四边形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AD=BC,	____</a:t>
            </a:r>
            <a:r>
              <a:rPr lang="en-US" altLang="zh-CN" sz="2000" b="1" u="sng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?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求证：四边形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Text Box 19"/>
          <p:cNvSpPr txBox="1"/>
          <p:nvPr/>
        </p:nvSpPr>
        <p:spPr>
          <a:xfrm>
            <a:off x="1429068" y="3635316"/>
            <a:ext cx="5978525" cy="244682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连接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 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∥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  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∴∠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1=∠3</a:t>
            </a:r>
          </a:p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 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AD=BC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zh-CN" altLang="en-US" u="sng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u="sng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1=∠3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AC=CA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　△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ABC≌△CDA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SAS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）．</a:t>
            </a:r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　∠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2=∠4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　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AB∥DC 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而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∥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 </a:t>
            </a:r>
          </a:p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　四边形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是平行四边形．</a:t>
            </a:r>
          </a:p>
        </p:txBody>
      </p:sp>
      <p:sp>
        <p:nvSpPr>
          <p:cNvPr id="10" name="矩形 9"/>
          <p:cNvSpPr/>
          <p:nvPr/>
        </p:nvSpPr>
        <p:spPr>
          <a:xfrm>
            <a:off x="5018637" y="1834884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条件二：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∥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</a:p>
        </p:txBody>
      </p:sp>
      <p:sp>
        <p:nvSpPr>
          <p:cNvPr id="11" name="矩形 10"/>
          <p:cNvSpPr/>
          <p:nvPr/>
        </p:nvSpPr>
        <p:spPr>
          <a:xfrm>
            <a:off x="7336952" y="4662989"/>
            <a:ext cx="40831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一组对边平行且相等的四边形是平行四边形</a:t>
            </a:r>
          </a:p>
        </p:txBody>
      </p:sp>
      <p:grpSp>
        <p:nvGrpSpPr>
          <p:cNvPr id="12" name="Group 5"/>
          <p:cNvGrpSpPr/>
          <p:nvPr/>
        </p:nvGrpSpPr>
        <p:grpSpPr>
          <a:xfrm>
            <a:off x="7955944" y="2128013"/>
            <a:ext cx="2738878" cy="1927692"/>
            <a:chOff x="-28" y="-20"/>
            <a:chExt cx="2160" cy="1546"/>
          </a:xfrm>
        </p:grpSpPr>
        <p:sp>
          <p:nvSpPr>
            <p:cNvPr id="13" name="AutoShape 8"/>
            <p:cNvSpPr/>
            <p:nvPr/>
          </p:nvSpPr>
          <p:spPr>
            <a:xfrm>
              <a:off x="186" y="265"/>
              <a:ext cx="1770" cy="952"/>
            </a:xfrm>
            <a:prstGeom prst="parallelogram">
              <a:avLst>
                <a:gd name="adj" fmla="val 46481"/>
              </a:avLst>
            </a:prstGeom>
            <a:solidFill>
              <a:srgbClr val="268868">
                <a:lumMod val="40000"/>
                <a:lumOff val="60000"/>
              </a:srgbClr>
            </a:solidFill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Text Box 9"/>
            <p:cNvSpPr txBox="1"/>
            <p:nvPr/>
          </p:nvSpPr>
          <p:spPr>
            <a:xfrm>
              <a:off x="366" y="-20"/>
              <a:ext cx="30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5" name="Text Box 10"/>
            <p:cNvSpPr txBox="1"/>
            <p:nvPr/>
          </p:nvSpPr>
          <p:spPr>
            <a:xfrm>
              <a:off x="-28" y="1143"/>
              <a:ext cx="31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6" name="Text Box 11"/>
            <p:cNvSpPr txBox="1"/>
            <p:nvPr/>
          </p:nvSpPr>
          <p:spPr>
            <a:xfrm>
              <a:off x="1868" y="0"/>
              <a:ext cx="264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Ｄ</a:t>
              </a:r>
            </a:p>
          </p:txBody>
        </p:sp>
        <p:sp>
          <p:nvSpPr>
            <p:cNvPr id="17" name="Text Box 12"/>
            <p:cNvSpPr txBox="1"/>
            <p:nvPr/>
          </p:nvSpPr>
          <p:spPr>
            <a:xfrm>
              <a:off x="1412" y="1156"/>
              <a:ext cx="388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Ｃ</a:t>
              </a: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8783276" y="2483377"/>
            <a:ext cx="1129937" cy="1187039"/>
          </a:xfrm>
          <a:prstGeom prst="line">
            <a:avLst/>
          </a:prstGeom>
          <a:noFill/>
          <a:ln w="38100" cap="flat" cmpd="sng" algn="ctr">
            <a:solidFill>
              <a:srgbClr val="3163C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9" name="弧形 18"/>
          <p:cNvSpPr/>
          <p:nvPr/>
        </p:nvSpPr>
        <p:spPr>
          <a:xfrm rot="15480007">
            <a:off x="9454379" y="3360853"/>
            <a:ext cx="451176" cy="511713"/>
          </a:xfrm>
          <a:prstGeom prst="arc">
            <a:avLst/>
          </a:prstGeom>
          <a:noFill/>
          <a:ln w="28575" cap="flat" cmpd="sng" algn="ctr">
            <a:solidFill>
              <a:srgbClr val="50742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0" name="弧形 19"/>
          <p:cNvSpPr/>
          <p:nvPr/>
        </p:nvSpPr>
        <p:spPr>
          <a:xfrm rot="7889253">
            <a:off x="8591701" y="2318651"/>
            <a:ext cx="451176" cy="511713"/>
          </a:xfrm>
          <a:prstGeom prst="arc">
            <a:avLst/>
          </a:prstGeom>
          <a:noFill/>
          <a:ln w="28575" cap="flat" cmpd="sng" algn="ctr">
            <a:solidFill>
              <a:srgbClr val="50742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" name="弧形 20"/>
          <p:cNvSpPr/>
          <p:nvPr/>
        </p:nvSpPr>
        <p:spPr>
          <a:xfrm rot="18917837">
            <a:off x="9626529" y="3357063"/>
            <a:ext cx="451176" cy="511713"/>
          </a:xfrm>
          <a:prstGeom prst="arc">
            <a:avLst/>
          </a:prstGeom>
          <a:noFill/>
          <a:ln w="28575" cap="flat" cmpd="sng" algn="ctr">
            <a:solidFill>
              <a:srgbClr val="50742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" name="弧形 21"/>
          <p:cNvSpPr/>
          <p:nvPr/>
        </p:nvSpPr>
        <p:spPr>
          <a:xfrm rot="4924608">
            <a:off x="8740804" y="2270574"/>
            <a:ext cx="451176" cy="511713"/>
          </a:xfrm>
          <a:prstGeom prst="arc">
            <a:avLst/>
          </a:prstGeom>
          <a:noFill/>
          <a:ln w="28575" cap="flat" cmpd="sng" algn="ctr">
            <a:solidFill>
              <a:srgbClr val="50742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33231" y="2482593"/>
            <a:ext cx="33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691983" y="2793638"/>
            <a:ext cx="33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125779" y="3178036"/>
            <a:ext cx="33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679967" y="3016563"/>
            <a:ext cx="33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9781863" y="2415828"/>
            <a:ext cx="0" cy="15675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9292922" y="3017793"/>
            <a:ext cx="85615" cy="9558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4" name="直接连接符 33"/>
          <p:cNvCxnSpPr/>
          <p:nvPr/>
        </p:nvCxnSpPr>
        <p:spPr>
          <a:xfrm>
            <a:off x="8937131" y="3578146"/>
            <a:ext cx="0" cy="15675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H="1">
            <a:off x="9345645" y="3065587"/>
            <a:ext cx="85615" cy="9558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36" name="矩形 35"/>
          <p:cNvSpPr/>
          <p:nvPr/>
        </p:nvSpPr>
        <p:spPr>
          <a:xfrm>
            <a:off x="7881972" y="5186349"/>
            <a:ext cx="2993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若条件为：</a:t>
            </a:r>
            <a:r>
              <a:rPr lang="en-US" altLang="zh-CN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∥</a:t>
            </a:r>
            <a:r>
              <a:rPr lang="en-US" altLang="zh-CN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</a:t>
            </a: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endParaRPr lang="en-US" altLang="zh-CN" sz="1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defTabSz="685800">
              <a:spcBef>
                <a:spcPct val="5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四边形</a:t>
            </a:r>
            <a:r>
              <a:rPr lang="en-US" altLang="zh-CN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是平行四边形吗？</a:t>
            </a:r>
            <a:endParaRPr lang="en-US" altLang="zh-CN" sz="1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831507" y="1299618"/>
            <a:ext cx="3922160" cy="3390913"/>
            <a:chOff x="5831507" y="1299618"/>
            <a:chExt cx="3922160" cy="3390913"/>
          </a:xfrm>
        </p:grpSpPr>
        <p:pic>
          <p:nvPicPr>
            <p:cNvPr id="24" name="图片 23" descr="电脑显示屏&#10;&#10;描述已自动生成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621">
              <a:off x="6010462" y="1299618"/>
              <a:ext cx="3564251" cy="3390913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831507" y="2778294"/>
              <a:ext cx="39221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重点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80062" y="1542286"/>
            <a:ext cx="3300904" cy="3317452"/>
            <a:chOff x="2080062" y="1542286"/>
            <a:chExt cx="3300904" cy="3317452"/>
          </a:xfrm>
        </p:grpSpPr>
        <p:sp>
          <p:nvSpPr>
            <p:cNvPr id="23" name="矩形 22"/>
            <p:cNvSpPr/>
            <p:nvPr/>
          </p:nvSpPr>
          <p:spPr>
            <a:xfrm>
              <a:off x="2080062" y="1542286"/>
              <a:ext cx="3300904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9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02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pic>
          <p:nvPicPr>
            <p:cNvPr id="25" name="图片 24" descr="图片包含 绿色, 游戏机, 桌子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439" y="3429000"/>
              <a:ext cx="1880714" cy="1430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4957012" cy="817307"/>
            <a:chOff x="1446104" y="272712"/>
            <a:chExt cx="49570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4019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03668" y="1564316"/>
            <a:ext cx="7635622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四边形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AD=BC, 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∥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，小明同学认为四边形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是平行四边形？你认同吗？为什么？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Text Box 19"/>
          <p:cNvSpPr txBox="1"/>
          <p:nvPr/>
        </p:nvSpPr>
        <p:spPr>
          <a:xfrm>
            <a:off x="1403668" y="2771442"/>
            <a:ext cx="5978525" cy="286232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小明的答案如下：</a:t>
            </a:r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①连接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 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∥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DC  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∴∠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2=∠4</a:t>
            </a:r>
          </a:p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②∵ 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BC=DA 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AC=CA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zh-CN" altLang="en-US" u="sng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u="sng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2=∠4</a:t>
            </a:r>
          </a:p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③∴△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ABC≌△CDA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SSA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）．</a:t>
            </a:r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④∴∠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1=∠3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⑤∴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∥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而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AB∥DC </a:t>
            </a:r>
          </a:p>
          <a:p>
            <a:pPr defTabSz="685800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⑥∴四边形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是平行四边形．</a:t>
            </a:r>
          </a:p>
        </p:txBody>
      </p:sp>
      <p:grpSp>
        <p:nvGrpSpPr>
          <p:cNvPr id="10" name="Group 5"/>
          <p:cNvGrpSpPr/>
          <p:nvPr/>
        </p:nvGrpSpPr>
        <p:grpSpPr>
          <a:xfrm>
            <a:off x="6762833" y="3135725"/>
            <a:ext cx="2738878" cy="1927692"/>
            <a:chOff x="-28" y="-20"/>
            <a:chExt cx="2160" cy="1546"/>
          </a:xfrm>
        </p:grpSpPr>
        <p:sp>
          <p:nvSpPr>
            <p:cNvPr id="11" name="AutoShape 8"/>
            <p:cNvSpPr/>
            <p:nvPr/>
          </p:nvSpPr>
          <p:spPr>
            <a:xfrm>
              <a:off x="186" y="265"/>
              <a:ext cx="1770" cy="952"/>
            </a:xfrm>
            <a:prstGeom prst="parallelogram">
              <a:avLst>
                <a:gd name="adj" fmla="val 46481"/>
              </a:avLst>
            </a:prstGeom>
            <a:solidFill>
              <a:srgbClr val="268868">
                <a:lumMod val="40000"/>
                <a:lumOff val="60000"/>
              </a:srgbClr>
            </a:solidFill>
            <a:ln w="28575" cap="flat" cmpd="sng">
              <a:solidFill>
                <a:sysClr val="windowText" lastClr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Text Box 9"/>
            <p:cNvSpPr txBox="1"/>
            <p:nvPr/>
          </p:nvSpPr>
          <p:spPr>
            <a:xfrm>
              <a:off x="366" y="-20"/>
              <a:ext cx="30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3" name="Text Box 10"/>
            <p:cNvSpPr txBox="1"/>
            <p:nvPr/>
          </p:nvSpPr>
          <p:spPr>
            <a:xfrm>
              <a:off x="-28" y="1143"/>
              <a:ext cx="311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4" name="Text Box 11"/>
            <p:cNvSpPr txBox="1"/>
            <p:nvPr/>
          </p:nvSpPr>
          <p:spPr>
            <a:xfrm>
              <a:off x="1868" y="0"/>
              <a:ext cx="264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Ｄ</a:t>
              </a:r>
            </a:p>
          </p:txBody>
        </p:sp>
        <p:sp>
          <p:nvSpPr>
            <p:cNvPr id="15" name="Text Box 12"/>
            <p:cNvSpPr txBox="1"/>
            <p:nvPr/>
          </p:nvSpPr>
          <p:spPr>
            <a:xfrm>
              <a:off x="1412" y="1156"/>
              <a:ext cx="388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Ｃ</a:t>
              </a: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7590165" y="3491089"/>
            <a:ext cx="1129937" cy="1187039"/>
          </a:xfrm>
          <a:prstGeom prst="line">
            <a:avLst/>
          </a:prstGeom>
          <a:noFill/>
          <a:ln w="38100" cap="flat" cmpd="sng" algn="ctr">
            <a:solidFill>
              <a:srgbClr val="3163C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7" name="弧形 16"/>
          <p:cNvSpPr/>
          <p:nvPr/>
        </p:nvSpPr>
        <p:spPr>
          <a:xfrm rot="15480007">
            <a:off x="8261268" y="4368565"/>
            <a:ext cx="451176" cy="511713"/>
          </a:xfrm>
          <a:prstGeom prst="arc">
            <a:avLst/>
          </a:prstGeom>
          <a:noFill/>
          <a:ln w="28575" cap="flat" cmpd="sng" algn="ctr">
            <a:solidFill>
              <a:srgbClr val="50742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弧形 17"/>
          <p:cNvSpPr/>
          <p:nvPr/>
        </p:nvSpPr>
        <p:spPr>
          <a:xfrm rot="7889253">
            <a:off x="7398590" y="3326363"/>
            <a:ext cx="451176" cy="511713"/>
          </a:xfrm>
          <a:prstGeom prst="arc">
            <a:avLst/>
          </a:prstGeom>
          <a:noFill/>
          <a:ln w="28575" cap="flat" cmpd="sng" algn="ctr">
            <a:solidFill>
              <a:srgbClr val="50742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弧形 18"/>
          <p:cNvSpPr/>
          <p:nvPr/>
        </p:nvSpPr>
        <p:spPr>
          <a:xfrm rot="18917837">
            <a:off x="8433418" y="4364775"/>
            <a:ext cx="451176" cy="511713"/>
          </a:xfrm>
          <a:prstGeom prst="arc">
            <a:avLst/>
          </a:prstGeom>
          <a:noFill/>
          <a:ln w="28575" cap="flat" cmpd="sng" algn="ctr">
            <a:solidFill>
              <a:srgbClr val="50742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0" name="弧形 19"/>
          <p:cNvSpPr/>
          <p:nvPr/>
        </p:nvSpPr>
        <p:spPr>
          <a:xfrm rot="4924608">
            <a:off x="7547693" y="3278286"/>
            <a:ext cx="451176" cy="511713"/>
          </a:xfrm>
          <a:prstGeom prst="arc">
            <a:avLst/>
          </a:prstGeom>
          <a:noFill/>
          <a:ln w="28575" cap="flat" cmpd="sng" algn="ctr">
            <a:solidFill>
              <a:srgbClr val="50742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40120" y="3490305"/>
            <a:ext cx="33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98872" y="3801350"/>
            <a:ext cx="33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932668" y="4185748"/>
            <a:ext cx="33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86856" y="4024275"/>
            <a:ext cx="332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8588752" y="3423540"/>
            <a:ext cx="0" cy="15675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6" name="直接连接符 25"/>
          <p:cNvCxnSpPr/>
          <p:nvPr/>
        </p:nvCxnSpPr>
        <p:spPr>
          <a:xfrm flipH="1">
            <a:off x="8099811" y="4025505"/>
            <a:ext cx="85615" cy="9558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7" name="直接连接符 26"/>
          <p:cNvCxnSpPr/>
          <p:nvPr/>
        </p:nvCxnSpPr>
        <p:spPr>
          <a:xfrm>
            <a:off x="7744020" y="4585858"/>
            <a:ext cx="0" cy="15675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31" name="直接连接符 30"/>
          <p:cNvCxnSpPr/>
          <p:nvPr/>
        </p:nvCxnSpPr>
        <p:spPr>
          <a:xfrm flipH="1">
            <a:off x="8152534" y="4073299"/>
            <a:ext cx="85615" cy="9558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91288" y="107612"/>
            <a:ext cx="6011112" cy="817307"/>
            <a:chOff x="1446104" y="272712"/>
            <a:chExt cx="6011112" cy="817307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5073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回顾两个三角形全等证明（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SSA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6104" y="272712"/>
              <a:ext cx="854964" cy="817307"/>
              <a:chOff x="5656402" y="1613982"/>
              <a:chExt cx="854964" cy="81730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656402" y="1613982"/>
                <a:ext cx="854964" cy="817307"/>
              </a:xfrm>
              <a:prstGeom prst="rect">
                <a:avLst/>
              </a:prstGeom>
            </p:spPr>
          </p:pic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8" name="Text Box 4" descr="底色1"/>
          <p:cNvSpPr txBox="1">
            <a:spLocks noChangeArrowheads="1"/>
          </p:cNvSpPr>
          <p:nvPr/>
        </p:nvSpPr>
        <p:spPr bwMode="auto">
          <a:xfrm>
            <a:off x="1688727" y="1717850"/>
            <a:ext cx="88145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 eaLnBrk="0" hangingPunct="0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如图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ABD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AB=AB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AC=AD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，∠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B=∠B,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他们全等吗？</a:t>
            </a:r>
          </a:p>
        </p:txBody>
      </p:sp>
      <p:grpSp>
        <p:nvGrpSpPr>
          <p:cNvPr id="9" name="Group 6"/>
          <p:cNvGrpSpPr/>
          <p:nvPr/>
        </p:nvGrpSpPr>
        <p:grpSpPr bwMode="auto">
          <a:xfrm>
            <a:off x="1226291" y="3111028"/>
            <a:ext cx="3105707" cy="1995052"/>
            <a:chOff x="2976" y="2064"/>
            <a:chExt cx="2256" cy="1496"/>
          </a:xfrm>
        </p:grpSpPr>
        <p:sp>
          <p:nvSpPr>
            <p:cNvPr id="10" name="Text Box 7" descr="底色1"/>
            <p:cNvSpPr txBox="1">
              <a:spLocks noChangeArrowheads="1"/>
            </p:cNvSpPr>
            <p:nvPr/>
          </p:nvSpPr>
          <p:spPr bwMode="auto">
            <a:xfrm>
              <a:off x="2976" y="3168"/>
              <a:ext cx="528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 eaLnBrk="0" hangingPunct="0"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1" name="Text Box 8" descr="底色1"/>
            <p:cNvSpPr txBox="1">
              <a:spLocks noChangeArrowheads="1"/>
            </p:cNvSpPr>
            <p:nvPr/>
          </p:nvSpPr>
          <p:spPr bwMode="auto">
            <a:xfrm>
              <a:off x="4128" y="2064"/>
              <a:ext cx="528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 eaLnBrk="0" hangingPunct="0"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2" name="Text Box 9" descr="底色1"/>
            <p:cNvSpPr txBox="1">
              <a:spLocks noChangeArrowheads="1"/>
            </p:cNvSpPr>
            <p:nvPr/>
          </p:nvSpPr>
          <p:spPr bwMode="auto">
            <a:xfrm>
              <a:off x="3648" y="3168"/>
              <a:ext cx="528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 eaLnBrk="0" hangingPunct="0"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  <p:sp>
          <p:nvSpPr>
            <p:cNvPr id="13" name="Text Box 10" descr="底色1"/>
            <p:cNvSpPr txBox="1">
              <a:spLocks noChangeArrowheads="1"/>
            </p:cNvSpPr>
            <p:nvPr/>
          </p:nvSpPr>
          <p:spPr bwMode="auto">
            <a:xfrm>
              <a:off x="4704" y="3168"/>
              <a:ext cx="528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 eaLnBrk="0" hangingPunct="0"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D</a:t>
              </a: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3216" y="3216"/>
              <a:ext cx="177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zh-CN" altLang="en-US" sz="135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3216" y="2352"/>
              <a:ext cx="1248" cy="8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zh-CN" altLang="en-US" sz="135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464" y="2352"/>
              <a:ext cx="528" cy="8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zh-CN" altLang="en-US" sz="135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3936" y="2352"/>
              <a:ext cx="528" cy="8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zh-CN" altLang="en-US" sz="135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8" name="箭头: 虚尾 17"/>
          <p:cNvSpPr/>
          <p:nvPr/>
        </p:nvSpPr>
        <p:spPr>
          <a:xfrm>
            <a:off x="4442367" y="3895423"/>
            <a:ext cx="801302" cy="426262"/>
          </a:xfrm>
          <a:prstGeom prst="stripedRightArrow">
            <a:avLst/>
          </a:prstGeom>
          <a:solidFill>
            <a:srgbClr val="E1F0FF">
              <a:lumMod val="9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9" name="Group 6"/>
          <p:cNvGrpSpPr/>
          <p:nvPr/>
        </p:nvGrpSpPr>
        <p:grpSpPr bwMode="auto">
          <a:xfrm>
            <a:off x="5629897" y="3246430"/>
            <a:ext cx="2434620" cy="1724249"/>
            <a:chOff x="2976" y="1917"/>
            <a:chExt cx="2256" cy="1796"/>
          </a:xfrm>
        </p:grpSpPr>
        <p:sp>
          <p:nvSpPr>
            <p:cNvPr id="20" name="Text Box 7" descr="底色1"/>
            <p:cNvSpPr txBox="1">
              <a:spLocks noChangeArrowheads="1"/>
            </p:cNvSpPr>
            <p:nvPr/>
          </p:nvSpPr>
          <p:spPr bwMode="auto">
            <a:xfrm>
              <a:off x="2976" y="3168"/>
              <a:ext cx="528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 eaLnBrk="0" hangingPunct="0"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1" name="Text Box 8" descr="底色1"/>
            <p:cNvSpPr txBox="1">
              <a:spLocks noChangeArrowheads="1"/>
            </p:cNvSpPr>
            <p:nvPr/>
          </p:nvSpPr>
          <p:spPr bwMode="auto">
            <a:xfrm>
              <a:off x="4193" y="1917"/>
              <a:ext cx="528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 eaLnBrk="0" hangingPunct="0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22" name="Text Box 10" descr="底色1"/>
            <p:cNvSpPr txBox="1">
              <a:spLocks noChangeArrowheads="1"/>
            </p:cNvSpPr>
            <p:nvPr/>
          </p:nvSpPr>
          <p:spPr bwMode="auto">
            <a:xfrm>
              <a:off x="4704" y="3168"/>
              <a:ext cx="528" cy="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5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685800" eaLnBrk="0" hangingPunct="0"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D</a:t>
              </a: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3216" y="3216"/>
              <a:ext cx="177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zh-CN" altLang="en-US" sz="135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V="1">
              <a:off x="3216" y="2352"/>
              <a:ext cx="1248" cy="8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zh-CN" altLang="en-US" sz="135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4464" y="2352"/>
              <a:ext cx="528" cy="8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zh-CN" altLang="en-US" sz="135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2049" y="3213204"/>
            <a:ext cx="1838325" cy="1790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Microsoft Office PowerPoint</Application>
  <PresentationFormat>宽屏</PresentationFormat>
  <Paragraphs>200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MS Mincho</vt:lpstr>
      <vt:lpstr>思源黑体 CN Bold</vt:lpstr>
      <vt:lpstr>思源黑体 CN Heavy</vt:lpstr>
      <vt:lpstr>思源黑体 CN Light</vt:lpstr>
      <vt:lpstr>思源黑体 CN Regular</vt:lpstr>
      <vt:lpstr>思源宋体 CN Light</vt:lpstr>
      <vt:lpstr>宋体</vt:lpstr>
      <vt:lpstr>微软雅黑</vt:lpstr>
      <vt:lpstr>站酷快乐体2016修订版</vt:lpstr>
      <vt:lpstr>Arial</vt:lpstr>
      <vt:lpstr>Calibri</vt:lpstr>
      <vt:lpstr>Cambria Math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65</cp:revision>
  <dcterms:created xsi:type="dcterms:W3CDTF">2020-03-19T09:30:00Z</dcterms:created>
  <dcterms:modified xsi:type="dcterms:W3CDTF">2023-01-16T13:51:35Z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9BA51AC1147243518BA9364EF44528E4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