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62" r:id="rId2"/>
    <p:sldId id="264" r:id="rId3"/>
    <p:sldId id="330" r:id="rId4"/>
    <p:sldId id="331" r:id="rId5"/>
    <p:sldId id="267" r:id="rId6"/>
    <p:sldId id="310" r:id="rId7"/>
    <p:sldId id="332" r:id="rId8"/>
    <p:sldId id="265"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266" r:id="rId28"/>
    <p:sldId id="351" r:id="rId29"/>
    <p:sldId id="352" r:id="rId30"/>
    <p:sldId id="353" r:id="rId31"/>
    <p:sldId id="354" r:id="rId32"/>
    <p:sldId id="355" r:id="rId33"/>
    <p:sldId id="356" r:id="rId34"/>
    <p:sldId id="357" r:id="rId35"/>
    <p:sldId id="269" r:id="rId36"/>
    <p:sldId id="358" r:id="rId37"/>
    <p:sldId id="359" r:id="rId38"/>
    <p:sldId id="360" r:id="rId39"/>
    <p:sldId id="361"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p:scale>
          <a:sx n="100" d="100"/>
          <a:sy n="100" d="100"/>
        </p:scale>
        <p:origin x="-240" y="-216"/>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slideMaster" Target="../slideMasters/slideMaster1.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slideMaster" Target="../slideMasters/slideMaster1.xml"/><Relationship Id="rId4" Type="http://schemas.openxmlformats.org/officeDocument/2006/relationships/tags" Target="../tags/tag23.xml"/><Relationship Id="rId9" Type="http://schemas.openxmlformats.org/officeDocument/2006/relationships/tags" Target="../tags/tag28.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6"/>
            </p:custDataLst>
          </p:nvPr>
        </p:nvSpPr>
        <p:spPr>
          <a:xfrm>
            <a:off x="5000625" y="4614350"/>
            <a:ext cx="4076700" cy="1053581"/>
          </a:xfrm>
          <a:noFill/>
        </p:spPr>
        <p:txBody>
          <a:bodyPr anchor="b">
            <a:normAutofit/>
          </a:bodyPr>
          <a:lstStyle>
            <a:lvl1pPr algn="r">
              <a:defRPr sz="3600" b="1">
                <a:solidFill>
                  <a:schemeClr val="tx1"/>
                </a:solidFill>
              </a:defRPr>
            </a:lvl1pPr>
          </a:lstStyle>
          <a:p>
            <a:r>
              <a:rPr lang="zh-CN" altLang="en-US" noProof="1"/>
              <a:t>单击此处编辑标题</a:t>
            </a:r>
          </a:p>
        </p:txBody>
      </p:sp>
      <p:sp>
        <p:nvSpPr>
          <p:cNvPr id="3" name="副标题 2"/>
          <p:cNvSpPr>
            <a:spLocks noGrp="1"/>
          </p:cNvSpPr>
          <p:nvPr>
            <p:ph type="subTitle" idx="1"/>
            <p:custDataLst>
              <p:tags r:id="rId7"/>
            </p:custDataLst>
          </p:nvPr>
        </p:nvSpPr>
        <p:spPr>
          <a:xfrm>
            <a:off x="5000625" y="5739996"/>
            <a:ext cx="40767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9" name="日期占位符 3"/>
          <p:cNvSpPr>
            <a:spLocks noGrp="1"/>
          </p:cNvSpPr>
          <p:nvPr>
            <p:ph type="dt" sz="half" idx="10"/>
            <p:custDataLst>
              <p:tags r:id="rId8"/>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9"/>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0"/>
            </p:custDataLst>
          </p:nvPr>
        </p:nvSpPr>
        <p:spPr/>
        <p:txBody>
          <a:bodyPr/>
          <a:lstStyle>
            <a:lvl1pPr>
              <a:defRPr/>
            </a:lvl1pPr>
          </a:lstStyle>
          <a:p>
            <a:pPr>
              <a:defRPr/>
            </a:pPr>
            <a:fld id="{8772FFEC-5704-4A3E-837E-93B721BC27BB}" type="slidenum">
              <a:rPr lang="zh-CN" altLang="en-US"/>
              <a:t>‹#›</a:t>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t>‹#›</a:t>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6"/>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7"/>
            </p:custDataLst>
          </p:nvPr>
        </p:nvSpPr>
        <p:spPr>
          <a:xfrm>
            <a:off x="5572124" y="5540698"/>
            <a:ext cx="3319358" cy="691347"/>
          </a:xfrm>
        </p:spPr>
        <p:txBody>
          <a:bodyPr>
            <a:normAutofit/>
          </a:bodyPr>
          <a:lstStyle>
            <a:lvl1pPr marL="0" indent="0" algn="r">
              <a:buNone/>
              <a:defRPr sz="2400"/>
            </a:lvl1pPr>
            <a:lvl2pPr marL="342900" indent="0">
              <a:buNone/>
              <a:defRPr/>
            </a:lvl2pPr>
          </a:lstStyle>
          <a:p>
            <a:pPr lvl="0"/>
            <a:r>
              <a:rPr lang="zh-CN" altLang="en-US" noProof="1"/>
              <a:t>编辑文本</a:t>
            </a:r>
          </a:p>
        </p:txBody>
      </p:sp>
      <p:sp>
        <p:nvSpPr>
          <p:cNvPr id="9" name="日期占位符 2"/>
          <p:cNvSpPr>
            <a:spLocks noGrp="1"/>
          </p:cNvSpPr>
          <p:nvPr>
            <p:ph type="dt" sz="half" idx="15"/>
            <p:custDataLst>
              <p:tags r:id="rId8"/>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9"/>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0"/>
            </p:custDataLst>
          </p:nvPr>
        </p:nvSpPr>
        <p:spPr/>
        <p:txBody>
          <a:bodyPr/>
          <a:lstStyle>
            <a:lvl1pPr>
              <a:defRPr/>
            </a:lvl1pPr>
          </a:lstStyle>
          <a:p>
            <a:pPr>
              <a:defRPr/>
            </a:pPr>
            <a:fld id="{4FC38A87-77AC-48C7-9F0B-A360E0E07000}"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5"/>
          <a:stretch>
            <a:fillRect b="1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4FEF436-D7EA-4EF9-B5EE-0F0508D00828}"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1"/>
            </p:custDataLst>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7" name="直接连接符 11"/>
          <p:cNvSpPr>
            <a:spLocks noChangeShapeType="1"/>
          </p:cNvSpPr>
          <p:nvPr>
            <p:custDataLst>
              <p:tags r:id="rId3"/>
            </p:custDataLst>
          </p:nvPr>
        </p:nvSpPr>
        <p:spPr bwMode="auto">
          <a:xfrm>
            <a:off x="1440656" y="2790825"/>
            <a:ext cx="3914775" cy="1588"/>
          </a:xfrm>
          <a:prstGeom prst="line">
            <a:avLst/>
          </a:prstGeom>
          <a:noFill/>
          <a:ln w="6350">
            <a:solidFill>
              <a:schemeClr val="accent1"/>
            </a:solidFill>
            <a:bevel/>
          </a:ln>
          <a:extLst>
            <a:ext uri="{909E8E84-426E-40DD-AFC4-6F175D3DCCD1}">
              <a14:hiddenFill xmlns:a14="http://schemas.microsoft.com/office/drawing/2010/main">
                <a:noFill/>
              </a14:hiddenFill>
            </a:ext>
          </a:extLst>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425">
              <a:solidFill>
                <a:schemeClr val="accent1"/>
              </a:solidFill>
              <a:sym typeface="Arial" panose="020B0604020202020204" pitchFamily="34" charset="0"/>
            </a:endParaRPr>
          </a:p>
        </p:txBody>
      </p:sp>
      <p:sp>
        <p:nvSpPr>
          <p:cNvPr id="2" name="标题 1"/>
          <p:cNvSpPr>
            <a:spLocks noGrp="1"/>
          </p:cNvSpPr>
          <p:nvPr>
            <p:ph type="title" hasCustomPrompt="1"/>
            <p:custDataLst>
              <p:tags r:id="rId4"/>
            </p:custDataLst>
          </p:nvPr>
        </p:nvSpPr>
        <p:spPr>
          <a:xfrm>
            <a:off x="1256801" y="3503613"/>
            <a:ext cx="4098630" cy="1058408"/>
          </a:xfrm>
        </p:spPr>
        <p:txBody>
          <a:bodyPr rIns="63500">
            <a:noAutofit/>
          </a:bodyPr>
          <a:lstStyle>
            <a:lvl1pPr algn="r">
              <a:defRPr sz="3600" u="none" strike="noStrike" kern="1200" cap="none" spc="300" normalizeH="0">
                <a:solidFill>
                  <a:schemeClr val="tx1"/>
                </a:solidFill>
                <a:uFillTx/>
                <a:latin typeface="微软雅黑" panose="020B0503020204020204" pitchFamily="34" charset="-122"/>
                <a:ea typeface="微软雅黑" panose="020B0503020204020204" pitchFamily="34" charset="-122"/>
              </a:defRPr>
            </a:lvl1pPr>
          </a:lstStyle>
          <a:p>
            <a:r>
              <a:rPr lang="zh-CN" altLang="en-US" noProof="1"/>
              <a:t>单击此处编辑标题</a:t>
            </a:r>
          </a:p>
        </p:txBody>
      </p:sp>
      <p:sp>
        <p:nvSpPr>
          <p:cNvPr id="3" name="文本占位符 2"/>
          <p:cNvSpPr>
            <a:spLocks noGrp="1"/>
          </p:cNvSpPr>
          <p:nvPr>
            <p:ph type="body" idx="1" hasCustomPrompt="1"/>
            <p:custDataLst>
              <p:tags r:id="rId5"/>
            </p:custDataLst>
          </p:nvPr>
        </p:nvSpPr>
        <p:spPr>
          <a:xfrm>
            <a:off x="1256801" y="2856230"/>
            <a:ext cx="4098630" cy="586804"/>
          </a:xfrm>
        </p:spPr>
        <p:txBody>
          <a:bodyPr tIns="38100" rIns="76200" bIns="38100" anchor="ctr">
            <a:noAutofit/>
          </a:bodyPr>
          <a:lstStyle>
            <a:lvl1pPr marL="0" indent="0" algn="r" eaLnBrk="1" fontAlgn="base" latinLnBrk="0" hangingPunct="1">
              <a:buNone/>
              <a:defRPr kumimoji="0" lang="zh-CN" altLang="en-US" sz="2400" b="0" i="0" u="none" strike="noStrike" kern="1200" cap="none" spc="15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编辑文本</a:t>
            </a:r>
          </a:p>
        </p:txBody>
      </p:sp>
      <p:sp>
        <p:nvSpPr>
          <p:cNvPr id="12" name="文本占位符 11"/>
          <p:cNvSpPr>
            <a:spLocks noGrp="1"/>
          </p:cNvSpPr>
          <p:nvPr>
            <p:ph type="body" sz="quarter" idx="13" hasCustomPrompt="1"/>
            <p:custDataLst>
              <p:tags r:id="rId6"/>
            </p:custDataLst>
          </p:nvPr>
        </p:nvSpPr>
        <p:spPr>
          <a:xfrm>
            <a:off x="1256831" y="2383625"/>
            <a:ext cx="4098600" cy="356400"/>
          </a:xfrm>
        </p:spPr>
        <p:txBody>
          <a:bodyPr anchor="b"/>
          <a:lstStyle>
            <a:lvl1pPr marL="0" indent="0" algn="r">
              <a:buNone/>
              <a:defRPr>
                <a:solidFill>
                  <a:schemeClr val="tx1"/>
                </a:solidFill>
              </a:defRPr>
            </a:lvl1pPr>
            <a:lvl2pPr marL="342900" indent="0">
              <a:buNone/>
              <a:defRPr/>
            </a:lvl2pPr>
          </a:lstStyle>
          <a:p>
            <a:pPr lvl="0"/>
            <a:r>
              <a:rPr lang="zh-CN" altLang="en-US" noProof="1"/>
              <a:t>编辑文本</a:t>
            </a:r>
          </a:p>
        </p:txBody>
      </p:sp>
      <p:sp>
        <p:nvSpPr>
          <p:cNvPr id="8" name="日期占位符 3"/>
          <p:cNvSpPr>
            <a:spLocks noGrp="1"/>
          </p:cNvSpPr>
          <p:nvPr>
            <p:ph type="dt" sz="half" idx="14"/>
            <p:custDataLst>
              <p:tags r:id="rId7"/>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8"/>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9"/>
            </p:custDataLst>
          </p:nvPr>
        </p:nvSpPr>
        <p:spPr/>
        <p:txBody>
          <a:bodyPr/>
          <a:lstStyle>
            <a:lvl1pPr>
              <a:defRPr/>
            </a:lvl1pPr>
          </a:lstStyle>
          <a:p>
            <a:pPr>
              <a:defRPr/>
            </a:pPr>
            <a:fld id="{DD47DC10-9F80-47CA-9BB0-03FC4730FA43}"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BDAEE2AC-368D-4ED2-A387-F07EC13D6107}" type="slidenum">
              <a:rPr lang="zh-CN" altLang="en-US"/>
              <a:t>‹#›</a:t>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p>
        </p:txBody>
      </p:sp>
      <p:sp>
        <p:nvSpPr>
          <p:cNvPr id="4" name="内容占位符 3"/>
          <p:cNvSpPr>
            <a:spLocks noGrp="1"/>
          </p:cNvSpPr>
          <p:nvPr>
            <p:ph sz="half" idx="2"/>
            <p:custDataLst>
              <p:tags r:id="rId3"/>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p>
        </p:txBody>
      </p:sp>
      <p:sp>
        <p:nvSpPr>
          <p:cNvPr id="6" name="内容占位符 5"/>
          <p:cNvSpPr>
            <a:spLocks noGrp="1"/>
          </p:cNvSpPr>
          <p:nvPr>
            <p:ph sz="quarter" idx="4"/>
            <p:custDataLst>
              <p:tags r:id="rId5"/>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pPr>
              <a:defRPr/>
            </a:pPr>
            <a:fld id="{69B27451-B61D-4EBD-9E20-9C423E26C623}" type="slidenum">
              <a:rPr lang="zh-CN" altLang="en-US"/>
              <a:t>‹#›</a:t>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9BB12C0-236C-47D9-B21E-53704C811C44}" type="slidenum">
              <a:rPr lang="zh-CN" altLang="en-US"/>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B8C1EB70-7901-479E-AC6D-39092085774B}" type="slidenum">
              <a:rPr lang="zh-CN" altLang="en-US"/>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C67445A4-C0BB-452B-A7F3-D7AA9591C7EA}"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19DE868F-D697-40DF-890C-3E7AE3034BAC}"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8" Type="http://schemas.openxmlformats.org/officeDocument/2006/relationships/slide" Target="../slides/slide2.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5.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 Target="../slides/slide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52"/>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p>
        </p:txBody>
      </p:sp>
      <p:sp>
        <p:nvSpPr>
          <p:cNvPr id="1027" name="文本占位符 2"/>
          <p:cNvSpPr>
            <a:spLocks noGrp="1" noChangeArrowheads="1"/>
          </p:cNvSpPr>
          <p:nvPr>
            <p:ph type="body" idx="9"/>
            <p:custDataLst>
              <p:tags r:id="rId53"/>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54"/>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55"/>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56"/>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t>‹#›</a:t>
            </a:fld>
            <a:endParaRPr lang="zh-CN" altLang="en-US"/>
          </a:p>
        </p:txBody>
      </p:sp>
      <p:sp>
        <p:nvSpPr>
          <p:cNvPr id="2" name="KSO_TEMPLATE" hidden="1"/>
          <p:cNvSpPr/>
          <p:nvPr>
            <p:custDataLst>
              <p:tags r:id="rId5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58" action="ppaction://hlinksldjump"/>
          </p:cNvPr>
          <p:cNvSpPr txBox="1"/>
          <p:nvPr userDrawn="1"/>
        </p:nvSpPr>
        <p:spPr>
          <a:xfrm>
            <a:off x="5794876"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59" action="ppaction://hlinksldjump"/>
          </p:cNvPr>
          <p:cNvSpPr txBox="1"/>
          <p:nvPr userDrawn="1"/>
        </p:nvSpPr>
        <p:spPr>
          <a:xfrm>
            <a:off x="745106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课堂篇学习理解</a:t>
            </a:r>
            <a:endParaRPr lang="en-US" altLang="zh-CN" sz="1400" dirty="0" smtClean="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__5.docx"/><Relationship Id="rId3" Type="http://schemas.openxmlformats.org/officeDocument/2006/relationships/slide" Target="slide8.xml"/><Relationship Id="rId7" Type="http://schemas.openxmlformats.org/officeDocument/2006/relationships/image" Target="../media/image7.emf"/><Relationship Id="rId2" Type="http://schemas.openxmlformats.org/officeDocument/2006/relationships/slideLayout" Target="../slideLayouts/slideLayout21.xml"/><Relationship Id="rId1" Type="http://schemas.openxmlformats.org/officeDocument/2006/relationships/vmlDrawing" Target="../drawings/vmlDrawing5.vml"/><Relationship Id="rId6" Type="http://schemas.openxmlformats.org/officeDocument/2006/relationships/package" Target="../embeddings/Microsoft_Word___4.docx"/><Relationship Id="rId5" Type="http://schemas.openxmlformats.org/officeDocument/2006/relationships/slide" Target="slide35.xml"/><Relationship Id="rId4" Type="http://schemas.openxmlformats.org/officeDocument/2006/relationships/slide" Target="slide27.xml"/><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slide" Target="slide35.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0.emf"/><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package" Target="../embeddings/Microsoft_Word___6.docx"/><Relationship Id="rId5" Type="http://schemas.openxmlformats.org/officeDocument/2006/relationships/slide" Target="slide35.xml"/><Relationship Id="rId4" Type="http://schemas.openxmlformats.org/officeDocument/2006/relationships/slide" Target="slide27.xml"/></Relationships>
</file>

<file path=ppt/slides/_rels/slide1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24.xml"/><Relationship Id="rId4" Type="http://schemas.openxmlformats.org/officeDocument/2006/relationships/slide" Target="slide35.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slide" Target="slide8.xml"/><Relationship Id="rId7" Type="http://schemas.openxmlformats.org/officeDocument/2006/relationships/image" Target="../media/image11.e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package" Target="../embeddings/Microsoft_Word___7.docx"/><Relationship Id="rId5" Type="http://schemas.openxmlformats.org/officeDocument/2006/relationships/slide" Target="slide35.xml"/><Relationship Id="rId4" Type="http://schemas.openxmlformats.org/officeDocument/2006/relationships/slide" Target="slide27.xml"/><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slide" Target="slide35.xml"/></Relationships>
</file>

<file path=ppt/slides/_rels/slide1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27.xml"/><Relationship Id="rId4" Type="http://schemas.openxmlformats.org/officeDocument/2006/relationships/slide" Target="slide35.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4.emf"/><Relationship Id="rId2" Type="http://schemas.openxmlformats.org/officeDocument/2006/relationships/slideLayout" Target="../slideLayouts/slideLayout28.xml"/><Relationship Id="rId1" Type="http://schemas.openxmlformats.org/officeDocument/2006/relationships/vmlDrawing" Target="../drawings/vmlDrawing8.vml"/><Relationship Id="rId6" Type="http://schemas.openxmlformats.org/officeDocument/2006/relationships/package" Target="../embeddings/Microsoft_Word___9.docx"/><Relationship Id="rId5" Type="http://schemas.openxmlformats.org/officeDocument/2006/relationships/slide" Target="slide35.xml"/><Relationship Id="rId4" Type="http://schemas.openxmlformats.org/officeDocument/2006/relationships/slide" Target="slide27.xml"/></Relationships>
</file>

<file path=ppt/slides/_rels/slide1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slide" Target="slide35.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0.xml"/><Relationship Id="rId4" Type="http://schemas.openxmlformats.org/officeDocument/2006/relationships/slide" Target="slide35.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1.xml"/><Relationship Id="rId4" Type="http://schemas.openxmlformats.org/officeDocument/2006/relationships/slide" Target="slide35.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6.emf"/><Relationship Id="rId2" Type="http://schemas.openxmlformats.org/officeDocument/2006/relationships/slideLayout" Target="../slideLayouts/slideLayout32.xml"/><Relationship Id="rId1" Type="http://schemas.openxmlformats.org/officeDocument/2006/relationships/vmlDrawing" Target="../drawings/vmlDrawing9.vml"/><Relationship Id="rId6" Type="http://schemas.openxmlformats.org/officeDocument/2006/relationships/package" Target="../embeddings/Microsoft_Word___10.docx"/><Relationship Id="rId5" Type="http://schemas.openxmlformats.org/officeDocument/2006/relationships/slide" Target="slide35.xml"/><Relationship Id="rId4" Type="http://schemas.openxmlformats.org/officeDocument/2006/relationships/slide" Target="slide27.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slide" Target="slide35.xml"/></Relationships>
</file>

<file path=ppt/slides/_rels/slide2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4.xml"/><Relationship Id="rId4" Type="http://schemas.openxmlformats.org/officeDocument/2006/relationships/slide" Target="slide35.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5.xml"/><Relationship Id="rId4" Type="http://schemas.openxmlformats.org/officeDocument/2006/relationships/slide" Target="slide35.xml"/></Relationships>
</file>

<file path=ppt/slides/_rels/slide2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2.emf"/><Relationship Id="rId2" Type="http://schemas.openxmlformats.org/officeDocument/2006/relationships/slideLayout" Target="../slideLayouts/slideLayout36.xml"/><Relationship Id="rId1" Type="http://schemas.openxmlformats.org/officeDocument/2006/relationships/vmlDrawing" Target="../drawings/vmlDrawing10.vml"/><Relationship Id="rId6" Type="http://schemas.openxmlformats.org/officeDocument/2006/relationships/package" Target="../embeddings/Microsoft_Word___11.docx"/><Relationship Id="rId5" Type="http://schemas.openxmlformats.org/officeDocument/2006/relationships/slide" Target="slide35.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7.xml"/><Relationship Id="rId5" Type="http://schemas.openxmlformats.org/officeDocument/2006/relationships/image" Target="../media/image18.png"/><Relationship Id="rId4" Type="http://schemas.openxmlformats.org/officeDocument/2006/relationships/slide" Target="slide35.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8.xml"/><Relationship Id="rId4" Type="http://schemas.openxmlformats.org/officeDocument/2006/relationships/slide" Target="slide35.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39.xml"/><Relationship Id="rId4" Type="http://schemas.openxmlformats.org/officeDocument/2006/relationships/slide" Target="slide35.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0.xml"/><Relationship Id="rId4" Type="http://schemas.openxmlformats.org/officeDocument/2006/relationships/slide" Target="slide3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slide" Target="slide6.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1.xml"/><Relationship Id="rId5" Type="http://schemas.openxmlformats.org/officeDocument/2006/relationships/image" Target="../media/image19.png"/><Relationship Id="rId4" Type="http://schemas.openxmlformats.org/officeDocument/2006/relationships/slide" Target="slide35.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2.xml"/><Relationship Id="rId4"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0.emf"/><Relationship Id="rId2" Type="http://schemas.openxmlformats.org/officeDocument/2006/relationships/slideLayout" Target="../slideLayouts/slideLayout43.xml"/><Relationship Id="rId1" Type="http://schemas.openxmlformats.org/officeDocument/2006/relationships/vmlDrawing" Target="../drawings/vmlDrawing11.vml"/><Relationship Id="rId6" Type="http://schemas.openxmlformats.org/officeDocument/2006/relationships/package" Target="../embeddings/Microsoft_Word___12.docx"/><Relationship Id="rId5" Type="http://schemas.openxmlformats.org/officeDocument/2006/relationships/slide" Target="slide35.xml"/><Relationship Id="rId4" Type="http://schemas.openxmlformats.org/officeDocument/2006/relationships/slide" Target="slide27.xml"/></Relationships>
</file>

<file path=ppt/slides/_rels/slide3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1.emf"/><Relationship Id="rId2" Type="http://schemas.openxmlformats.org/officeDocument/2006/relationships/slideLayout" Target="../slideLayouts/slideLayout44.xml"/><Relationship Id="rId1" Type="http://schemas.openxmlformats.org/officeDocument/2006/relationships/vmlDrawing" Target="../drawings/vmlDrawing12.vml"/><Relationship Id="rId6" Type="http://schemas.openxmlformats.org/officeDocument/2006/relationships/package" Target="../embeddings/Microsoft_Word___13.docx"/><Relationship Id="rId5" Type="http://schemas.openxmlformats.org/officeDocument/2006/relationships/slide" Target="slide35.xml"/><Relationship Id="rId4" Type="http://schemas.openxmlformats.org/officeDocument/2006/relationships/slide" Target="slide27.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5.xml"/><Relationship Id="rId5" Type="http://schemas.openxmlformats.org/officeDocument/2006/relationships/image" Target="../media/image22.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6.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7.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8.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49.xml"/><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50.xml"/><Relationship Id="rId4" Type="http://schemas.openxmlformats.org/officeDocument/2006/relationships/slide" Target="slide35.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e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package" Target="../embeddings/Microsoft_Word___2.docx"/><Relationship Id="rId5" Type="http://schemas.openxmlformats.org/officeDocument/2006/relationships/slide" Target="slide6.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slideLayout" Target="../slideLayouts/slideLayout18.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8.xml"/><Relationship Id="rId1" Type="http://schemas.openxmlformats.org/officeDocument/2006/relationships/slideLayout" Target="../slideLayouts/slideLayout19.xml"/><Relationship Id="rId4" Type="http://schemas.openxmlformats.org/officeDocument/2006/relationships/slide" Target="slide35.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6.emf"/><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package" Target="../embeddings/Microsoft_Word___3.docx"/><Relationship Id="rId5" Type="http://schemas.openxmlformats.org/officeDocument/2006/relationships/slide" Target="slide35.xml"/><Relationship Id="rId4"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854699" y="4149080"/>
            <a:ext cx="4289301" cy="1053581"/>
          </a:xfrm>
        </p:spPr>
        <p:txBody>
          <a:bodyPr>
            <a:normAutofit fontScale="90000"/>
          </a:bodyPr>
          <a:lstStyle/>
          <a:p>
            <a:r>
              <a:rPr lang="en-US" altLang="zh-CN" dirty="0"/>
              <a:t>Natural </a:t>
            </a:r>
            <a:r>
              <a:rPr lang="en-US" altLang="zh-CN" dirty="0" smtClean="0"/>
              <a:t>Disasters</a:t>
            </a:r>
            <a:endParaRPr lang="zh-CN" altLang="en-US" dirty="0"/>
          </a:p>
        </p:txBody>
      </p:sp>
      <p:sp>
        <p:nvSpPr>
          <p:cNvPr id="3" name="副标题 2"/>
          <p:cNvSpPr>
            <a:spLocks noGrp="1"/>
          </p:cNvSpPr>
          <p:nvPr>
            <p:ph type="subTitle" idx="1"/>
          </p:nvPr>
        </p:nvSpPr>
        <p:spPr>
          <a:xfrm>
            <a:off x="5067300" y="5373216"/>
            <a:ext cx="4076700" cy="504000"/>
          </a:xfrm>
        </p:spPr>
        <p:txBody>
          <a:bodyPr>
            <a:normAutofit/>
          </a:bodyPr>
          <a:lstStyle/>
          <a:p>
            <a:r>
              <a:rPr lang="en-US" altLang="zh-CN" spc="0" dirty="0"/>
              <a:t>Section B</a:t>
            </a:r>
            <a:r>
              <a:rPr lang="zh-CN" altLang="zh-CN" spc="0" dirty="0"/>
              <a:t>　</a:t>
            </a:r>
            <a:r>
              <a:rPr lang="en-US" altLang="zh-CN" spc="0" dirty="0"/>
              <a:t>Reading and Thinking</a:t>
            </a:r>
            <a:endParaRPr lang="zh-CN" altLang="en-US" spc="0" dirty="0"/>
          </a:p>
        </p:txBody>
      </p:sp>
      <p:sp>
        <p:nvSpPr>
          <p:cNvPr id="5" name="矩形 4"/>
          <p:cNvSpPr/>
          <p:nvPr/>
        </p:nvSpPr>
        <p:spPr>
          <a:xfrm>
            <a:off x="0" y="616530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1556792"/>
          <a:ext cx="8128000" cy="325253"/>
        </p:xfrm>
        <a:graphic>
          <a:graphicData uri="http://schemas.openxmlformats.org/presentationml/2006/ole">
            <mc:AlternateContent xmlns:mc="http://schemas.openxmlformats.org/markup-compatibility/2006">
              <mc:Choice xmlns:v="urn:schemas-microsoft-com:vml" Requires="v">
                <p:oleObj spid="_x0000_s5164" name="文档" r:id="rId6" imgW="3843020" imgH="154940" progId="Word.Document.12">
                  <p:embed/>
                </p:oleObj>
              </mc:Choice>
              <mc:Fallback>
                <p:oleObj name="文档" r:id="rId6" imgW="3843020" imgH="154940" progId="Word.Document.12">
                  <p:embed/>
                  <p:pic>
                    <p:nvPicPr>
                      <p:cNvPr id="0" name="图片 5149"/>
                      <p:cNvPicPr/>
                      <p:nvPr/>
                    </p:nvPicPr>
                    <p:blipFill>
                      <a:blip r:embed="rId7"/>
                      <a:stretch>
                        <a:fillRect/>
                      </a:stretch>
                    </p:blipFill>
                    <p:spPr>
                      <a:xfrm>
                        <a:off x="323528" y="1556792"/>
                        <a:ext cx="8128000" cy="325253"/>
                      </a:xfrm>
                      <a:prstGeom prst="rect">
                        <a:avLst/>
                      </a:prstGeom>
                    </p:spPr>
                  </p:pic>
                </p:oleObj>
              </mc:Fallback>
            </mc:AlternateContent>
          </a:graphicData>
        </a:graphic>
      </p:graphicFrame>
      <p:sp>
        <p:nvSpPr>
          <p:cNvPr id="3" name="矩形 2"/>
          <p:cNvSpPr>
            <a:spLocks noChangeAspect="1"/>
          </p:cNvSpPr>
          <p:nvPr/>
        </p:nvSpPr>
        <p:spPr>
          <a:xfrm>
            <a:off x="508000" y="1882045"/>
            <a:ext cx="2828018" cy="459741"/>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en-US" altLang="zh-CN" sz="2200" dirty="0" err="1" smtClean="0">
                <a:solidFill>
                  <a:srgbClr val="000000"/>
                </a:solidFill>
                <a:latin typeface="Times New Roman" panose="02020603050405020304" pitchFamily="18" charset="0"/>
                <a:cs typeface="Times New Roman" panose="02020603050405020304" pitchFamily="18" charset="0"/>
              </a:rPr>
              <a:t>damage,ruin,destroy</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508000" y="2327877"/>
          <a:ext cx="8128000" cy="3866751"/>
        </p:xfrm>
        <a:graphic>
          <a:graphicData uri="http://schemas.openxmlformats.org/presentationml/2006/ole">
            <mc:AlternateContent xmlns:mc="http://schemas.openxmlformats.org/markup-compatibility/2006">
              <mc:Choice xmlns:v="urn:schemas-microsoft-com:vml" Requires="v">
                <p:oleObj spid="_x0000_s5165" name="文档" r:id="rId8" imgW="3952875" imgH="1882140" progId="Word.Document.12">
                  <p:embed/>
                </p:oleObj>
              </mc:Choice>
              <mc:Fallback>
                <p:oleObj name="文档" r:id="rId8" imgW="3952875" imgH="1882140" progId="Word.Document.12">
                  <p:embed/>
                  <p:pic>
                    <p:nvPicPr>
                      <p:cNvPr id="0" name="图片 5150"/>
                      <p:cNvPicPr/>
                      <p:nvPr/>
                    </p:nvPicPr>
                    <p:blipFill>
                      <a:blip r:embed="rId9"/>
                      <a:stretch>
                        <a:fillRect/>
                      </a:stretch>
                    </p:blipFill>
                    <p:spPr>
                      <a:xfrm>
                        <a:off x="508000" y="2327877"/>
                        <a:ext cx="8128000" cy="386675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a:stretch>
            <a:fillRect/>
          </a:stretch>
        </p:blipFill>
        <p:spPr>
          <a:xfrm>
            <a:off x="1360645" y="1106011"/>
            <a:ext cx="6422708" cy="5553075"/>
          </a:xfrm>
          <a:prstGeom prst="rect">
            <a:avLst/>
          </a:prstGeom>
        </p:spPr>
      </p:pic>
      <p:sp>
        <p:nvSpPr>
          <p:cNvPr id="6" name="矩形 5"/>
          <p:cNvSpPr/>
          <p:nvPr/>
        </p:nvSpPr>
        <p:spPr>
          <a:xfrm>
            <a:off x="1537391" y="5517232"/>
            <a:ext cx="605894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43238"/>
            <a:ext cx="8128000" cy="289733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shock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震惊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令人震惊的事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休克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震惊</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People were in </a:t>
            </a:r>
            <a:r>
              <a:rPr lang="en-US" altLang="zh-CN" sz="2200" b="1" dirty="0">
                <a:solidFill>
                  <a:srgbClr val="000000"/>
                </a:solidFill>
                <a:latin typeface="Times New Roman" panose="02020603050405020304" pitchFamily="18" charset="0"/>
                <a:cs typeface="Times New Roman" panose="02020603050405020304" pitchFamily="18" charset="0"/>
              </a:rPr>
              <a:t>shock</a:t>
            </a:r>
            <a:r>
              <a:rPr lang="en-US" altLang="zh-CN" sz="2200" dirty="0">
                <a:solidFill>
                  <a:srgbClr val="000000"/>
                </a:solidFill>
                <a:latin typeface="Times New Roman" panose="02020603050405020304" pitchFamily="18" charset="0"/>
                <a:cs typeface="Times New Roman" panose="02020603050405020304" pitchFamily="18" charset="0"/>
              </a:rPr>
              <a:t>—and </a:t>
            </a:r>
            <a:r>
              <a:rPr lang="en-US" altLang="zh-CN" sz="2200" dirty="0" err="1">
                <a:solidFill>
                  <a:srgbClr val="000000"/>
                </a:solidFill>
                <a:latin typeface="Times New Roman" panose="02020603050405020304" pitchFamily="18" charset="0"/>
                <a:cs typeface="Times New Roman" panose="02020603050405020304" pitchFamily="18" charset="0"/>
              </a:rPr>
              <a:t>then,later</a:t>
            </a:r>
            <a:r>
              <a:rPr lang="en-US" altLang="zh-CN" sz="2200" dirty="0">
                <a:solidFill>
                  <a:srgbClr val="000000"/>
                </a:solidFill>
                <a:latin typeface="Times New Roman" panose="02020603050405020304" pitchFamily="18" charset="0"/>
                <a:cs typeface="Times New Roman" panose="02020603050405020304" pitchFamily="18" charset="0"/>
              </a:rPr>
              <a:t> that </a:t>
            </a:r>
            <a:r>
              <a:rPr lang="en-US" altLang="zh-CN" sz="2200" dirty="0" err="1">
                <a:solidFill>
                  <a:srgbClr val="000000"/>
                </a:solidFill>
                <a:latin typeface="Times New Roman" panose="02020603050405020304" pitchFamily="18" charset="0"/>
                <a:cs typeface="Times New Roman" panose="02020603050405020304" pitchFamily="18" charset="0"/>
              </a:rPr>
              <a:t>afternoon,another</a:t>
            </a:r>
            <a:r>
              <a:rPr lang="en-US" altLang="zh-CN" sz="2200" dirty="0">
                <a:solidFill>
                  <a:srgbClr val="000000"/>
                </a:solidFill>
                <a:latin typeface="Times New Roman" panose="02020603050405020304" pitchFamily="18" charset="0"/>
                <a:cs typeface="Times New Roman" panose="02020603050405020304" pitchFamily="18" charset="0"/>
              </a:rPr>
              <a:t> big quake shook Tangshan again.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人们都感到震惊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然后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当天下午晚些时候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又一次大地震再次震动了唐山。</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shock</a:t>
            </a:r>
            <a:r>
              <a:rPr lang="zh-CN" altLang="zh-CN" sz="2200" dirty="0">
                <a:solidFill>
                  <a:srgbClr val="000000"/>
                </a:solidFill>
                <a:latin typeface="Times New Roman" panose="02020603050405020304" pitchFamily="18" charset="0"/>
                <a:cs typeface="Times New Roman" panose="02020603050405020304" pitchFamily="18" charset="0"/>
              </a:rPr>
              <a:t>是名词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震惊</a:t>
            </a:r>
            <a:r>
              <a:rPr lang="en-US" altLang="zh-CN" sz="2200" dirty="0">
                <a:solidFill>
                  <a:srgbClr val="000000"/>
                </a:solidFill>
                <a:latin typeface="Times New Roman" panose="02020603050405020304" pitchFamily="18" charset="0"/>
                <a:cs typeface="Times New Roman" panose="02020603050405020304" pitchFamily="18" charset="0"/>
              </a:rPr>
              <a:t>”,in shock</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震惊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吃惊</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861048"/>
          <a:ext cx="8128000" cy="2384080"/>
        </p:xfrm>
        <a:graphic>
          <a:graphicData uri="http://schemas.openxmlformats.org/presentationml/2006/ole">
            <mc:AlternateContent xmlns:mc="http://schemas.openxmlformats.org/markup-compatibility/2006">
              <mc:Choice xmlns:v="urn:schemas-microsoft-com:vml" Requires="v">
                <p:oleObj spid="_x0000_s6167" name="文档" r:id="rId6" imgW="3843020" imgH="1129030" progId="Word.Document.12">
                  <p:embed/>
                </p:oleObj>
              </mc:Choice>
              <mc:Fallback>
                <p:oleObj name="文档" r:id="rId6" imgW="3843020" imgH="1129030" progId="Word.Document.12">
                  <p:embed/>
                  <p:pic>
                    <p:nvPicPr>
                      <p:cNvPr id="0" name="图片 6157"/>
                      <p:cNvPicPr/>
                      <p:nvPr/>
                    </p:nvPicPr>
                    <p:blipFill>
                      <a:blip r:embed="rId7"/>
                      <a:stretch>
                        <a:fillRect/>
                      </a:stretch>
                    </p:blipFill>
                    <p:spPr>
                      <a:xfrm>
                        <a:off x="508000" y="3861048"/>
                        <a:ext cx="8128000" cy="238408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 brought the roses </a:t>
            </a:r>
            <a:r>
              <a:rPr lang="en-US" altLang="zh-CN" sz="2200" dirty="0" err="1">
                <a:solidFill>
                  <a:srgbClr val="000000"/>
                </a:solidFill>
                <a:latin typeface="Times New Roman" panose="02020603050405020304" pitchFamily="18" charset="0"/>
                <a:cs typeface="Times New Roman" panose="02020603050405020304" pitchFamily="18" charset="0"/>
              </a:rPr>
              <a:t>in,and</a:t>
            </a:r>
            <a:r>
              <a:rPr lang="en-US" altLang="zh-CN" sz="2200" dirty="0">
                <a:solidFill>
                  <a:srgbClr val="000000"/>
                </a:solidFill>
                <a:latin typeface="Times New Roman" panose="02020603050405020304" pitchFamily="18" charset="0"/>
                <a:cs typeface="Times New Roman" panose="02020603050405020304" pitchFamily="18" charset="0"/>
              </a:rPr>
              <a:t> then just looked at them in </a:t>
            </a:r>
            <a:r>
              <a:rPr lang="en-US" altLang="zh-CN" sz="2200" b="1" dirty="0">
                <a:solidFill>
                  <a:srgbClr val="000000"/>
                </a:solidFill>
                <a:latin typeface="Times New Roman" panose="02020603050405020304" pitchFamily="18" charset="0"/>
                <a:cs typeface="Times New Roman" panose="02020603050405020304" pitchFamily="18" charset="0"/>
              </a:rPr>
              <a:t>shock</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她将玫瑰拿进屋</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吃惊地看着它们。</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failure was a great </a:t>
            </a:r>
            <a:r>
              <a:rPr lang="en-US" altLang="zh-CN" sz="2200" b="1" dirty="0">
                <a:solidFill>
                  <a:srgbClr val="000000"/>
                </a:solidFill>
                <a:latin typeface="Times New Roman" panose="02020603050405020304" pitchFamily="18" charset="0"/>
                <a:cs typeface="Times New Roman" panose="02020603050405020304" pitchFamily="18" charset="0"/>
              </a:rPr>
              <a:t>shock</a:t>
            </a:r>
            <a:r>
              <a:rPr lang="en-US" altLang="zh-CN" sz="2200" dirty="0">
                <a:solidFill>
                  <a:srgbClr val="000000"/>
                </a:solidFill>
                <a:latin typeface="Times New Roman" panose="02020603050405020304" pitchFamily="18" charset="0"/>
                <a:cs typeface="Times New Roman" panose="02020603050405020304" pitchFamily="18" charset="0"/>
              </a:rPr>
              <a:t> to me.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那次失败给我很大的打击。</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There was something wrong with the switch and I got a </a:t>
            </a:r>
            <a:r>
              <a:rPr lang="en-US" altLang="zh-CN" sz="2200" b="1" dirty="0">
                <a:solidFill>
                  <a:srgbClr val="000000"/>
                </a:solidFill>
                <a:latin typeface="Times New Roman" panose="02020603050405020304" pitchFamily="18" charset="0"/>
                <a:cs typeface="Times New Roman" panose="02020603050405020304" pitchFamily="18" charset="0"/>
              </a:rPr>
              <a:t>shock</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开关有问题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电了我一下。</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patient was taken to hospital suffering from </a:t>
            </a:r>
            <a:r>
              <a:rPr lang="en-US" altLang="zh-CN" sz="2200" b="1" dirty="0">
                <a:solidFill>
                  <a:srgbClr val="000000"/>
                </a:solidFill>
                <a:latin typeface="Times New Roman" panose="02020603050405020304" pitchFamily="18" charset="0"/>
                <a:cs typeface="Times New Roman" panose="02020603050405020304" pitchFamily="18" charset="0"/>
              </a:rPr>
              <a:t>shock</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病人因休克被送往医院。</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16208"/>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468560" y="1700808"/>
          <a:ext cx="8128000" cy="2970878"/>
        </p:xfrm>
        <a:graphic>
          <a:graphicData uri="http://schemas.openxmlformats.org/presentationml/2006/ole">
            <mc:AlternateContent xmlns:mc="http://schemas.openxmlformats.org/markup-compatibility/2006">
              <mc:Choice xmlns:v="urn:schemas-microsoft-com:vml" Requires="v">
                <p:oleObj spid="_x0000_s7208" name="文档" r:id="rId6" imgW="3843020" imgH="1405890" progId="Word.Document.12">
                  <p:embed/>
                </p:oleObj>
              </mc:Choice>
              <mc:Fallback>
                <p:oleObj name="文档" r:id="rId6" imgW="3843020" imgH="1405890" progId="Word.Document.12">
                  <p:embed/>
                  <p:pic>
                    <p:nvPicPr>
                      <p:cNvPr id="0" name="图片 7193"/>
                      <p:cNvPicPr/>
                      <p:nvPr/>
                    </p:nvPicPr>
                    <p:blipFill>
                      <a:blip r:embed="rId7"/>
                      <a:stretch>
                        <a:fillRect/>
                      </a:stretch>
                    </p:blipFill>
                    <p:spPr>
                      <a:xfrm>
                        <a:off x="-468560" y="1700808"/>
                        <a:ext cx="8128000" cy="297087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23528" y="4764242"/>
          <a:ext cx="8128000" cy="325253"/>
        </p:xfrm>
        <a:graphic>
          <a:graphicData uri="http://schemas.openxmlformats.org/presentationml/2006/ole">
            <mc:AlternateContent xmlns:mc="http://schemas.openxmlformats.org/markup-compatibility/2006">
              <mc:Choice xmlns:v="urn:schemas-microsoft-com:vml" Requires="v">
                <p:oleObj spid="_x0000_s7209" name="文档" r:id="rId8" imgW="3843020" imgH="154940" progId="Word.Document.12">
                  <p:embed/>
                </p:oleObj>
              </mc:Choice>
              <mc:Fallback>
                <p:oleObj name="文档" r:id="rId8" imgW="3843020" imgH="154940" progId="Word.Document.12">
                  <p:embed/>
                  <p:pic>
                    <p:nvPicPr>
                      <p:cNvPr id="0" name="图片 7194"/>
                      <p:cNvPicPr/>
                      <p:nvPr/>
                    </p:nvPicPr>
                    <p:blipFill>
                      <a:blip r:embed="rId9"/>
                      <a:stretch>
                        <a:fillRect/>
                      </a:stretch>
                    </p:blipFill>
                    <p:spPr>
                      <a:xfrm>
                        <a:off x="323528" y="4764242"/>
                        <a:ext cx="8128000" cy="325253"/>
                      </a:xfrm>
                      <a:prstGeom prst="rect">
                        <a:avLst/>
                      </a:prstGeom>
                    </p:spPr>
                  </p:pic>
                </p:oleObj>
              </mc:Fallback>
            </mc:AlternateContent>
          </a:graphicData>
        </a:graphic>
      </p:graphicFrame>
      <p:sp>
        <p:nvSpPr>
          <p:cNvPr id="5" name="矩形 4"/>
          <p:cNvSpPr>
            <a:spLocks noChangeAspect="1"/>
          </p:cNvSpPr>
          <p:nvPr/>
        </p:nvSpPr>
        <p:spPr>
          <a:xfrm>
            <a:off x="508000" y="5011266"/>
            <a:ext cx="8128000" cy="86600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shock</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吃惊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震惊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令人震惊的事情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时是可数名词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身心受到的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打击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震惊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休克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时是不可数名词。</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cstate="email"/>
          <a:stretch>
            <a:fillRect/>
          </a:stretch>
        </p:blipFill>
        <p:spPr>
          <a:xfrm>
            <a:off x="508000" y="1218155"/>
            <a:ext cx="8128000" cy="5091165"/>
          </a:xfrm>
          <a:prstGeom prst="rect">
            <a:avLst/>
          </a:prstGeom>
        </p:spPr>
      </p:pic>
      <p:sp>
        <p:nvSpPr>
          <p:cNvPr id="6" name="矩形 5"/>
          <p:cNvSpPr/>
          <p:nvPr/>
        </p:nvSpPr>
        <p:spPr>
          <a:xfrm>
            <a:off x="647230" y="5326994"/>
            <a:ext cx="7859724" cy="6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breathe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.&amp;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呼吸</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err="1">
                <a:solidFill>
                  <a:srgbClr val="000000"/>
                </a:solidFill>
                <a:latin typeface="Times New Roman" panose="02020603050405020304" pitchFamily="18" charset="0"/>
                <a:cs typeface="Times New Roman" panose="02020603050405020304" pitchFamily="18" charset="0"/>
              </a:rPr>
              <a:t>Slowly,the</a:t>
            </a:r>
            <a:r>
              <a:rPr lang="en-US" altLang="zh-CN" sz="2200" dirty="0">
                <a:solidFill>
                  <a:srgbClr val="000000"/>
                </a:solidFill>
                <a:latin typeface="Times New Roman" panose="02020603050405020304" pitchFamily="18" charset="0"/>
                <a:cs typeface="Times New Roman" panose="02020603050405020304" pitchFamily="18" charset="0"/>
              </a:rPr>
              <a:t> city began to </a:t>
            </a:r>
            <a:r>
              <a:rPr lang="en-US" altLang="zh-CN" sz="2200" b="1" dirty="0">
                <a:solidFill>
                  <a:srgbClr val="000000"/>
                </a:solidFill>
                <a:latin typeface="Times New Roman" panose="02020603050405020304" pitchFamily="18" charset="0"/>
                <a:cs typeface="Times New Roman" panose="02020603050405020304" pitchFamily="18" charset="0"/>
              </a:rPr>
              <a:t>breathe</a:t>
            </a:r>
            <a:r>
              <a:rPr lang="en-US" altLang="zh-CN" sz="2200" dirty="0">
                <a:solidFill>
                  <a:srgbClr val="000000"/>
                </a:solidFill>
                <a:latin typeface="Times New Roman" panose="02020603050405020304" pitchFamily="18" charset="0"/>
                <a:cs typeface="Times New Roman" panose="02020603050405020304" pitchFamily="18" charset="0"/>
              </a:rPr>
              <a:t> again.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慢慢地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这座城市又恢复了生机。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breathe</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呼吸</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是不及物动词。</a:t>
            </a:r>
            <a:r>
              <a:rPr lang="en-US" altLang="zh-CN" sz="2200" dirty="0">
                <a:solidFill>
                  <a:srgbClr val="000000"/>
                </a:solidFill>
                <a:latin typeface="Times New Roman" panose="02020603050405020304" pitchFamily="18" charset="0"/>
                <a:cs typeface="Times New Roman" panose="02020603050405020304" pitchFamily="18" charset="0"/>
              </a:rPr>
              <a:t>breathe</a:t>
            </a:r>
            <a:r>
              <a:rPr lang="zh-CN" altLang="zh-CN" sz="2200" dirty="0">
                <a:solidFill>
                  <a:srgbClr val="000000"/>
                </a:solidFill>
                <a:latin typeface="Times New Roman" panose="02020603050405020304" pitchFamily="18" charset="0"/>
                <a:cs typeface="Times New Roman" panose="02020603050405020304" pitchFamily="18" charset="0"/>
              </a:rPr>
              <a:t>也可做及物动词。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air is so dirty that it is difficult to </a:t>
            </a:r>
            <a:r>
              <a:rPr lang="en-US" altLang="zh-CN" sz="2200" b="1" dirty="0">
                <a:solidFill>
                  <a:srgbClr val="000000"/>
                </a:solidFill>
                <a:latin typeface="Times New Roman" panose="02020603050405020304" pitchFamily="18" charset="0"/>
                <a:cs typeface="Times New Roman" panose="02020603050405020304" pitchFamily="18" charset="0"/>
              </a:rPr>
              <a:t>breathe.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空气太脏了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呼吸很困难。</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People are concerned about the quality of the air they </a:t>
            </a:r>
            <a:r>
              <a:rPr lang="en-US" altLang="zh-CN" sz="2200" b="1" dirty="0">
                <a:solidFill>
                  <a:srgbClr val="000000"/>
                </a:solidFill>
                <a:latin typeface="Times New Roman" panose="02020603050405020304" pitchFamily="18" charset="0"/>
                <a:cs typeface="Times New Roman" panose="02020603050405020304" pitchFamily="18" charset="0"/>
              </a:rPr>
              <a:t>breathe</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人们关心他们呼吸的空气的质量。</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530638"/>
            <a:ext cx="2225289" cy="458202"/>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38944" y="1988840"/>
          <a:ext cx="8128000" cy="2679156"/>
        </p:xfrm>
        <a:graphic>
          <a:graphicData uri="http://schemas.openxmlformats.org/presentationml/2006/ole">
            <mc:AlternateContent xmlns:mc="http://schemas.openxmlformats.org/markup-compatibility/2006">
              <mc:Choice xmlns:v="urn:schemas-microsoft-com:vml" Requires="v">
                <p:oleObj spid="_x0000_s8215" name="文档" r:id="rId6" imgW="3843020" imgH="1268730" progId="Word.Document.12">
                  <p:embed/>
                </p:oleObj>
              </mc:Choice>
              <mc:Fallback>
                <p:oleObj name="文档" r:id="rId6" imgW="3843020" imgH="1268730" progId="Word.Document.12">
                  <p:embed/>
                  <p:pic>
                    <p:nvPicPr>
                      <p:cNvPr id="0" name="图片 8205"/>
                      <p:cNvPicPr/>
                      <p:nvPr/>
                    </p:nvPicPr>
                    <p:blipFill>
                      <a:blip r:embed="rId7"/>
                      <a:stretch>
                        <a:fillRect/>
                      </a:stretch>
                    </p:blipFill>
                    <p:spPr>
                      <a:xfrm>
                        <a:off x="-238944" y="1988840"/>
                        <a:ext cx="8128000" cy="26791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48458"/>
            <a:ext cx="8128000" cy="5016846"/>
          </a:xfrm>
          <a:prstGeom prst="rect">
            <a:avLst/>
          </a:prstGeom>
        </p:spPr>
      </p:pic>
      <p:sp>
        <p:nvSpPr>
          <p:cNvPr id="6" name="矩形 5"/>
          <p:cNvSpPr/>
          <p:nvPr/>
        </p:nvSpPr>
        <p:spPr>
          <a:xfrm>
            <a:off x="686140" y="5244712"/>
            <a:ext cx="7781905" cy="6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291038"/>
            <a:ext cx="8128000" cy="2529923"/>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effort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努力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艰难的尝试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尽力</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With strong support from the government and the tireless </a:t>
            </a:r>
            <a:r>
              <a:rPr lang="en-US" altLang="zh-CN" sz="2200" b="1">
                <a:solidFill>
                  <a:srgbClr val="000000"/>
                </a:solidFill>
                <a:latin typeface="Times New Roman" panose="02020603050405020304" pitchFamily="18" charset="0"/>
                <a:cs typeface="Times New Roman" panose="02020603050405020304" pitchFamily="18" charset="0"/>
              </a:rPr>
              <a:t>efforts</a:t>
            </a:r>
            <a:r>
              <a:rPr lang="en-US" altLang="zh-CN" sz="2200">
                <a:solidFill>
                  <a:srgbClr val="000000"/>
                </a:solidFill>
                <a:latin typeface="Times New Roman" panose="02020603050405020304" pitchFamily="18" charset="0"/>
                <a:cs typeface="Times New Roman" panose="02020603050405020304" pitchFamily="18" charset="0"/>
              </a:rPr>
              <a:t> of the city</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 people,a new Tangshan was built upon the earthquake ruins.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在政府的大力支持和市民的不懈努力下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在地震废墟上建造了一座新的唐山</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02210"/>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图解</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00213"/>
          <a:ext cx="8128000" cy="4902200"/>
        </p:xfrm>
        <a:graphic>
          <a:graphicData uri="http://schemas.openxmlformats.org/presentationml/2006/ole">
            <mc:AlternateContent xmlns:mc="http://schemas.openxmlformats.org/markup-compatibility/2006">
              <mc:Choice xmlns:v="urn:schemas-microsoft-com:vml" Requires="v">
                <p:oleObj spid="_x0000_s1056" name="文档" r:id="rId6" imgW="3913505" imgH="2361565" progId="Word.Document.12">
                  <p:embed/>
                </p:oleObj>
              </mc:Choice>
              <mc:Fallback>
                <p:oleObj name="文档" r:id="rId6" imgW="3913505" imgH="2361565" progId="Word.Document.12">
                  <p:embed/>
                  <p:pic>
                    <p:nvPicPr>
                      <p:cNvPr id="0" name="图片 1046"/>
                      <p:cNvPicPr/>
                      <p:nvPr/>
                    </p:nvPicPr>
                    <p:blipFill>
                      <a:blip r:embed="rId7"/>
                      <a:stretch>
                        <a:fillRect/>
                      </a:stretch>
                    </p:blipFill>
                    <p:spPr>
                      <a:xfrm>
                        <a:off x="508000" y="1700213"/>
                        <a:ext cx="8128000" cy="4902200"/>
                      </a:xfrm>
                      <a:prstGeom prst="rect">
                        <a:avLst/>
                      </a:prstGeom>
                    </p:spPr>
                  </p:pic>
                </p:oleObj>
              </mc:Fallback>
            </mc:AlternateContent>
          </a:graphicData>
        </a:graphic>
      </p:graphicFrame>
      <p:sp>
        <p:nvSpPr>
          <p:cNvPr id="7" name="矩形 6"/>
          <p:cNvSpPr>
            <a:spLocks noChangeAspect="1"/>
          </p:cNvSpPr>
          <p:nvPr/>
        </p:nvSpPr>
        <p:spPr>
          <a:xfrm>
            <a:off x="1330716" y="1700808"/>
            <a:ext cx="865943"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crack </a:t>
            </a:r>
            <a:endParaRPr lang="zh-CN" altLang="en-US" sz="2200"/>
          </a:p>
        </p:txBody>
      </p:sp>
      <p:sp>
        <p:nvSpPr>
          <p:cNvPr id="8" name="矩形 7"/>
          <p:cNvSpPr>
            <a:spLocks noChangeAspect="1"/>
          </p:cNvSpPr>
          <p:nvPr/>
        </p:nvSpPr>
        <p:spPr>
          <a:xfrm>
            <a:off x="1330716" y="2060848"/>
            <a:ext cx="63991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ruin</a:t>
            </a:r>
            <a:endParaRPr lang="zh-CN" altLang="en-US" sz="2200"/>
          </a:p>
        </p:txBody>
      </p:sp>
      <p:sp>
        <p:nvSpPr>
          <p:cNvPr id="9" name="矩形 8"/>
          <p:cNvSpPr>
            <a:spLocks noChangeAspect="1"/>
          </p:cNvSpPr>
          <p:nvPr/>
        </p:nvSpPr>
        <p:spPr>
          <a:xfrm>
            <a:off x="1330716" y="2420888"/>
            <a:ext cx="841897" cy="469744"/>
          </a:xfrm>
          <a:prstGeom prst="rect">
            <a:avLst/>
          </a:prstGeom>
        </p:spPr>
        <p:txBody>
          <a:bodyPr wrap="none">
            <a:spAutoFit/>
          </a:bodyPr>
          <a:lstStyle/>
          <a:p>
            <a:pPr>
              <a:lnSpc>
                <a:spcPct val="120000"/>
              </a:lnSpc>
            </a:pPr>
            <a:r>
              <a:rPr lang="en-US" altLang="zh-CN" sz="2200" dirty="0">
                <a:solidFill>
                  <a:srgbClr val="FF0000"/>
                </a:solidFill>
                <a:latin typeface="Times New Roman" panose="02020603050405020304" pitchFamily="18" charset="0"/>
              </a:rPr>
              <a:t>shock</a:t>
            </a:r>
            <a:endParaRPr lang="zh-CN" altLang="en-US" sz="2200" dirty="0"/>
          </a:p>
        </p:txBody>
      </p:sp>
      <p:sp>
        <p:nvSpPr>
          <p:cNvPr id="10" name="矩形 9"/>
          <p:cNvSpPr>
            <a:spLocks noChangeAspect="1"/>
          </p:cNvSpPr>
          <p:nvPr/>
        </p:nvSpPr>
        <p:spPr>
          <a:xfrm>
            <a:off x="1330716" y="2794318"/>
            <a:ext cx="1313180"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electricity</a:t>
            </a:r>
            <a:endParaRPr lang="zh-CN" altLang="en-US" sz="2200"/>
          </a:p>
        </p:txBody>
      </p:sp>
      <p:sp>
        <p:nvSpPr>
          <p:cNvPr id="11" name="矩形 10"/>
          <p:cNvSpPr>
            <a:spLocks noChangeAspect="1"/>
          </p:cNvSpPr>
          <p:nvPr/>
        </p:nvSpPr>
        <p:spPr>
          <a:xfrm>
            <a:off x="1330716" y="3153545"/>
            <a:ext cx="62388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trap</a:t>
            </a:r>
            <a:endParaRPr lang="zh-CN" altLang="en-US" sz="2200"/>
          </a:p>
        </p:txBody>
      </p:sp>
      <p:sp>
        <p:nvSpPr>
          <p:cNvPr id="12" name="矩形 11"/>
          <p:cNvSpPr>
            <a:spLocks noChangeAspect="1"/>
          </p:cNvSpPr>
          <p:nvPr/>
        </p:nvSpPr>
        <p:spPr>
          <a:xfrm>
            <a:off x="1330716" y="3495258"/>
            <a:ext cx="984565"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bury</a:t>
            </a:r>
            <a:r>
              <a:rPr lang="zh-CN" altLang="en-US" sz="2200">
                <a:solidFill>
                  <a:srgbClr val="FF0000"/>
                </a:solidFill>
                <a:latin typeface="Times New Roman" panose="02020603050405020304" pitchFamily="18" charset="0"/>
              </a:rPr>
              <a:t>　</a:t>
            </a:r>
            <a:endParaRPr lang="zh-CN" altLang="en-US" sz="2200"/>
          </a:p>
        </p:txBody>
      </p:sp>
      <p:sp>
        <p:nvSpPr>
          <p:cNvPr id="13" name="矩形 12"/>
          <p:cNvSpPr>
            <a:spLocks noChangeAspect="1"/>
          </p:cNvSpPr>
          <p:nvPr/>
        </p:nvSpPr>
        <p:spPr>
          <a:xfrm>
            <a:off x="1330716" y="3854485"/>
            <a:ext cx="129715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breathe</a:t>
            </a:r>
            <a:r>
              <a:rPr lang="zh-CN" altLang="en-US" sz="2200">
                <a:solidFill>
                  <a:srgbClr val="FF0000"/>
                </a:solidFill>
                <a:latin typeface="Times New Roman" panose="02020603050405020304" pitchFamily="18" charset="0"/>
              </a:rPr>
              <a:t>　</a:t>
            </a:r>
            <a:endParaRPr lang="zh-CN" altLang="en-US" sz="2200"/>
          </a:p>
        </p:txBody>
      </p:sp>
      <p:sp>
        <p:nvSpPr>
          <p:cNvPr id="14" name="矩形 13"/>
          <p:cNvSpPr>
            <a:spLocks noChangeAspect="1"/>
          </p:cNvSpPr>
          <p:nvPr/>
        </p:nvSpPr>
        <p:spPr>
          <a:xfrm>
            <a:off x="1330716" y="4194220"/>
            <a:ext cx="889987"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revive</a:t>
            </a:r>
            <a:endParaRPr lang="zh-CN" altLang="en-US" sz="2200"/>
          </a:p>
        </p:txBody>
      </p:sp>
      <p:sp>
        <p:nvSpPr>
          <p:cNvPr id="15" name="矩形 14"/>
          <p:cNvSpPr>
            <a:spLocks noChangeAspect="1"/>
          </p:cNvSpPr>
          <p:nvPr/>
        </p:nvSpPr>
        <p:spPr>
          <a:xfrm>
            <a:off x="1330716" y="4543432"/>
            <a:ext cx="807978"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effort</a:t>
            </a:r>
            <a:endParaRPr lang="zh-CN" altLang="en-US" sz="2200"/>
          </a:p>
        </p:txBody>
      </p:sp>
      <p:sp>
        <p:nvSpPr>
          <p:cNvPr id="16" name="矩形 15"/>
          <p:cNvSpPr>
            <a:spLocks noChangeAspect="1"/>
          </p:cNvSpPr>
          <p:nvPr/>
        </p:nvSpPr>
        <p:spPr>
          <a:xfrm>
            <a:off x="1460404" y="4896836"/>
            <a:ext cx="1063112"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unify</a:t>
            </a:r>
            <a:r>
              <a:rPr lang="zh-CN" altLang="en-US" sz="2200">
                <a:solidFill>
                  <a:srgbClr val="FF0000"/>
                </a:solidFill>
                <a:latin typeface="Times New Roman" panose="02020603050405020304" pitchFamily="18" charset="0"/>
              </a:rPr>
              <a:t>　</a:t>
            </a:r>
            <a:endParaRPr lang="zh-CN" altLang="en-US" sz="2200"/>
          </a:p>
        </p:txBody>
      </p:sp>
      <p:sp>
        <p:nvSpPr>
          <p:cNvPr id="17" name="矩形 16"/>
          <p:cNvSpPr>
            <a:spLocks noChangeAspect="1"/>
          </p:cNvSpPr>
          <p:nvPr/>
        </p:nvSpPr>
        <p:spPr>
          <a:xfrm>
            <a:off x="1474274" y="5283641"/>
            <a:ext cx="107753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wisdom</a:t>
            </a:r>
            <a:endParaRPr lang="zh-CN" altLang="en-US" sz="2200"/>
          </a:p>
        </p:txBody>
      </p:sp>
      <p:sp>
        <p:nvSpPr>
          <p:cNvPr id="18" name="矩形 17"/>
          <p:cNvSpPr>
            <a:spLocks noChangeAspect="1"/>
          </p:cNvSpPr>
          <p:nvPr/>
        </p:nvSpPr>
        <p:spPr>
          <a:xfrm>
            <a:off x="1474274" y="5670446"/>
            <a:ext cx="83843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suffer</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effort</a:t>
            </a:r>
            <a:r>
              <a:rPr lang="zh-CN" altLang="zh-CN" sz="2200">
                <a:solidFill>
                  <a:srgbClr val="000000"/>
                </a:solidFill>
                <a:latin typeface="Times New Roman" panose="02020603050405020304" pitchFamily="18" charset="0"/>
                <a:cs typeface="Times New Roman" panose="02020603050405020304" pitchFamily="18" charset="0"/>
              </a:rPr>
              <a:t>表示一般性的努力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即表泛指意义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通常是不可数名词。若强调一次一次具体的努力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通常是可数名词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尤其与</a:t>
            </a:r>
            <a:r>
              <a:rPr lang="en-US" altLang="zh-CN" sz="2200">
                <a:solidFill>
                  <a:srgbClr val="000000"/>
                </a:solidFill>
                <a:latin typeface="Times New Roman" panose="02020603050405020304" pitchFamily="18" charset="0"/>
                <a:cs typeface="Times New Roman" panose="02020603050405020304" pitchFamily="18" charset="0"/>
              </a:rPr>
              <a:t>all,these</a:t>
            </a:r>
            <a:r>
              <a:rPr lang="zh-CN" altLang="zh-CN" sz="2200">
                <a:solidFill>
                  <a:srgbClr val="000000"/>
                </a:solidFill>
                <a:latin typeface="Times New Roman" panose="02020603050405020304" pitchFamily="18" charset="0"/>
                <a:cs typeface="Times New Roman" panose="02020603050405020304" pitchFamily="18" charset="0"/>
              </a:rPr>
              <a:t>等修饰语连用时。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film industry should make greater </a:t>
            </a:r>
            <a:r>
              <a:rPr lang="en-US" altLang="zh-CN" sz="2200" b="1">
                <a:solidFill>
                  <a:srgbClr val="000000"/>
                </a:solidFill>
                <a:latin typeface="Times New Roman" panose="02020603050405020304" pitchFamily="18" charset="0"/>
                <a:cs typeface="Times New Roman" panose="02020603050405020304" pitchFamily="18" charset="0"/>
              </a:rPr>
              <a:t>efforts</a:t>
            </a:r>
            <a:r>
              <a:rPr lang="en-US" altLang="zh-CN" sz="2200">
                <a:solidFill>
                  <a:srgbClr val="000000"/>
                </a:solidFill>
                <a:latin typeface="Times New Roman" panose="02020603050405020304" pitchFamily="18" charset="0"/>
                <a:cs typeface="Times New Roman" panose="02020603050405020304" pitchFamily="18" charset="0"/>
              </a:rPr>
              <a:t> to attract more viewers.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电影业要尽更大的努力吸引更多的观众。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Parents arrange everything for their children and spare no </a:t>
            </a:r>
            <a:r>
              <a:rPr lang="en-US" altLang="zh-CN" sz="2200" b="1">
                <a:solidFill>
                  <a:srgbClr val="000000"/>
                </a:solidFill>
                <a:latin typeface="Times New Roman" panose="02020603050405020304" pitchFamily="18" charset="0"/>
                <a:cs typeface="Times New Roman" panose="02020603050405020304" pitchFamily="18" charset="0"/>
              </a:rPr>
              <a:t>effort</a:t>
            </a:r>
            <a:r>
              <a:rPr lang="en-US" altLang="zh-CN" sz="2200">
                <a:solidFill>
                  <a:srgbClr val="000000"/>
                </a:solidFill>
                <a:latin typeface="Times New Roman" panose="02020603050405020304" pitchFamily="18" charset="0"/>
                <a:cs typeface="Times New Roman" panose="02020603050405020304" pitchFamily="18" charset="0"/>
              </a:rPr>
              <a:t> to pave the way for their success.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父母为孩子安排好一切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不遗余力地为他们的成功铺路。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22099"/>
            <a:ext cx="2225289" cy="458202"/>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24544" y="2492896"/>
          <a:ext cx="8128000" cy="2226482"/>
        </p:xfrm>
        <a:graphic>
          <a:graphicData uri="http://schemas.openxmlformats.org/presentationml/2006/ole">
            <mc:AlternateContent xmlns:mc="http://schemas.openxmlformats.org/markup-compatibility/2006">
              <mc:Choice xmlns:v="urn:schemas-microsoft-com:vml" Requires="v">
                <p:oleObj spid="_x0000_s9239" name="文档" r:id="rId6" imgW="3843020" imgH="1054100" progId="Word.Document.12">
                  <p:embed/>
                </p:oleObj>
              </mc:Choice>
              <mc:Fallback>
                <p:oleObj name="文档" r:id="rId6" imgW="3843020" imgH="1054100" progId="Word.Document.12">
                  <p:embed/>
                  <p:pic>
                    <p:nvPicPr>
                      <p:cNvPr id="0" name="图片 9229"/>
                      <p:cNvPicPr/>
                      <p:nvPr/>
                    </p:nvPicPr>
                    <p:blipFill>
                      <a:blip r:embed="rId7"/>
                      <a:stretch>
                        <a:fillRect/>
                      </a:stretch>
                    </p:blipFill>
                    <p:spPr>
                      <a:xfrm>
                        <a:off x="-324544" y="2492896"/>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14772"/>
            <a:ext cx="8128000" cy="5492854"/>
          </a:xfrm>
          <a:prstGeom prst="rect">
            <a:avLst/>
          </a:prstGeom>
        </p:spPr>
      </p:pic>
      <p:sp>
        <p:nvSpPr>
          <p:cNvPr id="6" name="矩形 5"/>
          <p:cNvSpPr/>
          <p:nvPr/>
        </p:nvSpPr>
        <p:spPr>
          <a:xfrm>
            <a:off x="696414" y="5686453"/>
            <a:ext cx="7781905" cy="649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suffer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遭受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蒙受　</a:t>
            </a:r>
            <a:r>
              <a:rPr lang="en-US" altLang="zh-CN" sz="2200" i="1">
                <a:solidFill>
                  <a:srgbClr val="000000"/>
                </a:solidFill>
                <a:latin typeface="Times New Roman" panose="02020603050405020304" pitchFamily="18" charset="0"/>
                <a:cs typeface="Times New Roman" panose="02020603050405020304" pitchFamily="18" charset="0"/>
              </a:rPr>
              <a:t>vi.</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因疾病、痛苦、悲伤等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受苦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What kind of help do you think people who have </a:t>
            </a:r>
            <a:r>
              <a:rPr lang="en-US" altLang="zh-CN" sz="2200" b="1">
                <a:solidFill>
                  <a:srgbClr val="000000"/>
                </a:solidFill>
                <a:latin typeface="Times New Roman" panose="02020603050405020304" pitchFamily="18" charset="0"/>
                <a:cs typeface="Times New Roman" panose="02020603050405020304" pitchFamily="18" charset="0"/>
              </a:rPr>
              <a:t>suffered</a:t>
            </a:r>
            <a:r>
              <a:rPr lang="en-US" altLang="zh-CN" sz="2200">
                <a:solidFill>
                  <a:srgbClr val="000000"/>
                </a:solidFill>
                <a:latin typeface="Times New Roman" panose="02020603050405020304" pitchFamily="18" charset="0"/>
                <a:cs typeface="Times New Roman" panose="02020603050405020304" pitchFamily="18" charset="0"/>
              </a:rPr>
              <a:t> an earthquake need?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你认为遭受地震灾害的人需要什么样的帮助</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句中的</a:t>
            </a:r>
            <a:r>
              <a:rPr lang="en-US" altLang="zh-CN" sz="2200">
                <a:solidFill>
                  <a:srgbClr val="000000"/>
                </a:solidFill>
                <a:latin typeface="Times New Roman" panose="02020603050405020304" pitchFamily="18" charset="0"/>
                <a:cs typeface="Times New Roman" panose="02020603050405020304" pitchFamily="18" charset="0"/>
              </a:rPr>
              <a:t>suffer</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遭受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蒙受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是及物动词。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think she </a:t>
            </a:r>
            <a:r>
              <a:rPr lang="en-US" altLang="zh-CN" sz="2200" b="1">
                <a:solidFill>
                  <a:srgbClr val="000000"/>
                </a:solidFill>
                <a:latin typeface="Times New Roman" panose="02020603050405020304" pitchFamily="18" charset="0"/>
                <a:cs typeface="Times New Roman" panose="02020603050405020304" pitchFamily="18" charset="0"/>
              </a:rPr>
              <a:t>suffered</a:t>
            </a:r>
            <a:r>
              <a:rPr lang="en-US" altLang="zh-CN" sz="2200">
                <a:solidFill>
                  <a:srgbClr val="000000"/>
                </a:solidFill>
                <a:latin typeface="Times New Roman" panose="02020603050405020304" pitchFamily="18" charset="0"/>
                <a:cs typeface="Times New Roman" panose="02020603050405020304" pitchFamily="18" charset="0"/>
              </a:rPr>
              <a:t> a lot in the African forest.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我认为她在非洲丛林里受了不少苦。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Although we are </a:t>
            </a:r>
            <a:r>
              <a:rPr lang="en-US" altLang="zh-CN" sz="2200" b="1">
                <a:solidFill>
                  <a:srgbClr val="000000"/>
                </a:solidFill>
                <a:latin typeface="Times New Roman" panose="02020603050405020304" pitchFamily="18" charset="0"/>
                <a:cs typeface="Times New Roman" panose="02020603050405020304" pitchFamily="18" charset="0"/>
              </a:rPr>
              <a:t>suffering</a:t>
            </a:r>
            <a:r>
              <a:rPr lang="en-US" altLang="zh-CN" sz="2200">
                <a:solidFill>
                  <a:srgbClr val="000000"/>
                </a:solidFill>
                <a:latin typeface="Times New Roman" panose="02020603050405020304" pitchFamily="18" charset="0"/>
                <a:cs typeface="Times New Roman" panose="02020603050405020304" pitchFamily="18" charset="0"/>
              </a:rPr>
              <a:t> such a severe natural disaster,we will eventually overcome the difficulty as long as we don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lose heart.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尽管遭受如此严重的自然灾害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但只要不灰心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我们终会克服困难。</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0986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suffer from</a:t>
            </a:r>
            <a:r>
              <a:rPr lang="zh-CN" altLang="zh-CN" sz="2200">
                <a:solidFill>
                  <a:srgbClr val="000000"/>
                </a:solidFill>
                <a:latin typeface="Times New Roman" panose="02020603050405020304" pitchFamily="18" charset="0"/>
                <a:cs typeface="Times New Roman" panose="02020603050405020304" pitchFamily="18" charset="0"/>
              </a:rPr>
              <a:t>遭受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患病</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suffer pain/defeat/hardship/damage</a:t>
            </a:r>
            <a:r>
              <a:rPr lang="zh-CN" altLang="zh-CN" sz="2200">
                <a:solidFill>
                  <a:srgbClr val="000000"/>
                </a:solidFill>
                <a:latin typeface="Times New Roman" panose="02020603050405020304" pitchFamily="18" charset="0"/>
                <a:cs typeface="Times New Roman" panose="02020603050405020304" pitchFamily="18" charset="0"/>
              </a:rPr>
              <a:t>遭受痛苦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失败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艰难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破坏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suffering </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痛苦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苦恼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让人痛苦的事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sufferer </a:t>
            </a:r>
            <a:r>
              <a:rPr lang="en-US" altLang="zh-CN" sz="2200" i="1">
                <a:solidFill>
                  <a:srgbClr val="000000"/>
                </a:solidFill>
                <a:latin typeface="Times New Roman" panose="02020603050405020304" pitchFamily="18" charset="0"/>
                <a:cs typeface="Times New Roman" panose="02020603050405020304" pitchFamily="18" charset="0"/>
              </a:rPr>
              <a:t>n.</a:t>
            </a:r>
            <a:r>
              <a:rPr lang="zh-CN" altLang="zh-CN" sz="2200">
                <a:solidFill>
                  <a:srgbClr val="000000"/>
                </a:solidFill>
                <a:latin typeface="Times New Roman" panose="02020603050405020304" pitchFamily="18" charset="0"/>
                <a:cs typeface="Times New Roman" panose="02020603050405020304" pitchFamily="18" charset="0"/>
              </a:rPr>
              <a:t>患难者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患病者</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Many people </a:t>
            </a:r>
            <a:r>
              <a:rPr lang="en-US" altLang="zh-CN" sz="2200" b="1">
                <a:solidFill>
                  <a:srgbClr val="000000"/>
                </a:solidFill>
                <a:latin typeface="Times New Roman" panose="02020603050405020304" pitchFamily="18" charset="0"/>
                <a:cs typeface="Times New Roman" panose="02020603050405020304" pitchFamily="18" charset="0"/>
              </a:rPr>
              <a:t>suffered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from</a:t>
            </a:r>
            <a:r>
              <a:rPr lang="en-US" altLang="zh-CN" sz="2200">
                <a:solidFill>
                  <a:srgbClr val="000000"/>
                </a:solidFill>
                <a:latin typeface="Times New Roman" panose="02020603050405020304" pitchFamily="18" charset="0"/>
                <a:cs typeface="Times New Roman" panose="02020603050405020304" pitchFamily="18" charset="0"/>
              </a:rPr>
              <a:t> this terrible disease and lost their lives.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许多人被这种可怕的疾病夺去了生命。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worry!The animal won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a:t>
            </a:r>
            <a:r>
              <a:rPr lang="en-US" altLang="zh-CN" sz="2200" b="1">
                <a:solidFill>
                  <a:srgbClr val="000000"/>
                </a:solidFill>
                <a:latin typeface="Times New Roman" panose="02020603050405020304" pitchFamily="18" charset="0"/>
                <a:cs typeface="Times New Roman" panose="02020603050405020304" pitchFamily="18" charset="0"/>
              </a:rPr>
              <a:t>suffer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any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pain</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别担心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这只动物不会感到任何痛苦的。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23528" y="2276872"/>
          <a:ext cx="8128000" cy="325253"/>
        </p:xfrm>
        <a:graphic>
          <a:graphicData uri="http://schemas.openxmlformats.org/presentationml/2006/ole">
            <mc:AlternateContent xmlns:mc="http://schemas.openxmlformats.org/markup-compatibility/2006">
              <mc:Choice xmlns:v="urn:schemas-microsoft-com:vml" Requires="v">
                <p:oleObj spid="_x0000_s10262" name="文档" r:id="rId6" imgW="3843020" imgH="154940" progId="Word.Document.12">
                  <p:embed/>
                </p:oleObj>
              </mc:Choice>
              <mc:Fallback>
                <p:oleObj name="文档" r:id="rId6" imgW="3843020" imgH="154940" progId="Word.Document.12">
                  <p:embed/>
                  <p:pic>
                    <p:nvPicPr>
                      <p:cNvPr id="0" name="图片 10252"/>
                      <p:cNvPicPr/>
                      <p:nvPr/>
                    </p:nvPicPr>
                    <p:blipFill>
                      <a:blip r:embed="rId7"/>
                      <a:stretch>
                        <a:fillRect/>
                      </a:stretch>
                    </p:blipFill>
                    <p:spPr>
                      <a:xfrm>
                        <a:off x="323528" y="2276872"/>
                        <a:ext cx="8128000" cy="325253"/>
                      </a:xfrm>
                      <a:prstGeom prst="rect">
                        <a:avLst/>
                      </a:prstGeom>
                    </p:spPr>
                  </p:pic>
                </p:oleObj>
              </mc:Fallback>
            </mc:AlternateContent>
          </a:graphicData>
        </a:graphic>
      </p:graphicFrame>
      <p:sp>
        <p:nvSpPr>
          <p:cNvPr id="3" name="矩形 2"/>
          <p:cNvSpPr>
            <a:spLocks noChangeAspect="1"/>
          </p:cNvSpPr>
          <p:nvPr/>
        </p:nvSpPr>
        <p:spPr>
          <a:xfrm>
            <a:off x="508000" y="2602125"/>
            <a:ext cx="8128000" cy="166346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(1)suffer</a:t>
            </a:r>
            <a:r>
              <a:rPr lang="zh-CN" altLang="zh-CN" sz="2200">
                <a:solidFill>
                  <a:srgbClr val="000000"/>
                </a:solidFill>
                <a:latin typeface="Times New Roman" panose="02020603050405020304" pitchFamily="18" charset="0"/>
                <a:cs typeface="Times New Roman" panose="02020603050405020304" pitchFamily="18" charset="0"/>
              </a:rPr>
              <a:t>指抽象的损害、痛苦等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:suffer pain/defeat/losses/the result/side effects“</a:t>
            </a:r>
            <a:r>
              <a:rPr lang="zh-CN" altLang="zh-CN" sz="2200">
                <a:solidFill>
                  <a:srgbClr val="000000"/>
                </a:solidFill>
                <a:latin typeface="Times New Roman" panose="02020603050405020304" pitchFamily="18" charset="0"/>
                <a:cs typeface="Times New Roman" panose="02020603050405020304" pitchFamily="18" charset="0"/>
              </a:rPr>
              <a:t>遭受痛苦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失败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损失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承受</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结果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副作用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(2)suffer from</a:t>
            </a:r>
            <a:r>
              <a:rPr lang="zh-CN" altLang="zh-CN" sz="2200">
                <a:solidFill>
                  <a:srgbClr val="000000"/>
                </a:solidFill>
                <a:latin typeface="Times New Roman" panose="02020603050405020304" pitchFamily="18" charset="0"/>
                <a:cs typeface="Times New Roman" panose="02020603050405020304" pitchFamily="18" charset="0"/>
              </a:rPr>
              <a:t>常加具体的表示不幸或痛苦的名词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遭受战争、自然灾害、疾病带来的痛苦。</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877455" y="1112141"/>
            <a:ext cx="7389091" cy="5495485"/>
          </a:xfrm>
          <a:prstGeom prst="rect">
            <a:avLst/>
          </a:prstGeom>
        </p:spPr>
      </p:pic>
      <p:sp>
        <p:nvSpPr>
          <p:cNvPr id="6" name="矩形 5"/>
          <p:cNvSpPr/>
          <p:nvPr/>
        </p:nvSpPr>
        <p:spPr>
          <a:xfrm>
            <a:off x="1053883" y="5290934"/>
            <a:ext cx="690249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091672"/>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Chickens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even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pigs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nervous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eat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b="1" dirty="0" err="1">
                <a:solidFill>
                  <a:srgbClr val="000000"/>
                </a:solidFill>
                <a:latin typeface="Times New Roman" panose="02020603050405020304" pitchFamily="18" charset="0"/>
                <a:cs typeface="Times New Roman" panose="02020603050405020304" pitchFamily="18" charset="0"/>
              </a:rPr>
              <a:t>and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dogs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refused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go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inside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buildings.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甚至猪都紧张得不吃东西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狗也不肯进入大楼里面去。</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本句是一个并列句。在第一个分句中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句子的主语是</a:t>
            </a:r>
            <a:r>
              <a:rPr lang="en-US" altLang="zh-CN" sz="2200" dirty="0">
                <a:solidFill>
                  <a:srgbClr val="000000"/>
                </a:solidFill>
                <a:latin typeface="Times New Roman" panose="02020603050405020304" pitchFamily="18" charset="0"/>
                <a:cs typeface="Times New Roman" panose="02020603050405020304" pitchFamily="18" charset="0"/>
              </a:rPr>
              <a:t>Chickens and even pigs,</a:t>
            </a:r>
            <a:r>
              <a:rPr lang="zh-CN" altLang="zh-CN" sz="2200" dirty="0">
                <a:solidFill>
                  <a:srgbClr val="000000"/>
                </a:solidFill>
                <a:latin typeface="Times New Roman" panose="02020603050405020304" pitchFamily="18" charset="0"/>
                <a:cs typeface="Times New Roman" panose="02020603050405020304" pitchFamily="18" charset="0"/>
              </a:rPr>
              <a:t>动词不定式短语</a:t>
            </a:r>
            <a:r>
              <a:rPr lang="en-US" altLang="zh-CN" sz="2200" dirty="0">
                <a:solidFill>
                  <a:srgbClr val="000000"/>
                </a:solidFill>
                <a:latin typeface="Times New Roman" panose="02020603050405020304" pitchFamily="18" charset="0"/>
                <a:cs typeface="Times New Roman" panose="02020603050405020304" pitchFamily="18" charset="0"/>
              </a:rPr>
              <a:t>to eat</a:t>
            </a:r>
            <a:r>
              <a:rPr lang="zh-CN" altLang="zh-CN" sz="2200" dirty="0">
                <a:solidFill>
                  <a:srgbClr val="000000"/>
                </a:solidFill>
                <a:latin typeface="Times New Roman" panose="02020603050405020304" pitchFamily="18" charset="0"/>
                <a:cs typeface="Times New Roman" panose="02020603050405020304" pitchFamily="18" charset="0"/>
              </a:rPr>
              <a:t>做结果状语。</a:t>
            </a:r>
            <a:r>
              <a:rPr lang="en-US" altLang="zh-CN" sz="2200" dirty="0">
                <a:solidFill>
                  <a:srgbClr val="000000"/>
                </a:solidFill>
                <a:latin typeface="Times New Roman" panose="02020603050405020304" pitchFamily="18" charset="0"/>
                <a:cs typeface="Times New Roman" panose="02020603050405020304" pitchFamily="18" charset="0"/>
              </a:rPr>
              <a:t>too...to do </a:t>
            </a:r>
            <a:r>
              <a:rPr lang="en-US" altLang="zh-CN" sz="2200" dirty="0" err="1">
                <a:solidFill>
                  <a:srgbClr val="000000"/>
                </a:solidFill>
                <a:latin typeface="Times New Roman" panose="02020603050405020304" pitchFamily="18" charset="0"/>
                <a:cs typeface="Times New Roman" panose="02020603050405020304" pitchFamily="18" charset="0"/>
              </a:rPr>
              <a:t>sth</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太</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以致不</a:t>
            </a:r>
            <a:r>
              <a:rPr lang="en-US" altLang="zh-CN" sz="2200" dirty="0">
                <a:solidFill>
                  <a:srgbClr val="000000"/>
                </a:solidFill>
                <a:latin typeface="Times New Roman" panose="02020603050405020304" pitchFamily="18" charset="0"/>
                <a:cs typeface="Times New Roman" panose="02020603050405020304" pitchFamily="18" charset="0"/>
              </a:rPr>
              <a:t>……”,too</a:t>
            </a:r>
            <a:r>
              <a:rPr lang="zh-CN" altLang="zh-CN" sz="2200" dirty="0">
                <a:solidFill>
                  <a:srgbClr val="000000"/>
                </a:solidFill>
                <a:latin typeface="Times New Roman" panose="02020603050405020304" pitchFamily="18" charset="0"/>
                <a:cs typeface="Times New Roman" panose="02020603050405020304" pitchFamily="18" charset="0"/>
              </a:rPr>
              <a:t>后接形容词或副词</a:t>
            </a:r>
            <a:r>
              <a:rPr lang="en-US" altLang="zh-CN" sz="2200" dirty="0">
                <a:solidFill>
                  <a:srgbClr val="000000"/>
                </a:solidFill>
                <a:latin typeface="Times New Roman" panose="02020603050405020304" pitchFamily="18" charset="0"/>
                <a:cs typeface="Times New Roman" panose="02020603050405020304" pitchFamily="18" charset="0"/>
              </a:rPr>
              <a:t>,to</a:t>
            </a:r>
            <a:r>
              <a:rPr lang="zh-CN" altLang="zh-CN" sz="2200" dirty="0">
                <a:solidFill>
                  <a:srgbClr val="000000"/>
                </a:solidFill>
                <a:latin typeface="Times New Roman" panose="02020603050405020304" pitchFamily="18" charset="0"/>
                <a:cs typeface="Times New Roman" panose="02020603050405020304" pitchFamily="18" charset="0"/>
              </a:rPr>
              <a:t>是动词不定式符号</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后接动词原形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动词不定式表示否定意义。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road was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narrow for large trucks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get through because of landslide.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由于滑坡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路太窄了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大型卡车通不过。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man was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tired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go any farther.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那个人太累了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走不动了。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9206"/>
            <a:ext cx="8128000" cy="491358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在以下几种情况中</a:t>
            </a:r>
            <a:r>
              <a:rPr lang="en-US" altLang="zh-CN" sz="2200" dirty="0">
                <a:solidFill>
                  <a:srgbClr val="000000"/>
                </a:solidFill>
                <a:latin typeface="Times New Roman" panose="02020603050405020304" pitchFamily="18" charset="0"/>
                <a:cs typeface="Times New Roman" panose="02020603050405020304" pitchFamily="18" charset="0"/>
              </a:rPr>
              <a:t>,too...to...</a:t>
            </a:r>
            <a:r>
              <a:rPr lang="zh-CN" altLang="zh-CN" sz="2200" dirty="0">
                <a:solidFill>
                  <a:srgbClr val="000000"/>
                </a:solidFill>
                <a:latin typeface="Times New Roman" panose="02020603050405020304" pitchFamily="18" charset="0"/>
                <a:cs typeface="Times New Roman" panose="02020603050405020304" pitchFamily="18" charset="0"/>
              </a:rPr>
              <a:t>结构可以表示肯定意义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而不是否定意义</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当不定式前有否定词修饰时。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is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foolish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understand this.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他太蠢</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不会明白这一点。</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He is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clever not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understand this.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他太聪明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不会不明白这一点。</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当副词</a:t>
            </a:r>
            <a:r>
              <a:rPr lang="en-US" altLang="zh-CN" sz="2200" dirty="0">
                <a:solidFill>
                  <a:srgbClr val="000000"/>
                </a:solidFill>
                <a:latin typeface="Times New Roman" panose="02020603050405020304" pitchFamily="18" charset="0"/>
                <a:cs typeface="Times New Roman" panose="02020603050405020304" pitchFamily="18" charset="0"/>
              </a:rPr>
              <a:t>too</a:t>
            </a:r>
            <a:r>
              <a:rPr lang="zh-CN" altLang="zh-CN" sz="2200" dirty="0">
                <a:solidFill>
                  <a:srgbClr val="000000"/>
                </a:solidFill>
                <a:latin typeface="Times New Roman" panose="02020603050405020304" pitchFamily="18" charset="0"/>
                <a:cs typeface="Times New Roman" panose="02020603050405020304" pitchFamily="18" charset="0"/>
              </a:rPr>
              <a:t>的前面有否定词修饰时。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Never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old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learn.</a:t>
            </a:r>
            <a:r>
              <a:rPr lang="zh-CN" altLang="zh-CN" sz="2200" dirty="0">
                <a:solidFill>
                  <a:srgbClr val="000000"/>
                </a:solidFill>
                <a:latin typeface="Times New Roman" panose="02020603050405020304" pitchFamily="18" charset="0"/>
                <a:cs typeface="Times New Roman" panose="02020603050405020304" pitchFamily="18" charset="0"/>
              </a:rPr>
              <a:t>活到老学到老。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a:t>
            </a:r>
            <a:r>
              <a:rPr lang="en-US" altLang="zh-CN" sz="2200" b="1" dirty="0">
                <a:solidFill>
                  <a:srgbClr val="000000"/>
                </a:solidFill>
                <a:latin typeface="Times New Roman" panose="02020603050405020304" pitchFamily="18" charset="0"/>
                <a:cs typeface="Times New Roman" panose="02020603050405020304" pitchFamily="18" charset="0"/>
              </a:rPr>
              <a:t>never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too</a:t>
            </a:r>
            <a:r>
              <a:rPr lang="en-US" altLang="zh-CN" sz="2200" dirty="0">
                <a:solidFill>
                  <a:srgbClr val="000000"/>
                </a:solidFill>
                <a:latin typeface="Times New Roman" panose="02020603050405020304" pitchFamily="18" charset="0"/>
                <a:cs typeface="Times New Roman" panose="02020603050405020304" pitchFamily="18" charset="0"/>
              </a:rPr>
              <a:t> late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stop smoking.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戒烟何时都不算晚。</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521133"/>
            <a:ext cx="8128000" cy="206973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当副词</a:t>
            </a:r>
            <a:r>
              <a:rPr lang="en-US" altLang="zh-CN" sz="2200">
                <a:solidFill>
                  <a:srgbClr val="000000"/>
                </a:solidFill>
                <a:latin typeface="Times New Roman" panose="02020603050405020304" pitchFamily="18" charset="0"/>
                <a:cs typeface="Times New Roman" panose="02020603050405020304" pitchFamily="18" charset="0"/>
              </a:rPr>
              <a:t>too</a:t>
            </a:r>
            <a:r>
              <a:rPr lang="zh-CN" altLang="zh-CN" sz="2200">
                <a:solidFill>
                  <a:srgbClr val="000000"/>
                </a:solidFill>
                <a:latin typeface="Times New Roman" panose="02020603050405020304" pitchFamily="18" charset="0"/>
                <a:cs typeface="Times New Roman" panose="02020603050405020304" pitchFamily="18" charset="0"/>
              </a:rPr>
              <a:t>后面修饰的形容词是</a:t>
            </a:r>
            <a:r>
              <a:rPr lang="en-US" altLang="zh-CN" sz="2200">
                <a:solidFill>
                  <a:srgbClr val="000000"/>
                </a:solidFill>
                <a:latin typeface="Times New Roman" panose="02020603050405020304" pitchFamily="18" charset="0"/>
                <a:cs typeface="Times New Roman" panose="02020603050405020304" pitchFamily="18" charset="0"/>
              </a:rPr>
              <a:t>glad,ready,pleased</a:t>
            </a:r>
            <a:r>
              <a:rPr lang="zh-CN" altLang="zh-CN" sz="2200">
                <a:solidFill>
                  <a:srgbClr val="000000"/>
                </a:solidFill>
                <a:latin typeface="Times New Roman" panose="02020603050405020304" pitchFamily="18" charset="0"/>
                <a:cs typeface="Times New Roman" panose="02020603050405020304" pitchFamily="18" charset="0"/>
              </a:rPr>
              <a:t>等表示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积极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意义的词汇时。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are </a:t>
            </a:r>
            <a:r>
              <a:rPr lang="en-US" altLang="zh-CN" sz="2200" b="1">
                <a:solidFill>
                  <a:srgbClr val="000000"/>
                </a:solidFill>
                <a:latin typeface="Times New Roman" panose="02020603050405020304" pitchFamily="18" charset="0"/>
                <a:cs typeface="Times New Roman" panose="02020603050405020304" pitchFamily="18" charset="0"/>
              </a:rPr>
              <a:t>too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ready</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help you.</a:t>
            </a:r>
            <a:r>
              <a:rPr lang="zh-CN" altLang="zh-CN" sz="2200">
                <a:solidFill>
                  <a:srgbClr val="000000"/>
                </a:solidFill>
                <a:latin typeface="Times New Roman" panose="02020603050405020304" pitchFamily="18" charset="0"/>
                <a:cs typeface="Times New Roman" panose="02020603050405020304" pitchFamily="18" charset="0"/>
              </a:rPr>
              <a:t>我们很乐意帮助你。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shall be only </a:t>
            </a:r>
            <a:r>
              <a:rPr lang="en-US" altLang="zh-CN" sz="2200" b="1">
                <a:solidFill>
                  <a:srgbClr val="000000"/>
                </a:solidFill>
                <a:latin typeface="Times New Roman" panose="02020603050405020304" pitchFamily="18" charset="0"/>
                <a:cs typeface="Times New Roman" panose="02020603050405020304" pitchFamily="18" charset="0"/>
              </a:rPr>
              <a:t>too</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pleased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get home.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我要回到家里就非常高兴。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1341438"/>
          <a:ext cx="8128000" cy="4933950"/>
        </p:xfrm>
        <a:graphic>
          <a:graphicData uri="http://schemas.openxmlformats.org/presentationml/2006/ole">
            <mc:AlternateContent xmlns:mc="http://schemas.openxmlformats.org/markup-compatibility/2006">
              <mc:Choice xmlns:v="urn:schemas-microsoft-com:vml" Requires="v">
                <p:oleObj spid="_x0000_s2080" name="文档" r:id="rId6" imgW="3913505" imgH="2376805" progId="Word.Document.12">
                  <p:embed/>
                </p:oleObj>
              </mc:Choice>
              <mc:Fallback>
                <p:oleObj name="文档" r:id="rId6" imgW="3913505" imgH="2376805" progId="Word.Document.12">
                  <p:embed/>
                  <p:pic>
                    <p:nvPicPr>
                      <p:cNvPr id="0" name="图片 2070"/>
                      <p:cNvPicPr/>
                      <p:nvPr/>
                    </p:nvPicPr>
                    <p:blipFill>
                      <a:blip r:embed="rId7"/>
                      <a:stretch>
                        <a:fillRect/>
                      </a:stretch>
                    </p:blipFill>
                    <p:spPr>
                      <a:xfrm>
                        <a:off x="508000" y="1341438"/>
                        <a:ext cx="8128000" cy="4933950"/>
                      </a:xfrm>
                      <a:prstGeom prst="rect">
                        <a:avLst/>
                      </a:prstGeom>
                    </p:spPr>
                  </p:pic>
                </p:oleObj>
              </mc:Fallback>
            </mc:AlternateContent>
          </a:graphicData>
        </a:graphic>
      </p:graphicFrame>
      <p:sp>
        <p:nvSpPr>
          <p:cNvPr id="7" name="矩形 6"/>
          <p:cNvSpPr>
            <a:spLocks noChangeAspect="1"/>
          </p:cNvSpPr>
          <p:nvPr/>
        </p:nvSpPr>
        <p:spPr>
          <a:xfrm>
            <a:off x="2555776" y="1340768"/>
            <a:ext cx="2520242"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严重受损</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破败不堪</a:t>
            </a:r>
            <a:endParaRPr lang="zh-CN" altLang="en-US" sz="2200"/>
          </a:p>
        </p:txBody>
      </p:sp>
      <p:sp>
        <p:nvSpPr>
          <p:cNvPr id="8" name="矩形 7"/>
          <p:cNvSpPr>
            <a:spLocks noChangeAspect="1"/>
          </p:cNvSpPr>
          <p:nvPr/>
        </p:nvSpPr>
        <p:spPr>
          <a:xfrm>
            <a:off x="2267744" y="1700808"/>
            <a:ext cx="203453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似乎</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好像</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仿佛</a:t>
            </a:r>
            <a:endParaRPr lang="zh-CN" altLang="en-US" sz="2200"/>
          </a:p>
        </p:txBody>
      </p:sp>
      <p:sp>
        <p:nvSpPr>
          <p:cNvPr id="9" name="矩形 8"/>
          <p:cNvSpPr>
            <a:spLocks noChangeAspect="1"/>
          </p:cNvSpPr>
          <p:nvPr/>
        </p:nvSpPr>
        <p:spPr>
          <a:xfrm>
            <a:off x="2654615" y="2060848"/>
            <a:ext cx="167385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震惊</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吃惊　</a:t>
            </a:r>
            <a:endParaRPr lang="zh-CN" altLang="en-US" sz="2200"/>
          </a:p>
        </p:txBody>
      </p:sp>
      <p:sp>
        <p:nvSpPr>
          <p:cNvPr id="10" name="矩形 9"/>
          <p:cNvSpPr>
            <a:spLocks noChangeAspect="1"/>
          </p:cNvSpPr>
          <p:nvPr/>
        </p:nvSpPr>
        <p:spPr>
          <a:xfrm>
            <a:off x="2978969" y="2397193"/>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遭受</a:t>
            </a:r>
            <a:endParaRPr lang="zh-CN" altLang="en-US" sz="2200"/>
          </a:p>
        </p:txBody>
      </p:sp>
      <p:sp>
        <p:nvSpPr>
          <p:cNvPr id="11" name="矩形 10"/>
          <p:cNvSpPr>
            <a:spLocks noChangeAspect="1"/>
          </p:cNvSpPr>
          <p:nvPr/>
        </p:nvSpPr>
        <p:spPr>
          <a:xfrm>
            <a:off x="3553352" y="2813836"/>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结束</a:t>
            </a:r>
            <a:endParaRPr lang="zh-CN" altLang="en-US" sz="2200"/>
          </a:p>
        </p:txBody>
      </p:sp>
      <p:sp>
        <p:nvSpPr>
          <p:cNvPr id="12" name="矩形 11"/>
          <p:cNvSpPr>
            <a:spLocks noChangeAspect="1"/>
          </p:cNvSpPr>
          <p:nvPr/>
        </p:nvSpPr>
        <p:spPr>
          <a:xfrm>
            <a:off x="4127735" y="3162028"/>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站起来</a:t>
            </a:r>
            <a:endParaRPr lang="zh-CN" altLang="en-US" sz="2200"/>
          </a:p>
        </p:txBody>
      </p:sp>
      <p:sp>
        <p:nvSpPr>
          <p:cNvPr id="13" name="矩形 12"/>
          <p:cNvSpPr>
            <a:spLocks noChangeAspect="1"/>
          </p:cNvSpPr>
          <p:nvPr/>
        </p:nvSpPr>
        <p:spPr>
          <a:xfrm>
            <a:off x="3353430" y="3485431"/>
            <a:ext cx="1595309"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的数目</a:t>
            </a:r>
            <a:endParaRPr lang="zh-CN" altLang="en-US" sz="2200"/>
          </a:p>
        </p:txBody>
      </p:sp>
      <p:sp>
        <p:nvSpPr>
          <p:cNvPr id="14" name="矩形 13"/>
          <p:cNvSpPr>
            <a:spLocks noChangeAspect="1"/>
          </p:cNvSpPr>
          <p:nvPr/>
        </p:nvSpPr>
        <p:spPr>
          <a:xfrm>
            <a:off x="3982269" y="3833623"/>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成千上万的</a:t>
            </a:r>
            <a:endParaRPr lang="zh-CN" altLang="en-US" sz="2200"/>
          </a:p>
        </p:txBody>
      </p:sp>
      <p:sp>
        <p:nvSpPr>
          <p:cNvPr id="15" name="矩形 14"/>
          <p:cNvSpPr>
            <a:spLocks noChangeAspect="1"/>
          </p:cNvSpPr>
          <p:nvPr/>
        </p:nvSpPr>
        <p:spPr>
          <a:xfrm>
            <a:off x="2930237" y="4219815"/>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吹走　</a:t>
            </a:r>
            <a:endParaRPr lang="zh-CN" altLang="en-US" sz="2200"/>
          </a:p>
        </p:txBody>
      </p:sp>
      <p:sp>
        <p:nvSpPr>
          <p:cNvPr id="16" name="矩形 15"/>
          <p:cNvSpPr>
            <a:spLocks noChangeAspect="1"/>
          </p:cNvSpPr>
          <p:nvPr/>
        </p:nvSpPr>
        <p:spPr>
          <a:xfrm>
            <a:off x="3232132" y="4556160"/>
            <a:ext cx="167385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只有</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只不过</a:t>
            </a:r>
            <a:endParaRPr lang="zh-CN" altLang="en-US" sz="2200"/>
          </a:p>
        </p:txBody>
      </p:sp>
      <p:sp>
        <p:nvSpPr>
          <p:cNvPr id="17" name="矩形 16"/>
          <p:cNvSpPr>
            <a:spLocks noChangeAspect="1"/>
          </p:cNvSpPr>
          <p:nvPr/>
        </p:nvSpPr>
        <p:spPr>
          <a:xfrm>
            <a:off x="2654615" y="4941168"/>
            <a:ext cx="748923"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挖出</a:t>
            </a:r>
            <a:endParaRPr lang="zh-CN" altLang="en-US" sz="2200"/>
          </a:p>
        </p:txBody>
      </p:sp>
      <p:sp>
        <p:nvSpPr>
          <p:cNvPr id="18" name="矩形 17"/>
          <p:cNvSpPr>
            <a:spLocks noChangeAspect="1"/>
          </p:cNvSpPr>
          <p:nvPr/>
        </p:nvSpPr>
        <p:spPr>
          <a:xfrm>
            <a:off x="2978969" y="5267077"/>
            <a:ext cx="1391728"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倒塌</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跌倒</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07621"/>
            <a:ext cx="8128000" cy="5489731"/>
          </a:xfrm>
          <a:prstGeom prst="rect">
            <a:avLst/>
          </a:prstGeom>
        </p:spPr>
      </p:pic>
      <p:sp>
        <p:nvSpPr>
          <p:cNvPr id="6" name="矩形 5"/>
          <p:cNvSpPr/>
          <p:nvPr/>
        </p:nvSpPr>
        <p:spPr>
          <a:xfrm>
            <a:off x="675866" y="4159354"/>
            <a:ext cx="7781905"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128000" cy="330359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seemed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world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were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coming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end</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仿佛世界末日即将来临</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本句是一个主从复合句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主句是</a:t>
            </a:r>
            <a:r>
              <a:rPr lang="en-US" altLang="zh-CN" sz="2200" dirty="0">
                <a:solidFill>
                  <a:srgbClr val="000000"/>
                </a:solidFill>
                <a:latin typeface="Times New Roman" panose="02020603050405020304" pitchFamily="18" charset="0"/>
                <a:cs typeface="Times New Roman" panose="02020603050405020304" pitchFamily="18" charset="0"/>
              </a:rPr>
              <a:t>It </a:t>
            </a:r>
            <a:r>
              <a:rPr lang="en-US" altLang="zh-CN" sz="2200" dirty="0" err="1">
                <a:solidFill>
                  <a:srgbClr val="000000"/>
                </a:solidFill>
                <a:latin typeface="Times New Roman" panose="02020603050405020304" pitchFamily="18" charset="0"/>
                <a:cs typeface="Times New Roman" panose="02020603050405020304" pitchFamily="18" charset="0"/>
              </a:rPr>
              <a:t>seemed,as</a:t>
            </a:r>
            <a:r>
              <a:rPr lang="en-US" altLang="zh-CN" sz="2200" dirty="0">
                <a:solidFill>
                  <a:srgbClr val="000000"/>
                </a:solidFill>
                <a:latin typeface="Times New Roman" panose="02020603050405020304" pitchFamily="18" charset="0"/>
                <a:cs typeface="Times New Roman" panose="02020603050405020304" pitchFamily="18" charset="0"/>
              </a:rPr>
              <a:t> if</a:t>
            </a:r>
            <a:r>
              <a:rPr lang="zh-CN" altLang="zh-CN" sz="2200" dirty="0">
                <a:solidFill>
                  <a:srgbClr val="000000"/>
                </a:solidFill>
                <a:latin typeface="Times New Roman" panose="02020603050405020304" pitchFamily="18" charset="0"/>
                <a:cs typeface="Times New Roman" panose="02020603050405020304" pitchFamily="18" charset="0"/>
              </a:rPr>
              <a:t>引导的是表语从句。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It looks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if/though</a:t>
            </a:r>
            <a:r>
              <a:rPr lang="en-US" altLang="zh-CN" sz="2200" dirty="0">
                <a:solidFill>
                  <a:srgbClr val="000000"/>
                </a:solidFill>
                <a:latin typeface="Times New Roman" panose="02020603050405020304" pitchFamily="18" charset="0"/>
                <a:cs typeface="Times New Roman" panose="02020603050405020304" pitchFamily="18" charset="0"/>
              </a:rPr>
              <a:t> it is going to rain.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看起来要下雨了。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Be </a:t>
            </a:r>
            <a:r>
              <a:rPr lang="en-US" altLang="zh-CN" sz="2200" dirty="0" err="1">
                <a:solidFill>
                  <a:srgbClr val="000000"/>
                </a:solidFill>
                <a:latin typeface="Times New Roman" panose="02020603050405020304" pitchFamily="18" charset="0"/>
                <a:cs typeface="Times New Roman" panose="02020603050405020304" pitchFamily="18" charset="0"/>
              </a:rPr>
              <a:t>quick!It</a:t>
            </a:r>
            <a:r>
              <a:rPr lang="en-US" altLang="zh-CN" sz="2200" dirty="0">
                <a:solidFill>
                  <a:srgbClr val="000000"/>
                </a:solidFill>
                <a:latin typeface="Times New Roman" panose="02020603050405020304" pitchFamily="18" charset="0"/>
                <a:cs typeface="Times New Roman" panose="02020603050405020304" pitchFamily="18" charset="0"/>
              </a:rPr>
              <a:t> looks </a:t>
            </a:r>
            <a:r>
              <a:rPr lang="en-US" altLang="zh-CN" sz="2200" b="1" dirty="0">
                <a:solidFill>
                  <a:srgbClr val="000000"/>
                </a:solidFill>
                <a:latin typeface="Times New Roman" panose="02020603050405020304" pitchFamily="18" charset="0"/>
                <a:cs typeface="Times New Roman" panose="02020603050405020304" pitchFamily="18" charset="0"/>
              </a:rPr>
              <a:t>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if/though</a:t>
            </a:r>
            <a:r>
              <a:rPr lang="en-US" altLang="zh-CN" sz="2200" dirty="0">
                <a:solidFill>
                  <a:srgbClr val="000000"/>
                </a:solidFill>
                <a:latin typeface="Times New Roman" panose="02020603050405020304" pitchFamily="18" charset="0"/>
                <a:cs typeface="Times New Roman" panose="02020603050405020304" pitchFamily="18" charset="0"/>
              </a:rPr>
              <a:t> the train is going to move.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快点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看起来火车要开了。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34440"/>
            <a:ext cx="8128000" cy="1678536"/>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as if =as though</a:t>
            </a:r>
            <a:r>
              <a:rPr lang="zh-CN" altLang="zh-CN" sz="2200">
                <a:solidFill>
                  <a:srgbClr val="000000"/>
                </a:solidFill>
                <a:latin typeface="Times New Roman" panose="02020603050405020304" pitchFamily="18" charset="0"/>
                <a:cs typeface="Times New Roman" panose="02020603050405020304" pitchFamily="18" charset="0"/>
              </a:rPr>
              <a:t>既可以引导方式状语从句也可以引导表语从句。当说话者认为句子所述的是不真实的或极少有可能发生或存在的情况时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从句虚拟语气动词时态的形式如下</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3212976"/>
          <a:ext cx="8128000" cy="2286413"/>
        </p:xfrm>
        <a:graphic>
          <a:graphicData uri="http://schemas.openxmlformats.org/presentationml/2006/ole">
            <mc:AlternateContent xmlns:mc="http://schemas.openxmlformats.org/markup-compatibility/2006">
              <mc:Choice xmlns:v="urn:schemas-microsoft-com:vml" Requires="v">
                <p:oleObj spid="_x0000_s11284" name="文档" r:id="rId6" imgW="3899535" imgH="1098550" progId="Word.Document.12">
                  <p:embed/>
                </p:oleObj>
              </mc:Choice>
              <mc:Fallback>
                <p:oleObj name="文档" r:id="rId6" imgW="3899535" imgH="1098550" progId="Word.Document.12">
                  <p:embed/>
                  <p:pic>
                    <p:nvPicPr>
                      <p:cNvPr id="0" name="图片 11274"/>
                      <p:cNvPicPr/>
                      <p:nvPr/>
                    </p:nvPicPr>
                    <p:blipFill>
                      <a:blip r:embed="rId7"/>
                      <a:stretch>
                        <a:fillRect/>
                      </a:stretch>
                    </p:blipFill>
                    <p:spPr>
                      <a:xfrm>
                        <a:off x="508000" y="3212976"/>
                        <a:ext cx="8128000" cy="228641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3"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4"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844824"/>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woman loves the children </a:t>
            </a:r>
            <a:r>
              <a:rPr lang="en-US" altLang="zh-CN" sz="2200" b="1">
                <a:solidFill>
                  <a:srgbClr val="000000"/>
                </a:solidFill>
                <a:latin typeface="Times New Roman" panose="02020603050405020304" pitchFamily="18" charset="0"/>
                <a:cs typeface="Times New Roman" panose="02020603050405020304" pitchFamily="18" charset="0"/>
              </a:rPr>
              <a:t>as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if/though</a:t>
            </a:r>
            <a:r>
              <a:rPr lang="en-US" altLang="zh-CN" sz="2200">
                <a:solidFill>
                  <a:srgbClr val="000000"/>
                </a:solidFill>
                <a:latin typeface="Times New Roman" panose="02020603050405020304" pitchFamily="18" charset="0"/>
                <a:cs typeface="Times New Roman" panose="02020603050405020304" pitchFamily="18" charset="0"/>
              </a:rPr>
              <a:t> she were their mother.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这位女士爱这些孩子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好像她就是他们的妈妈一样。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girl listened </a:t>
            </a:r>
            <a:r>
              <a:rPr lang="en-US" altLang="zh-CN" sz="2200" b="1">
                <a:solidFill>
                  <a:srgbClr val="000000"/>
                </a:solidFill>
                <a:latin typeface="Times New Roman" panose="02020603050405020304" pitchFamily="18" charset="0"/>
                <a:cs typeface="Times New Roman" panose="02020603050405020304" pitchFamily="18" charset="0"/>
              </a:rPr>
              <a:t>as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if/though</a:t>
            </a:r>
            <a:r>
              <a:rPr lang="en-US" altLang="zh-CN" sz="2200">
                <a:solidFill>
                  <a:srgbClr val="000000"/>
                </a:solidFill>
                <a:latin typeface="Times New Roman" panose="02020603050405020304" pitchFamily="18" charset="0"/>
                <a:cs typeface="Times New Roman" panose="02020603050405020304" pitchFamily="18" charset="0"/>
              </a:rPr>
              <a:t> she had been turned into a stone.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那女孩倾听着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像已经变成了石头似的</a:t>
            </a:r>
            <a:r>
              <a:rPr lang="zh-CN" altLang="zh-CN" sz="2200" smtClean="0">
                <a:solidFill>
                  <a:srgbClr val="000000"/>
                </a:solidFill>
                <a:latin typeface="Times New Roman" panose="02020603050405020304" pitchFamily="18" charset="0"/>
                <a:cs typeface="Times New Roman" panose="02020603050405020304" pitchFamily="18" charset="0"/>
              </a:rPr>
              <a:t>。</a:t>
            </a:r>
            <a:endParaRPr lang="en-US" altLang="zh-CN" sz="2200" smtClean="0">
              <a:solidFill>
                <a:srgbClr val="000000"/>
              </a:solidFill>
              <a:latin typeface="Times New Roman" panose="02020603050405020304" pitchFamily="18" charset="0"/>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如果</a:t>
            </a:r>
            <a:r>
              <a:rPr lang="en-US" altLang="zh-CN" sz="2200">
                <a:solidFill>
                  <a:srgbClr val="000000"/>
                </a:solidFill>
                <a:latin typeface="Times New Roman" panose="02020603050405020304" pitchFamily="18" charset="0"/>
                <a:cs typeface="Times New Roman" panose="02020603050405020304" pitchFamily="18" charset="0"/>
              </a:rPr>
              <a:t>as if</a:t>
            </a:r>
            <a:r>
              <a:rPr lang="zh-CN" altLang="zh-CN" sz="2200">
                <a:solidFill>
                  <a:srgbClr val="000000"/>
                </a:solidFill>
                <a:latin typeface="Times New Roman" panose="02020603050405020304" pitchFamily="18" charset="0"/>
                <a:cs typeface="Times New Roman" panose="02020603050405020304" pitchFamily="18" charset="0"/>
              </a:rPr>
              <a:t>引导的从句中的主语和主句的主语相同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且含有</a:t>
            </a:r>
            <a:r>
              <a:rPr lang="en-US" altLang="zh-CN" sz="2200">
                <a:solidFill>
                  <a:srgbClr val="000000"/>
                </a:solidFill>
                <a:latin typeface="Times New Roman" panose="02020603050405020304" pitchFamily="18" charset="0"/>
                <a:cs typeface="Times New Roman" panose="02020603050405020304" pitchFamily="18" charset="0"/>
              </a:rPr>
              <a:t>be</a:t>
            </a:r>
            <a:r>
              <a:rPr lang="zh-CN" altLang="zh-CN" sz="2200">
                <a:solidFill>
                  <a:srgbClr val="000000"/>
                </a:solidFill>
                <a:latin typeface="Times New Roman" panose="02020603050405020304" pitchFamily="18" charset="0"/>
                <a:cs typeface="Times New Roman" panose="02020603050405020304" pitchFamily="18" charset="0"/>
              </a:rPr>
              <a:t>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可省略从句主语和</a:t>
            </a:r>
            <a:r>
              <a:rPr lang="en-US" altLang="zh-CN" sz="2200">
                <a:solidFill>
                  <a:srgbClr val="000000"/>
                </a:solidFill>
                <a:latin typeface="Times New Roman" panose="02020603050405020304" pitchFamily="18" charset="0"/>
                <a:cs typeface="Times New Roman" panose="02020603050405020304" pitchFamily="18" charset="0"/>
              </a:rPr>
              <a:t>be</a:t>
            </a:r>
            <a:r>
              <a:rPr lang="zh-CN" altLang="zh-CN" sz="2200">
                <a:solidFill>
                  <a:srgbClr val="000000"/>
                </a:solidFill>
                <a:latin typeface="Times New Roman" panose="02020603050405020304" pitchFamily="18" charset="0"/>
                <a:cs typeface="Times New Roman" panose="02020603050405020304" pitchFamily="18" charset="0"/>
              </a:rPr>
              <a:t>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这样</a:t>
            </a:r>
            <a:r>
              <a:rPr lang="en-US" altLang="zh-CN" sz="2200">
                <a:solidFill>
                  <a:srgbClr val="000000"/>
                </a:solidFill>
                <a:latin typeface="Times New Roman" panose="02020603050405020304" pitchFamily="18" charset="0"/>
                <a:cs typeface="Times New Roman" panose="02020603050405020304" pitchFamily="18" charset="0"/>
              </a:rPr>
              <a:t>as if </a:t>
            </a:r>
            <a:r>
              <a:rPr lang="zh-CN" altLang="zh-CN" sz="2200">
                <a:solidFill>
                  <a:srgbClr val="000000"/>
                </a:solidFill>
                <a:latin typeface="Times New Roman" panose="02020603050405020304" pitchFamily="18" charset="0"/>
                <a:cs typeface="Times New Roman" panose="02020603050405020304" pitchFamily="18" charset="0"/>
              </a:rPr>
              <a:t>后就只剩下名词、不定式、形容词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短语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、介词短语或分词。</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63344" y="3536598"/>
          <a:ext cx="8128000" cy="325253"/>
        </p:xfrm>
        <a:graphic>
          <a:graphicData uri="http://schemas.openxmlformats.org/presentationml/2006/ole">
            <mc:AlternateContent xmlns:mc="http://schemas.openxmlformats.org/markup-compatibility/2006">
              <mc:Choice xmlns:v="urn:schemas-microsoft-com:vml" Requires="v">
                <p:oleObj spid="_x0000_s12308" name="文档" r:id="rId6" imgW="3843020" imgH="154940" progId="Word.Document.12">
                  <p:embed/>
                </p:oleObj>
              </mc:Choice>
              <mc:Fallback>
                <p:oleObj name="文档" r:id="rId6" imgW="3843020" imgH="154940" progId="Word.Document.12">
                  <p:embed/>
                  <p:pic>
                    <p:nvPicPr>
                      <p:cNvPr id="0" name="图片 12298"/>
                      <p:cNvPicPr/>
                      <p:nvPr/>
                    </p:nvPicPr>
                    <p:blipFill>
                      <a:blip r:embed="rId7"/>
                      <a:stretch>
                        <a:fillRect/>
                      </a:stretch>
                    </p:blipFill>
                    <p:spPr>
                      <a:xfrm>
                        <a:off x="363344" y="3536598"/>
                        <a:ext cx="8128000" cy="325253"/>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96752"/>
            <a:ext cx="8128000" cy="5042206"/>
          </a:xfrm>
          <a:prstGeom prst="rect">
            <a:avLst/>
          </a:prstGeom>
        </p:spPr>
      </p:pic>
      <p:sp>
        <p:nvSpPr>
          <p:cNvPr id="6" name="矩形 5"/>
          <p:cNvSpPr/>
          <p:nvPr/>
        </p:nvSpPr>
        <p:spPr>
          <a:xfrm>
            <a:off x="675866" y="5251541"/>
            <a:ext cx="7781905" cy="69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78508"/>
            <a:ext cx="8128000" cy="4154984"/>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单句填空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.With its 10-metre-long </a:t>
            </a:r>
            <a:r>
              <a:rPr lang="en-US" altLang="zh-CN" sz="2200" dirty="0" err="1">
                <a:solidFill>
                  <a:srgbClr val="000000"/>
                </a:solidFill>
                <a:latin typeface="Times New Roman" panose="02020603050405020304" pitchFamily="18" charset="0"/>
                <a:cs typeface="Times New Roman" panose="02020603050405020304" pitchFamily="18" charset="0"/>
              </a:rPr>
              <a:t>pipe,people</a:t>
            </a:r>
            <a:r>
              <a:rPr lang="en-US" altLang="zh-CN" sz="2200" dirty="0">
                <a:solidFill>
                  <a:srgbClr val="000000"/>
                </a:solidFill>
                <a:latin typeface="Times New Roman" panose="02020603050405020304" pitchFamily="18" charset="0"/>
                <a:cs typeface="Times New Roman" panose="02020603050405020304" pitchFamily="18" charset="0"/>
              </a:rPr>
              <a:t> who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(trap) in the </a:t>
            </a:r>
            <a:r>
              <a:rPr lang="en-US" altLang="zh-CN" sz="2200" dirty="0" err="1">
                <a:solidFill>
                  <a:srgbClr val="000000"/>
                </a:solidFill>
                <a:latin typeface="Times New Roman" panose="02020603050405020304" pitchFamily="18" charset="0"/>
                <a:cs typeface="Times New Roman" panose="02020603050405020304" pitchFamily="18" charset="0"/>
              </a:rPr>
              <a:t>ruins,will</a:t>
            </a:r>
            <a:r>
              <a:rPr lang="en-US" altLang="zh-CN" sz="2200" dirty="0">
                <a:solidFill>
                  <a:srgbClr val="000000"/>
                </a:solidFill>
                <a:latin typeface="Times New Roman" panose="02020603050405020304" pitchFamily="18" charset="0"/>
                <a:cs typeface="Times New Roman" panose="02020603050405020304" pitchFamily="18" charset="0"/>
              </a:rPr>
              <a:t> be able to get supplies including oxygen and water.</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were trapped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.I was looking for my </a:t>
            </a:r>
            <a:r>
              <a:rPr lang="en-US" altLang="zh-CN" sz="2200" dirty="0" err="1">
                <a:solidFill>
                  <a:srgbClr val="000000"/>
                </a:solidFill>
                <a:latin typeface="Times New Roman" panose="02020603050405020304" pitchFamily="18" charset="0"/>
                <a:cs typeface="Times New Roman" panose="02020603050405020304" pitchFamily="18" charset="0"/>
              </a:rPr>
              <a:t>handbag,which</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(bury) under a pile of old newspapers.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was buried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.The man took a deep breath and sat up slowly and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great effort.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with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0467"/>
            <a:ext cx="8128000" cy="249106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.The loss of big trees was greatest in areas where trees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(suffer) the greatest water shortage.(2019·</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浙江卷</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had suffered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.Babbitt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team conducted the research to find out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(electrical) consumption of the devices.(2018·</a:t>
            </a:r>
            <a:r>
              <a:rPr lang="zh-CN" altLang="zh-CN" sz="22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全国卷</a:t>
            </a: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electricity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07334"/>
            <a:ext cx="8128000" cy="2936188"/>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课文语篇填空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 terrible earthquake hit the city of Tangshan on July </a:t>
            </a:r>
            <a:r>
              <a:rPr lang="en-US" altLang="zh-CN" sz="2200" dirty="0" smtClean="0">
                <a:solidFill>
                  <a:srgbClr val="000000"/>
                </a:solidFill>
                <a:latin typeface="Times New Roman" panose="02020603050405020304" pitchFamily="18" charset="0"/>
                <a:cs typeface="Times New Roman" panose="02020603050405020304" pitchFamily="18" charset="0"/>
              </a:rPr>
              <a:t>28,1976,in</a:t>
            </a:r>
          </a:p>
          <a:p>
            <a:pPr>
              <a:lnSpc>
                <a:spcPct val="120000"/>
              </a:lnSpc>
              <a:spcAft>
                <a:spcPts val="0"/>
              </a:spcAft>
              <a:tabLst>
                <a:tab pos="1029335" algn="l"/>
                <a:tab pos="1850390" algn="l"/>
                <a:tab pos="2538095" algn="l"/>
                <a:tab pos="3221990" algn="l"/>
              </a:tabLst>
            </a:pP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thousands of people died and many were </a:t>
            </a:r>
            <a:r>
              <a:rPr lang="en-US" altLang="zh-CN" sz="2200" dirty="0" err="1">
                <a:solidFill>
                  <a:srgbClr val="000000"/>
                </a:solidFill>
                <a:latin typeface="Times New Roman" panose="02020603050405020304" pitchFamily="18" charset="0"/>
                <a:cs typeface="Times New Roman" panose="02020603050405020304" pitchFamily="18" charset="0"/>
              </a:rPr>
              <a:t>injured.People</a:t>
            </a:r>
            <a:r>
              <a:rPr lang="en-US" altLang="zh-CN" sz="2200" dirty="0">
                <a:solidFill>
                  <a:srgbClr val="000000"/>
                </a:solidFill>
                <a:latin typeface="Times New Roman" panose="02020603050405020304" pitchFamily="18" charset="0"/>
                <a:cs typeface="Times New Roman" panose="02020603050405020304" pitchFamily="18" charset="0"/>
              </a:rPr>
              <a:t> were greatly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(shock) because nearly all the buildings fell down and the whole city lay in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(ruin).All the electricity was cut off and people began to wonder how long the disaster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(last).It seemed as if the world were coming to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 end.</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91169" y="2914670"/>
            <a:ext cx="1226618"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which</a:t>
            </a:r>
            <a:r>
              <a:rPr lang="zh-CN" altLang="zh-CN" sz="2200">
                <a:solidFill>
                  <a:srgbClr val="FF0000"/>
                </a:solidFill>
                <a:latin typeface="Times New Roman" panose="02020603050405020304" pitchFamily="18" charset="0"/>
                <a:cs typeface="Times New Roman" panose="02020603050405020304" pitchFamily="18" charset="0"/>
              </a:rPr>
              <a:t>　</a:t>
            </a:r>
            <a:r>
              <a:rPr lang="en-US" altLang="zh-CN" sz="2200" smtClean="0">
                <a:solidFill>
                  <a:srgbClr val="FF0000"/>
                </a:solidFill>
                <a:latin typeface="Times New Roman" panose="02020603050405020304" pitchFamily="18" charset="0"/>
                <a:cs typeface="Times New Roman" panose="02020603050405020304" pitchFamily="18" charset="0"/>
              </a:rPr>
              <a:t> </a:t>
            </a:r>
            <a:endParaRPr lang="zh-CN" altLang="en-US" sz="2200"/>
          </a:p>
        </p:txBody>
      </p:sp>
      <p:sp>
        <p:nvSpPr>
          <p:cNvPr id="7" name="矩形 6"/>
          <p:cNvSpPr>
            <a:spLocks noChangeAspect="1"/>
          </p:cNvSpPr>
          <p:nvPr/>
        </p:nvSpPr>
        <p:spPr>
          <a:xfrm>
            <a:off x="1475656" y="3326129"/>
            <a:ext cx="110799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shocked</a:t>
            </a:r>
            <a:endParaRPr lang="zh-CN" altLang="en-US" sz="2200"/>
          </a:p>
        </p:txBody>
      </p:sp>
      <p:sp>
        <p:nvSpPr>
          <p:cNvPr id="4" name="矩形 3"/>
          <p:cNvSpPr>
            <a:spLocks noChangeAspect="1"/>
          </p:cNvSpPr>
          <p:nvPr/>
        </p:nvSpPr>
        <p:spPr>
          <a:xfrm>
            <a:off x="3415328" y="3717032"/>
            <a:ext cx="819455"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ruins </a:t>
            </a:r>
            <a:endParaRPr lang="zh-CN" altLang="en-US" sz="2200"/>
          </a:p>
        </p:txBody>
      </p:sp>
      <p:sp>
        <p:nvSpPr>
          <p:cNvPr id="5" name="矩形 4"/>
          <p:cNvSpPr>
            <a:spLocks noChangeAspect="1"/>
          </p:cNvSpPr>
          <p:nvPr/>
        </p:nvSpPr>
        <p:spPr>
          <a:xfrm>
            <a:off x="6228184" y="4077072"/>
            <a:ext cx="1422184"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would </a:t>
            </a:r>
            <a:r>
              <a:rPr lang="en-US" altLang="zh-CN" sz="2200" smtClean="0">
                <a:solidFill>
                  <a:srgbClr val="FF0000"/>
                </a:solidFill>
                <a:latin typeface="Times New Roman" panose="02020603050405020304" pitchFamily="18" charset="0"/>
              </a:rPr>
              <a:t>last </a:t>
            </a:r>
            <a:endParaRPr lang="zh-CN" altLang="en-US" sz="2200"/>
          </a:p>
        </p:txBody>
      </p:sp>
      <p:sp>
        <p:nvSpPr>
          <p:cNvPr id="6" name="矩形 5"/>
          <p:cNvSpPr>
            <a:spLocks noChangeAspect="1"/>
          </p:cNvSpPr>
          <p:nvPr/>
        </p:nvSpPr>
        <p:spPr>
          <a:xfrm>
            <a:off x="4997213" y="4544924"/>
            <a:ext cx="521297"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en-US" altLang="zh-CN" sz="2200" smtClean="0">
                <a:solidFill>
                  <a:srgbClr val="FF0000"/>
                </a:solidFill>
                <a:latin typeface="Times New Roman" panose="02020603050405020304" pitchFamily="18" charset="0"/>
                <a:cs typeface="Times New Roman" panose="02020603050405020304" pitchFamily="18" charset="0"/>
              </a:rPr>
              <a:t>an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1069"/>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people of Tangshan didn</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 lose hope because 150,000 soldiers were sent to help the rescue workers.The soldiers tried their </a:t>
            </a:r>
            <a:r>
              <a:rPr lang="en-US" altLang="zh-CN" sz="2200" smtClean="0">
                <a:solidFill>
                  <a:srgbClr val="000000"/>
                </a:solidFill>
                <a:latin typeface="Times New Roman" panose="02020603050405020304" pitchFamily="18" charset="0"/>
                <a:cs typeface="Times New Roman" panose="02020603050405020304" pitchFamily="18" charset="0"/>
              </a:rPr>
              <a:t>best</a:t>
            </a:r>
          </a:p>
          <a:p>
            <a:pPr>
              <a:lnSpc>
                <a:spcPct val="120000"/>
              </a:lnSpc>
              <a:spcAft>
                <a:spcPts val="0"/>
              </a:spcAft>
              <a:tabLst>
                <a:tab pos="1029335" algn="l"/>
                <a:tab pos="1850390" algn="l"/>
                <a:tab pos="2538095" algn="l"/>
                <a:tab pos="3221990" algn="l"/>
              </a:tabLst>
            </a:pPr>
            <a:r>
              <a:rPr lang="en-US" altLang="zh-CN" sz="2200" smtClean="0">
                <a:solidFill>
                  <a:srgbClr val="000000"/>
                </a:solidFill>
                <a:latin typeface="Times New Roman" panose="02020603050405020304" pitchFamily="18" charset="0"/>
                <a:cs typeface="Times New Roman" panose="02020603050405020304" pitchFamily="18" charset="0"/>
              </a:rPr>
              <a:t>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dig) out those who were trapped.They also built shelters for the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(survive).Fresh water was taken to the city by every means.</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(slow),the city began to come back to life.</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It was said that before the earthquake,strange things happened in the countryside.The water in the village wells rose and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(fall).Fish jumped out of the ponds.Strange noises were heard in the sky,but people thought little of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smtClean="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(they).</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671561" y="2492896"/>
            <a:ext cx="906017"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to </a:t>
            </a:r>
            <a:r>
              <a:rPr lang="en-US" altLang="zh-CN" sz="2200" smtClean="0">
                <a:solidFill>
                  <a:srgbClr val="FF0000"/>
                </a:solidFill>
                <a:latin typeface="Times New Roman" panose="02020603050405020304" pitchFamily="18" charset="0"/>
              </a:rPr>
              <a:t>dig </a:t>
            </a:r>
            <a:endParaRPr lang="zh-CN" altLang="en-US" sz="2200"/>
          </a:p>
        </p:txBody>
      </p:sp>
      <p:sp>
        <p:nvSpPr>
          <p:cNvPr id="7" name="矩形 6"/>
          <p:cNvSpPr>
            <a:spLocks noChangeAspect="1"/>
          </p:cNvSpPr>
          <p:nvPr/>
        </p:nvSpPr>
        <p:spPr>
          <a:xfrm>
            <a:off x="1364778" y="2852936"/>
            <a:ext cx="123463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survivors</a:t>
            </a:r>
            <a:endParaRPr lang="zh-CN" altLang="en-US" sz="2200"/>
          </a:p>
        </p:txBody>
      </p:sp>
      <p:sp>
        <p:nvSpPr>
          <p:cNvPr id="8" name="矩形 7"/>
          <p:cNvSpPr>
            <a:spLocks noChangeAspect="1"/>
          </p:cNvSpPr>
          <p:nvPr/>
        </p:nvSpPr>
        <p:spPr>
          <a:xfrm>
            <a:off x="1999709" y="3309734"/>
            <a:ext cx="98456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Slowly</a:t>
            </a:r>
            <a:endParaRPr lang="zh-CN" altLang="en-US" sz="2200"/>
          </a:p>
        </p:txBody>
      </p:sp>
      <p:sp>
        <p:nvSpPr>
          <p:cNvPr id="12" name="矩形 11"/>
          <p:cNvSpPr>
            <a:spLocks noChangeAspect="1"/>
          </p:cNvSpPr>
          <p:nvPr/>
        </p:nvSpPr>
        <p:spPr>
          <a:xfrm>
            <a:off x="6372200" y="4077072"/>
            <a:ext cx="561372"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fell</a:t>
            </a:r>
            <a:endParaRPr lang="zh-CN" altLang="en-US" sz="2200"/>
          </a:p>
        </p:txBody>
      </p:sp>
      <p:sp>
        <p:nvSpPr>
          <p:cNvPr id="13" name="矩形 12"/>
          <p:cNvSpPr>
            <a:spLocks noChangeAspect="1"/>
          </p:cNvSpPr>
          <p:nvPr/>
        </p:nvSpPr>
        <p:spPr>
          <a:xfrm>
            <a:off x="3347864" y="4941168"/>
            <a:ext cx="74892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them</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3664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概要写作</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根据教材</a:t>
            </a:r>
            <a:r>
              <a:rPr lang="en-US" altLang="zh-CN" sz="2200" b="1" dirty="0">
                <a:solidFill>
                  <a:srgbClr val="000000"/>
                </a:solidFill>
                <a:latin typeface="Times New Roman" panose="02020603050405020304" pitchFamily="18" charset="0"/>
                <a:cs typeface="Times New Roman" panose="02020603050405020304" pitchFamily="18" charset="0"/>
              </a:rPr>
              <a:t>P50</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的语篇内容写一篇</a:t>
            </a:r>
            <a:r>
              <a:rPr lang="en-US" altLang="zh-CN" sz="2200" b="1" dirty="0">
                <a:solidFill>
                  <a:srgbClr val="000000"/>
                </a:solidFill>
                <a:latin typeface="Times New Roman" panose="02020603050405020304" pitchFamily="18" charset="0"/>
                <a:cs typeface="Times New Roman" panose="02020603050405020304" pitchFamily="18" charset="0"/>
              </a:rPr>
              <a:t>60</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词左右的内容概要。</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u="sng" dirty="0">
                <a:solidFill>
                  <a:srgbClr val="000000"/>
                </a:solidFill>
                <a:uFill>
                  <a:solidFill>
                    <a:srgbClr val="000000"/>
                  </a:solidFill>
                </a:u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参考范文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On July 28,1976,a terrible earthquake struck Tangshan and caused great damage to the city.(</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1) Though there were some signs before the </a:t>
            </a:r>
            <a:r>
              <a:rPr lang="en-US" altLang="zh-CN" sz="2200" dirty="0" err="1">
                <a:solidFill>
                  <a:srgbClr val="000000"/>
                </a:solidFill>
                <a:latin typeface="Times New Roman" panose="02020603050405020304" pitchFamily="18" charset="0"/>
                <a:cs typeface="Times New Roman" panose="02020603050405020304" pitchFamily="18" charset="0"/>
              </a:rPr>
              <a:t>earthquake,people</a:t>
            </a:r>
            <a:r>
              <a:rPr lang="en-US" altLang="zh-CN" sz="2200" dirty="0">
                <a:solidFill>
                  <a:srgbClr val="000000"/>
                </a:solidFill>
                <a:latin typeface="Times New Roman" panose="02020603050405020304" pitchFamily="18" charset="0"/>
                <a:cs typeface="Times New Roman" panose="02020603050405020304" pitchFamily="18" charset="0"/>
              </a:rPr>
              <a:t> thought little of them.(</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2) Soon after the </a:t>
            </a:r>
            <a:r>
              <a:rPr lang="en-US" altLang="zh-CN" sz="2200" dirty="0" err="1">
                <a:solidFill>
                  <a:srgbClr val="000000"/>
                </a:solidFill>
                <a:latin typeface="Times New Roman" panose="02020603050405020304" pitchFamily="18" charset="0"/>
                <a:cs typeface="Times New Roman" panose="02020603050405020304" pitchFamily="18" charset="0"/>
              </a:rPr>
              <a:t>earthquake,soldiers</a:t>
            </a:r>
            <a:r>
              <a:rPr lang="en-US" altLang="zh-CN" sz="2200" dirty="0">
                <a:solidFill>
                  <a:srgbClr val="000000"/>
                </a:solidFill>
                <a:latin typeface="Times New Roman" panose="02020603050405020304" pitchFamily="18" charset="0"/>
                <a:cs typeface="Times New Roman" panose="02020603050405020304" pitchFamily="18" charset="0"/>
              </a:rPr>
              <a:t> were sent to rescue survivors and the workers helped to rebuild the city.(</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3)With the support of the </a:t>
            </a:r>
            <a:r>
              <a:rPr lang="en-US" altLang="zh-CN" sz="2200" dirty="0" err="1">
                <a:solidFill>
                  <a:srgbClr val="000000"/>
                </a:solidFill>
                <a:latin typeface="Times New Roman" panose="02020603050405020304" pitchFamily="18" charset="0"/>
                <a:cs typeface="Times New Roman" panose="02020603050405020304" pitchFamily="18" charset="0"/>
              </a:rPr>
              <a:t>government,a</a:t>
            </a:r>
            <a:r>
              <a:rPr lang="en-US" altLang="zh-CN" sz="2200" dirty="0">
                <a:solidFill>
                  <a:srgbClr val="000000"/>
                </a:solidFill>
                <a:latin typeface="Times New Roman" panose="02020603050405020304" pitchFamily="18" charset="0"/>
                <a:cs typeface="Times New Roman" panose="02020603050405020304" pitchFamily="18" charset="0"/>
              </a:rPr>
              <a:t> new Tangshan appeared.(</a:t>
            </a:r>
            <a:r>
              <a:rPr lang="zh-CN" altLang="zh-CN" sz="2200" dirty="0">
                <a:solidFill>
                  <a:srgbClr val="000000"/>
                </a:solidFill>
                <a:latin typeface="Times New Roman" panose="02020603050405020304" pitchFamily="18" charset="0"/>
                <a:cs typeface="Times New Roman" panose="02020603050405020304" pitchFamily="18" charset="0"/>
              </a:rPr>
              <a:t>要点</a:t>
            </a:r>
            <a:r>
              <a:rPr lang="en-US" altLang="zh-CN" sz="2200" dirty="0">
                <a:solidFill>
                  <a:srgbClr val="000000"/>
                </a:solidFill>
                <a:latin typeface="Times New Roman" panose="02020603050405020304" pitchFamily="18" charset="0"/>
                <a:cs typeface="Times New Roman" panose="02020603050405020304" pitchFamily="18" charset="0"/>
              </a:rPr>
              <a:t>4</a:t>
            </a:r>
            <a:r>
              <a:rPr lang="en-US" altLang="zh-CN" sz="2200" dirty="0" smtClean="0">
                <a:solidFill>
                  <a:srgbClr val="000000"/>
                </a:solidFill>
                <a:latin typeface="Times New Roman" panose="02020603050405020304" pitchFamily="18" charset="0"/>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a:hlinkClick r:id="rId5"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2897188"/>
          <a:ext cx="8128000" cy="1317625"/>
        </p:xfrm>
        <a:graphic>
          <a:graphicData uri="http://schemas.openxmlformats.org/presentationml/2006/ole">
            <mc:AlternateContent xmlns:mc="http://schemas.openxmlformats.org/markup-compatibility/2006">
              <mc:Choice xmlns:v="urn:schemas-microsoft-com:vml" Requires="v">
                <p:oleObj spid="_x0000_s3104" name="文档" r:id="rId6" imgW="3913505" imgH="636270" progId="Word.Document.12">
                  <p:embed/>
                </p:oleObj>
              </mc:Choice>
              <mc:Fallback>
                <p:oleObj name="文档" r:id="rId6" imgW="3913505" imgH="636270" progId="Word.Document.12">
                  <p:embed/>
                  <p:pic>
                    <p:nvPicPr>
                      <p:cNvPr id="0" name="图片 3094"/>
                      <p:cNvPicPr/>
                      <p:nvPr/>
                    </p:nvPicPr>
                    <p:blipFill>
                      <a:blip r:embed="rId7"/>
                      <a:stretch>
                        <a:fillRect/>
                      </a:stretch>
                    </p:blipFill>
                    <p:spPr>
                      <a:xfrm>
                        <a:off x="508000" y="2897188"/>
                        <a:ext cx="8128000" cy="1317625"/>
                      </a:xfrm>
                      <a:prstGeom prst="rect">
                        <a:avLst/>
                      </a:prstGeom>
                    </p:spPr>
                  </p:pic>
                </p:oleObj>
              </mc:Fallback>
            </mc:AlternateContent>
          </a:graphicData>
        </a:graphic>
      </p:graphicFrame>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Ⅲ</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04201"/>
            <a:ext cx="8636000" cy="3342453"/>
          </a:xfrm>
          <a:prstGeom prst="rect">
            <a:avLst/>
          </a:prstGeom>
        </p:spPr>
        <p:txBody>
          <a:bodyPr wrap="squar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释义匹配</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smtClean="0">
                <a:solidFill>
                  <a:srgbClr val="000000"/>
                </a:solidFill>
                <a:latin typeface="Times New Roman" panose="02020603050405020304" pitchFamily="18" charset="0"/>
                <a:cs typeface="Times New Roman" panose="02020603050405020304" pitchFamily="18" charset="0"/>
              </a:rPr>
              <a:t>1</a:t>
            </a:r>
            <a:r>
              <a:rPr lang="en-US" altLang="zh-CN" sz="2200" dirty="0" smtClean="0">
                <a:solidFill>
                  <a:srgbClr val="000000"/>
                </a:solidFill>
                <a:latin typeface="Times New Roman" panose="02020603050405020304" pitchFamily="18" charset="0"/>
                <a:cs typeface="Times New Roman" panose="02020603050405020304" pitchFamily="18" charset="0"/>
              </a:rPr>
              <a:t>.crack</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	A.to </a:t>
            </a:r>
            <a:r>
              <a:rPr lang="en-US" altLang="zh-CN" sz="2200" dirty="0">
                <a:solidFill>
                  <a:srgbClr val="000000"/>
                </a:solidFill>
                <a:latin typeface="Times New Roman" panose="02020603050405020304" pitchFamily="18" charset="0"/>
                <a:cs typeface="Times New Roman" panose="02020603050405020304" pitchFamily="18" charset="0"/>
              </a:rPr>
              <a:t>bring together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.trap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B.a</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piece of equipment for catching animals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.revive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C.the</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situation within which something exists or happens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.unify	</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err="1" smtClean="0">
                <a:solidFill>
                  <a:srgbClr val="000000"/>
                </a:solidFill>
                <a:latin typeface="Times New Roman" panose="02020603050405020304" pitchFamily="18" charset="0"/>
                <a:cs typeface="Times New Roman" panose="02020603050405020304" pitchFamily="18" charset="0"/>
              </a:rPr>
              <a:t>D.a</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very narrow space between parts of something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.context	E.to come or bring something back to </a:t>
            </a:r>
            <a:r>
              <a:rPr lang="en-US" altLang="zh-CN" sz="2200" dirty="0" err="1" smtClean="0">
                <a:solidFill>
                  <a:srgbClr val="000000"/>
                </a:solidFill>
                <a:latin typeface="Times New Roman" panose="02020603050405020304" pitchFamily="18" charset="0"/>
                <a:cs typeface="Times New Roman" panose="02020603050405020304" pitchFamily="18" charset="0"/>
              </a:rPr>
              <a:t>life,health,existence,or</a:t>
            </a:r>
            <a:r>
              <a:rPr lang="en-US" altLang="zh-CN"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use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1.D</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2.B</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3.E</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4.A</a:t>
            </a:r>
            <a:r>
              <a:rPr lang="zh-CN"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5.C</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down)">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1672"/>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Ⅲ</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P50</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选择正确答案。</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.What does the first paragraph mainly tell us?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A.How</a:t>
            </a:r>
            <a:r>
              <a:rPr lang="en-US" altLang="zh-CN" sz="2200" dirty="0">
                <a:solidFill>
                  <a:srgbClr val="000000"/>
                </a:solidFill>
                <a:latin typeface="Times New Roman" panose="02020603050405020304" pitchFamily="18" charset="0"/>
                <a:cs typeface="Times New Roman" panose="02020603050405020304" pitchFamily="18" charset="0"/>
              </a:rPr>
              <a:t> an earthquake happens.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B.Some</a:t>
            </a:r>
            <a:r>
              <a:rPr lang="en-US" altLang="zh-CN" sz="2200" dirty="0">
                <a:solidFill>
                  <a:srgbClr val="000000"/>
                </a:solidFill>
                <a:latin typeface="Times New Roman" panose="02020603050405020304" pitchFamily="18" charset="0"/>
                <a:cs typeface="Times New Roman" panose="02020603050405020304" pitchFamily="18" charset="0"/>
              </a:rPr>
              <a:t> signs of the earthquake.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C.Why</a:t>
            </a:r>
            <a:r>
              <a:rPr lang="en-US" altLang="zh-CN" sz="2200" dirty="0">
                <a:solidFill>
                  <a:srgbClr val="000000"/>
                </a:solidFill>
                <a:latin typeface="Times New Roman" panose="02020603050405020304" pitchFamily="18" charset="0"/>
                <a:cs typeface="Times New Roman" panose="02020603050405020304" pitchFamily="18" charset="0"/>
              </a:rPr>
              <a:t> strange things happen there.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D.What</a:t>
            </a:r>
            <a:r>
              <a:rPr lang="en-US" altLang="zh-CN" sz="2200" dirty="0">
                <a:solidFill>
                  <a:srgbClr val="000000"/>
                </a:solidFill>
                <a:latin typeface="Times New Roman" panose="02020603050405020304" pitchFamily="18" charset="0"/>
                <a:cs typeface="Times New Roman" panose="02020603050405020304" pitchFamily="18" charset="0"/>
              </a:rPr>
              <a:t> the peaceful city looked like</a:t>
            </a:r>
            <a:r>
              <a:rPr lang="en-US" altLang="zh-CN" sz="2200" dirty="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.What happened at about 3:00 am on July 28?</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A.People</a:t>
            </a:r>
            <a:r>
              <a:rPr lang="en-US" altLang="zh-CN" sz="2200" dirty="0">
                <a:solidFill>
                  <a:srgbClr val="000000"/>
                </a:solidFill>
                <a:latin typeface="Times New Roman" panose="02020603050405020304" pitchFamily="18" charset="0"/>
                <a:cs typeface="Times New Roman" panose="02020603050405020304" pitchFamily="18" charset="0"/>
              </a:rPr>
              <a:t> felt the earth was shaking.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B.Fish</a:t>
            </a:r>
            <a:r>
              <a:rPr lang="en-US" altLang="zh-CN" sz="2200" dirty="0">
                <a:solidFill>
                  <a:srgbClr val="000000"/>
                </a:solidFill>
                <a:latin typeface="Times New Roman" panose="02020603050405020304" pitchFamily="18" charset="0"/>
                <a:cs typeface="Times New Roman" panose="02020603050405020304" pitchFamily="18" charset="0"/>
              </a:rPr>
              <a:t> were seen jumping out of water.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C.Strange</a:t>
            </a:r>
            <a:r>
              <a:rPr lang="en-US" altLang="zh-CN" sz="2200" dirty="0">
                <a:solidFill>
                  <a:srgbClr val="000000"/>
                </a:solidFill>
                <a:latin typeface="Times New Roman" panose="02020603050405020304" pitchFamily="18" charset="0"/>
                <a:cs typeface="Times New Roman" panose="02020603050405020304" pitchFamily="18" charset="0"/>
              </a:rPr>
              <a:t> loud sound was heard in the sky.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D.Bright</a:t>
            </a:r>
            <a:r>
              <a:rPr lang="en-US" altLang="zh-CN" sz="2200" dirty="0">
                <a:solidFill>
                  <a:srgbClr val="000000"/>
                </a:solidFill>
                <a:latin typeface="Times New Roman" panose="02020603050405020304" pitchFamily="18" charset="0"/>
                <a:cs typeface="Times New Roman" panose="02020603050405020304" pitchFamily="18" charset="0"/>
              </a:rPr>
              <a:t> stars were seen in the sky.</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3933056"/>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0" name="矩形 9"/>
          <p:cNvSpPr>
            <a:spLocks noChangeAspect="1"/>
          </p:cNvSpPr>
          <p:nvPr/>
        </p:nvSpPr>
        <p:spPr>
          <a:xfrm>
            <a:off x="508000" y="6242770"/>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2"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3"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9" name="矩形 8">
            <a:hlinkClick r:id="rId4" action="ppaction://hlinksldjump"/>
          </p:cNvPr>
          <p:cNvSpPr/>
          <p:nvPr/>
        </p:nvSpPr>
        <p:spPr>
          <a:xfrm>
            <a:off x="1763688"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Ⅲ</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 name="矩形 3"/>
          <p:cNvSpPr>
            <a:spLocks noChangeAspect="1"/>
          </p:cNvSpPr>
          <p:nvPr/>
        </p:nvSpPr>
        <p:spPr>
          <a:xfrm>
            <a:off x="508000" y="1340768"/>
            <a:ext cx="8128000" cy="456124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.How did the author feel about the earthquake in the text?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A.Serious</a:t>
            </a:r>
            <a:r>
              <a:rPr lang="en-US" altLang="zh-CN" sz="2200" dirty="0">
                <a:solidFill>
                  <a:srgbClr val="000000"/>
                </a:solidFill>
                <a:latin typeface="Times New Roman" panose="02020603050405020304" pitchFamily="18" charset="0"/>
                <a:cs typeface="Times New Roman" panose="02020603050405020304" pitchFamily="18" charset="0"/>
              </a:rPr>
              <a:t> and hopeless.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B.Sad</a:t>
            </a:r>
            <a:r>
              <a:rPr lang="en-US" altLang="zh-CN" sz="2200" dirty="0">
                <a:solidFill>
                  <a:srgbClr val="000000"/>
                </a:solidFill>
                <a:latin typeface="Times New Roman" panose="02020603050405020304" pitchFamily="18" charset="0"/>
                <a:cs typeface="Times New Roman" panose="02020603050405020304" pitchFamily="18" charset="0"/>
              </a:rPr>
              <a:t> and hopeless.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C.Serious</a:t>
            </a:r>
            <a:r>
              <a:rPr lang="en-US" altLang="zh-CN" sz="2200" dirty="0">
                <a:solidFill>
                  <a:srgbClr val="000000"/>
                </a:solidFill>
                <a:latin typeface="Times New Roman" panose="02020603050405020304" pitchFamily="18" charset="0"/>
                <a:cs typeface="Times New Roman" panose="02020603050405020304" pitchFamily="18" charset="0"/>
              </a:rPr>
              <a:t> and hopeful.</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D.Angry</a:t>
            </a:r>
            <a:r>
              <a:rPr lang="en-US" altLang="zh-CN" sz="2200" dirty="0">
                <a:solidFill>
                  <a:srgbClr val="000000"/>
                </a:solidFill>
                <a:latin typeface="Times New Roman" panose="02020603050405020304" pitchFamily="18" charset="0"/>
                <a:cs typeface="Times New Roman" panose="02020603050405020304" pitchFamily="18" charset="0"/>
              </a:rPr>
              <a:t> but hopeful</a:t>
            </a:r>
            <a:r>
              <a:rPr lang="en-US" altLang="zh-CN" sz="2200" dirty="0" smtClean="0">
                <a:solidFill>
                  <a:srgbClr val="000000"/>
                </a:solidFill>
                <a:latin typeface="Times New Roman" panose="02020603050405020304" pitchFamily="18" charset="0"/>
                <a:cs typeface="Times New Roman" panose="02020603050405020304" pitchFamily="18" charset="0"/>
              </a:rPr>
              <a:t>.</a:t>
            </a:r>
          </a:p>
          <a:p>
            <a:pPr>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.What can we infer from the text?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A.The</a:t>
            </a:r>
            <a:r>
              <a:rPr lang="en-US" altLang="zh-CN" sz="2200" dirty="0">
                <a:solidFill>
                  <a:srgbClr val="000000"/>
                </a:solidFill>
                <a:latin typeface="Times New Roman" panose="02020603050405020304" pitchFamily="18" charset="0"/>
                <a:cs typeface="Times New Roman" panose="02020603050405020304" pitchFamily="18" charset="0"/>
              </a:rPr>
              <a:t> whole city was at an end.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B.The</a:t>
            </a:r>
            <a:r>
              <a:rPr lang="en-US" altLang="zh-CN" sz="2200" dirty="0">
                <a:solidFill>
                  <a:srgbClr val="000000"/>
                </a:solidFill>
                <a:latin typeface="Times New Roman" panose="02020603050405020304" pitchFamily="18" charset="0"/>
                <a:cs typeface="Times New Roman" panose="02020603050405020304" pitchFamily="18" charset="0"/>
              </a:rPr>
              <a:t> army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coming brought hope to the city.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C.People</a:t>
            </a:r>
            <a:r>
              <a:rPr lang="en-US" altLang="zh-CN" sz="2200" dirty="0">
                <a:solidFill>
                  <a:srgbClr val="000000"/>
                </a:solidFill>
                <a:latin typeface="Times New Roman" panose="02020603050405020304" pitchFamily="18" charset="0"/>
                <a:cs typeface="Times New Roman" panose="02020603050405020304" pitchFamily="18" charset="0"/>
              </a:rPr>
              <a:t> lost hope when faced with the terrible earthquake.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dirty="0" err="1">
                <a:solidFill>
                  <a:srgbClr val="000000"/>
                </a:solidFill>
                <a:latin typeface="Times New Roman" panose="02020603050405020304" pitchFamily="18" charset="0"/>
                <a:cs typeface="Times New Roman" panose="02020603050405020304" pitchFamily="18" charset="0"/>
              </a:rPr>
              <a:t>D.The</a:t>
            </a:r>
            <a:r>
              <a:rPr lang="en-US" altLang="zh-CN" sz="2200" dirty="0">
                <a:solidFill>
                  <a:srgbClr val="000000"/>
                </a:solidFill>
                <a:latin typeface="Times New Roman" panose="02020603050405020304" pitchFamily="18" charset="0"/>
                <a:cs typeface="Times New Roman" panose="02020603050405020304" pitchFamily="18" charset="0"/>
              </a:rPr>
              <a:t> signs before the earthquake weren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obvious at all.</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5" name="矩形 4"/>
          <p:cNvSpPr>
            <a:spLocks noChangeAspect="1"/>
          </p:cNvSpPr>
          <p:nvPr/>
        </p:nvSpPr>
        <p:spPr>
          <a:xfrm>
            <a:off x="508000" y="3382367"/>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11" name="矩形 10"/>
          <p:cNvSpPr>
            <a:spLocks noChangeAspect="1"/>
          </p:cNvSpPr>
          <p:nvPr/>
        </p:nvSpPr>
        <p:spPr>
          <a:xfrm>
            <a:off x="508000" y="5761838"/>
            <a:ext cx="1015021" cy="459741"/>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smtClean="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64639"/>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ruin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n</a:t>
            </a:r>
            <a:r>
              <a:rPr lang="en-US" altLang="zh-CN" sz="2200" dirty="0">
                <a:solidFill>
                  <a:srgbClr val="000000"/>
                </a:solidFill>
                <a:latin typeface="Times New Roman" panose="02020603050405020304" pitchFamily="18" charset="0"/>
                <a:cs typeface="Times New Roman" panose="02020603050405020304" pitchFamily="18" charset="0"/>
              </a:rPr>
              <a:t>.&amp;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破坏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毁坏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In less than one </a:t>
            </a:r>
            <a:r>
              <a:rPr lang="en-US" altLang="zh-CN" sz="2200" dirty="0" err="1">
                <a:solidFill>
                  <a:srgbClr val="000000"/>
                </a:solidFill>
                <a:latin typeface="Times New Roman" panose="02020603050405020304" pitchFamily="18" charset="0"/>
                <a:cs typeface="Times New Roman" panose="02020603050405020304" pitchFamily="18" charset="0"/>
              </a:rPr>
              <a:t>minute,a</a:t>
            </a:r>
            <a:r>
              <a:rPr lang="en-US" altLang="zh-CN" sz="2200" dirty="0">
                <a:solidFill>
                  <a:srgbClr val="000000"/>
                </a:solidFill>
                <a:latin typeface="Times New Roman" panose="02020603050405020304" pitchFamily="18" charset="0"/>
                <a:cs typeface="Times New Roman" panose="02020603050405020304" pitchFamily="18" charset="0"/>
              </a:rPr>
              <a:t> large city lay in </a:t>
            </a:r>
            <a:r>
              <a:rPr lang="en-US" altLang="zh-CN" sz="2200" b="1" dirty="0">
                <a:solidFill>
                  <a:srgbClr val="000000"/>
                </a:solidFill>
                <a:latin typeface="Times New Roman" panose="02020603050405020304" pitchFamily="18" charset="0"/>
                <a:cs typeface="Times New Roman" panose="02020603050405020304" pitchFamily="18" charset="0"/>
              </a:rPr>
              <a:t>ruins</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不到一分钟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一个大城市便成为废墟。</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句中的</a:t>
            </a:r>
            <a:r>
              <a:rPr lang="en-US" altLang="zh-CN" sz="2200" dirty="0">
                <a:solidFill>
                  <a:srgbClr val="000000"/>
                </a:solidFill>
                <a:latin typeface="Times New Roman" panose="02020603050405020304" pitchFamily="18" charset="0"/>
                <a:cs typeface="Times New Roman" panose="02020603050405020304" pitchFamily="18" charset="0"/>
              </a:rPr>
              <a:t>ruin</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破坏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毁坏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是名词。</a:t>
            </a:r>
            <a:r>
              <a:rPr lang="en-US" altLang="zh-CN" sz="2200" dirty="0">
                <a:solidFill>
                  <a:srgbClr val="000000"/>
                </a:solidFill>
                <a:latin typeface="Times New Roman" panose="02020603050405020304" pitchFamily="18" charset="0"/>
                <a:cs typeface="Times New Roman" panose="02020603050405020304" pitchFamily="18" charset="0"/>
              </a:rPr>
              <a:t>ruin</a:t>
            </a:r>
            <a:r>
              <a:rPr lang="zh-CN" altLang="zh-CN" sz="2200" dirty="0">
                <a:solidFill>
                  <a:srgbClr val="000000"/>
                </a:solidFill>
                <a:latin typeface="Times New Roman" panose="02020603050405020304" pitchFamily="18" charset="0"/>
                <a:cs typeface="Times New Roman" panose="02020603050405020304" pitchFamily="18" charset="0"/>
              </a:rPr>
              <a:t>还可以做及物动词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破坏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毁坏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No matter how famous a brand </a:t>
            </a:r>
            <a:r>
              <a:rPr lang="en-US" altLang="zh-CN" sz="2200" dirty="0" err="1">
                <a:solidFill>
                  <a:srgbClr val="000000"/>
                </a:solidFill>
                <a:latin typeface="Times New Roman" panose="02020603050405020304" pitchFamily="18" charset="0"/>
                <a:cs typeface="Times New Roman" panose="02020603050405020304" pitchFamily="18" charset="0"/>
              </a:rPr>
              <a:t>is,it</a:t>
            </a:r>
            <a:r>
              <a:rPr lang="en-US" altLang="zh-CN" sz="2200" dirty="0">
                <a:solidFill>
                  <a:srgbClr val="000000"/>
                </a:solidFill>
                <a:latin typeface="Times New Roman" panose="02020603050405020304" pitchFamily="18" charset="0"/>
                <a:cs typeface="Times New Roman" panose="02020603050405020304" pitchFamily="18" charset="0"/>
              </a:rPr>
              <a:t> can be </a:t>
            </a:r>
            <a:r>
              <a:rPr lang="en-US" altLang="zh-CN" sz="2200" b="1" dirty="0">
                <a:solidFill>
                  <a:srgbClr val="000000"/>
                </a:solidFill>
                <a:latin typeface="Times New Roman" panose="02020603050405020304" pitchFamily="18" charset="0"/>
                <a:cs typeface="Times New Roman" panose="02020603050405020304" pitchFamily="18" charset="0"/>
              </a:rPr>
              <a:t>ruined</a:t>
            </a:r>
            <a:r>
              <a:rPr lang="en-US" altLang="zh-CN" sz="2200" dirty="0">
                <a:solidFill>
                  <a:srgbClr val="000000"/>
                </a:solidFill>
                <a:latin typeface="Times New Roman" panose="02020603050405020304" pitchFamily="18" charset="0"/>
                <a:cs typeface="Times New Roman" panose="02020603050405020304" pitchFamily="18" charset="0"/>
              </a:rPr>
              <a:t> once it betrays the trust of consumers.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无论一个品牌有多大名气</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一旦辜负了消费者的信任它就有可能会毁灭。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When they returned to their hometown the next </a:t>
            </a:r>
            <a:r>
              <a:rPr lang="en-US" altLang="zh-CN" sz="2200" dirty="0" err="1">
                <a:solidFill>
                  <a:srgbClr val="000000"/>
                </a:solidFill>
                <a:latin typeface="Times New Roman" panose="02020603050405020304" pitchFamily="18" charset="0"/>
                <a:cs typeface="Times New Roman" panose="02020603050405020304" pitchFamily="18" charset="0"/>
              </a:rPr>
              <a:t>day,they</a:t>
            </a:r>
            <a:r>
              <a:rPr lang="en-US" altLang="zh-CN" sz="2200" dirty="0">
                <a:solidFill>
                  <a:srgbClr val="000000"/>
                </a:solidFill>
                <a:latin typeface="Times New Roman" panose="02020603050405020304" pitchFamily="18" charset="0"/>
                <a:cs typeface="Times New Roman" panose="02020603050405020304" pitchFamily="18" charset="0"/>
              </a:rPr>
              <a:t> found it in </a:t>
            </a:r>
            <a:r>
              <a:rPr lang="en-US" altLang="zh-CN" sz="2200" b="1" dirty="0">
                <a:solidFill>
                  <a:srgbClr val="000000"/>
                </a:solidFill>
                <a:latin typeface="Times New Roman" panose="02020603050405020304" pitchFamily="18" charset="0"/>
                <a:cs typeface="Times New Roman" panose="02020603050405020304" pitchFamily="18" charset="0"/>
              </a:rPr>
              <a:t>ruins</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当他们第二天回到故乡的时候</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他们发现那已经是废墟了。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8128000" cy="537377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Many ancient sculptures </a:t>
            </a:r>
            <a:r>
              <a:rPr lang="en-US" altLang="zh-CN" sz="2200" b="1" dirty="0">
                <a:solidFill>
                  <a:srgbClr val="000000"/>
                </a:solidFill>
                <a:latin typeface="Times New Roman" panose="02020603050405020304" pitchFamily="18" charset="0"/>
                <a:cs typeface="Times New Roman" panose="02020603050405020304" pitchFamily="18" charset="0"/>
              </a:rPr>
              <a:t>fell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ruin</a:t>
            </a:r>
            <a:r>
              <a:rPr lang="en-US" altLang="zh-CN" sz="2200" dirty="0">
                <a:solidFill>
                  <a:srgbClr val="000000"/>
                </a:solidFill>
                <a:latin typeface="Times New Roman" panose="02020603050405020304" pitchFamily="18" charset="0"/>
                <a:cs typeface="Times New Roman" panose="02020603050405020304" pitchFamily="18" charset="0"/>
              </a:rPr>
              <a:t> after the earthquake.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地震过后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许多古代的雕塑都毁了。</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Our vacation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ruined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by</a:t>
            </a:r>
            <a:r>
              <a:rPr lang="en-US" altLang="zh-CN" sz="2200" dirty="0">
                <a:solidFill>
                  <a:srgbClr val="000000"/>
                </a:solidFill>
                <a:latin typeface="Times New Roman" panose="02020603050405020304" pitchFamily="18" charset="0"/>
                <a:cs typeface="Times New Roman" panose="02020603050405020304" pitchFamily="18" charset="0"/>
              </a:rPr>
              <a:t> the typhoon.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我们的假期被台风给毁了。</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96552" y="1637254"/>
          <a:ext cx="8128000" cy="2987645"/>
        </p:xfrm>
        <a:graphic>
          <a:graphicData uri="http://schemas.openxmlformats.org/presentationml/2006/ole">
            <mc:AlternateContent xmlns:mc="http://schemas.openxmlformats.org/markup-compatibility/2006">
              <mc:Choice xmlns:v="urn:schemas-microsoft-com:vml" Requires="v">
                <p:oleObj spid="_x0000_s4121" name="文档" r:id="rId6" imgW="3843020" imgH="1413510" progId="Word.Document.12">
                  <p:embed/>
                </p:oleObj>
              </mc:Choice>
              <mc:Fallback>
                <p:oleObj name="文档" r:id="rId6" imgW="3843020" imgH="1413510" progId="Word.Document.12">
                  <p:embed/>
                  <p:pic>
                    <p:nvPicPr>
                      <p:cNvPr id="0" name="图片 4111"/>
                      <p:cNvPicPr/>
                      <p:nvPr/>
                    </p:nvPicPr>
                    <p:blipFill>
                      <a:blip r:embed="rId7"/>
                      <a:stretch>
                        <a:fillRect/>
                      </a:stretch>
                    </p:blipFill>
                    <p:spPr>
                      <a:xfrm>
                        <a:off x="-396552" y="1637254"/>
                        <a:ext cx="8128000" cy="298764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TYPE" val="i"/>
  <p:tag name="KSO_WM_UNIT_INDEX" val="1"/>
  <p:tag name="KSO_WM_UNIT_ID" val="_3*i*1"/>
  <p:tag name="KSO_WM_UNIT_LAYERLEVEL" val="1"/>
  <p:tag name="KSO_WM_TAG_VERSION" val="1.0"/>
  <p:tag name="KSO_WM_BEAUTIFY_FLAG" val="#wm#"/>
  <p:tag name="KSO_WM_UNIT_DIAGRAM_ISNUMVISUAL" val="0"/>
  <p:tag name="KSO_WM_UNIT_DIAGRAM_ISREFERUNIT" val="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heme/theme1.xml><?xml version="1.0" encoding="utf-8"?>
<a:theme xmlns:a="http://schemas.openxmlformats.org/drawingml/2006/main" name="WWW.2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1787</Words>
  <Application>Microsoft Office PowerPoint</Application>
  <PresentationFormat>全屏显示(4:3)</PresentationFormat>
  <Paragraphs>319</Paragraphs>
  <Slides>39</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0" baseType="lpstr">
      <vt:lpstr>NEU-BZ-S92</vt:lpstr>
      <vt:lpstr>方正书宋_GBK</vt:lpstr>
      <vt:lpstr>黑体</vt:lpstr>
      <vt:lpstr>楷体</vt:lpstr>
      <vt:lpstr>宋体</vt:lpstr>
      <vt:lpstr>微软雅黑</vt:lpstr>
      <vt:lpstr>Arial</vt:lpstr>
      <vt:lpstr>Calibri</vt:lpstr>
      <vt:lpstr>Times New Roman</vt:lpstr>
      <vt:lpstr>WWW.2PPT.COM</vt:lpstr>
      <vt:lpstr>文档</vt:lpstr>
      <vt:lpstr>Natural Disasters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2016-04-22T00:11:00Z</dcterms:created>
  <dcterms:modified xsi:type="dcterms:W3CDTF">2023-01-16T13:51:47Z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B2AA03C6E0C64E8BAB64AEE5AAA47314</vt:lpwstr>
  </property>
  <property fmtid="{A09F084E-AD41-489F-8076-AA5BE3082BCA}" pid="100">
    <vt:ui4>5</vt:ui4>
  </property>
  <property fmtid="{64440492-4C8B-11D1-8B70-080036B11A03}" pid="11">
    <vt:lpwstr>www.2ppt.com-爱PPT提供资源下载</vt:lpwstr>
  </property>
</Properties>
</file>