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90" r:id="rId3"/>
    <p:sldId id="609" r:id="rId4"/>
    <p:sldId id="607" r:id="rId5"/>
    <p:sldId id="611" r:id="rId6"/>
    <p:sldId id="612" r:id="rId7"/>
    <p:sldId id="610" r:id="rId8"/>
    <p:sldId id="608" r:id="rId9"/>
    <p:sldId id="613" r:id="rId10"/>
    <p:sldId id="614" r:id="rId11"/>
    <p:sldId id="615" r:id="rId12"/>
    <p:sldId id="616" r:id="rId13"/>
    <p:sldId id="596" r:id="rId14"/>
    <p:sldId id="617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EE6E2"/>
    <a:srgbClr val="F8ADC6"/>
    <a:srgbClr val="CC00FF"/>
    <a:srgbClr val="FF006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0483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6B8A5C5-C4A7-47C0-BF81-68A3960131D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454101B-F4F8-473C-ACE5-F2D000837EC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A8CC4D0-9E3A-4071-829F-43E1DAF04E9B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1C624C-69DA-4D8E-89B8-215B3C4A4592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101B-F4F8-473C-ACE5-F2D000837EC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48156B-E2CD-4492-B850-D36A12792D84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4AF0DB-AA7E-4311-99AE-8D42E121962F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7EACB6-2C5B-4014-B741-786D6B5A9C71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9CA53E-80D4-4E0B-A427-15E946D55B00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F01FEB-8B54-4FA1-8F2E-27FF6BA03B5C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02DE-9018-40A8-93EF-4709D06870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DFEC-8B83-4AC8-92F5-25B4CB379E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24845-65BA-4D7A-94FF-B79A87C1EDE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BD64-66BE-427C-BAF0-7CF10FC4C4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9BE6-46D0-4DF1-9A6E-DD9E8508FCE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A08C-1FDE-4115-8C16-79ED950373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9BE6-46D0-4DF1-9A6E-DD9E8508FCE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A08C-1FDE-4115-8C16-79ED950373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9084 w 9164371"/>
              <a:gd name="T1" fmla="*/ 3 h 1402412"/>
              <a:gd name="T2" fmla="*/ 9178622 w 9164371"/>
              <a:gd name="T3" fmla="*/ 3 h 1402412"/>
              <a:gd name="T4" fmla="*/ 9163293 w 9164371"/>
              <a:gd name="T5" fmla="*/ 3 h 1402412"/>
              <a:gd name="T6" fmla="*/ 6514770 w 9164371"/>
              <a:gd name="T7" fmla="*/ 3 h 1402412"/>
              <a:gd name="T8" fmla="*/ 3121346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006 w 9164371"/>
              <a:gd name="T19" fmla="*/ 3 h 1402412"/>
              <a:gd name="T20" fmla="*/ 6460956 w 9164371"/>
              <a:gd name="T21" fmla="*/ 3 h 1402412"/>
              <a:gd name="T22" fmla="*/ 9189498 w 9164371"/>
              <a:gd name="T23" fmla="*/ 0 h 1402412"/>
              <a:gd name="T24" fmla="*/ 916908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624845-65BA-4D7A-94FF-B79A87C1EDE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E928BD64-66BE-427C-BAF0-7CF10FC4C42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4_128k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2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4_128k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6_128k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1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3_128k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6_128k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3_128k.mp3" TargetMode="External"/><Relationship Id="rId15" Type="http://schemas.openxmlformats.org/officeDocument/2006/relationships/image" Target="../media/image16.png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5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2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2&#35838;&#26102;&#25945;&#23398;&#35838;&#20214;\05_128k.mp3" TargetMode="External"/><Relationship Id="rId1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187624" y="3429000"/>
            <a:ext cx="5112742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Unit6 My Holiday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5508104" y="4725144"/>
            <a:ext cx="2303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900113" y="758825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五年级下册</a:t>
            </a: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289" y="476672"/>
            <a:ext cx="28813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7243" y="5829997"/>
            <a:ext cx="915124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850" y="1844675"/>
          <a:ext cx="8351838" cy="4722813"/>
        </p:xfrm>
        <a:graphic>
          <a:graphicData uri="http://schemas.openxmlformats.org/drawingml/2006/table">
            <a:tbl>
              <a:tblPr/>
              <a:tblGrid>
                <a:gridCol w="153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533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小组合作，声音洪亮，有感情地正确朗读课文。</a:t>
                      </a: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0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小组合作默契，声音洪亮，脱离课本，口语表达较准确流利，感情与肢体语言较丰富。</a:t>
                      </a: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76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marL="85725"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小组合作默契，声音洪亮，能结合已有知识或生活，对内容有创新，口语表达准确流利，感情与肢体语言丰富。</a:t>
                      </a: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幼圆" panose="020105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34267" marB="342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5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9513" y="3581400"/>
            <a:ext cx="528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7013" y="2347913"/>
            <a:ext cx="5826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7213" y="3581400"/>
            <a:ext cx="528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595313" y="1236663"/>
            <a:ext cx="7561262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角色扮演，小组先进行练习，然后展示，其他同学评价。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29" name="图片 19" descr="图片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75566">
            <a:off x="8297863" y="1077913"/>
            <a:ext cx="395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0" name="TextBox 19"/>
          <p:cNvSpPr txBox="1">
            <a:spLocks noChangeArrowheads="1"/>
          </p:cNvSpPr>
          <p:nvPr/>
        </p:nvSpPr>
        <p:spPr bwMode="auto">
          <a:xfrm>
            <a:off x="2590800" y="801688"/>
            <a:ext cx="324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Role play</a:t>
            </a:r>
            <a:endParaRPr lang="zh-CN" altLang="en-US" sz="3200" b="1">
              <a:solidFill>
                <a:srgbClr val="1A93C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31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938" y="5184775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750" y="5184775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图片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25" y="5184775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11188" y="2474913"/>
            <a:ext cx="93821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Good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595313" y="3798888"/>
            <a:ext cx="95408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Great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44488" y="5421313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" y="1422400"/>
            <a:ext cx="84534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48038" y="1019175"/>
            <a:ext cx="292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滚雪球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6629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5250" y="1019175"/>
            <a:ext cx="7127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985838"/>
            <a:ext cx="711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755650" y="1808163"/>
            <a:ext cx="1368425" cy="635000"/>
          </a:xfrm>
          <a:prstGeom prst="wedgeRoundRectCallout">
            <a:avLst>
              <a:gd name="adj1" fmla="val -40412"/>
              <a:gd name="adj2" fmla="val 957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547813" y="5089525"/>
            <a:ext cx="1989137" cy="636588"/>
          </a:xfrm>
          <a:prstGeom prst="wedgeRoundRectCallout">
            <a:avLst>
              <a:gd name="adj1" fmla="val 5365"/>
              <a:gd name="adj2" fmla="val -1228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 will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543175" y="1905000"/>
            <a:ext cx="2646363" cy="636588"/>
          </a:xfrm>
          <a:prstGeom prst="wedgeRoundRectCallout">
            <a:avLst>
              <a:gd name="adj1" fmla="val -11661"/>
              <a:gd name="adj2" fmla="val 1410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 will you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067175" y="5122863"/>
            <a:ext cx="3241675" cy="636587"/>
          </a:xfrm>
          <a:prstGeom prst="wedgeRoundRectCallout">
            <a:avLst>
              <a:gd name="adj1" fmla="val -6455"/>
              <a:gd name="adj2" fmla="val -1484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 will you go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432425" y="1905000"/>
            <a:ext cx="3605213" cy="636588"/>
          </a:xfrm>
          <a:prstGeom prst="wedgeRoundRectCallout">
            <a:avLst>
              <a:gd name="adj1" fmla="val -5295"/>
              <a:gd name="adj2" fmla="val 1725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 will you go on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667625" y="4806950"/>
            <a:ext cx="720725" cy="636588"/>
          </a:xfrm>
          <a:prstGeom prst="wedgeRoundRectCallout">
            <a:avLst>
              <a:gd name="adj1" fmla="val 24827"/>
              <a:gd name="adj2" fmla="val -1110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…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36613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complete</a:t>
            </a:r>
            <a:endParaRPr lang="zh-CN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84213" y="1355725"/>
            <a:ext cx="3455987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2833688"/>
            <a:ext cx="19367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2275" y="3984625"/>
            <a:ext cx="33242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9175" y="5949950"/>
            <a:ext cx="17748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"/>
          <p:cNvSpPr txBox="1"/>
          <p:nvPr/>
        </p:nvSpPr>
        <p:spPr bwMode="auto">
          <a:xfrm>
            <a:off x="3779838" y="1374775"/>
            <a:ext cx="56086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Where will Sun Feng go?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3779838" y="1960563"/>
            <a:ext cx="56086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He’ll go to ________.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3987800" y="2549525"/>
            <a:ext cx="5608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  He’ll go there ________.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文本占位符 2"/>
          <p:cNvSpPr txBox="1"/>
          <p:nvPr/>
        </p:nvSpPr>
        <p:spPr bwMode="auto">
          <a:xfrm>
            <a:off x="468313" y="3895725"/>
            <a:ext cx="56086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Where will Kathy go?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468313" y="4498975"/>
            <a:ext cx="56086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She’ll go to ________.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    She’ll go there _______.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文本占位符 2"/>
          <p:cNvSpPr txBox="1"/>
          <p:nvPr/>
        </p:nvSpPr>
        <p:spPr bwMode="auto">
          <a:xfrm>
            <a:off x="0" y="1355725"/>
            <a:ext cx="644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16" name="文本占位符 2"/>
          <p:cNvSpPr txBox="1"/>
          <p:nvPr/>
        </p:nvSpPr>
        <p:spPr bwMode="auto">
          <a:xfrm>
            <a:off x="22225" y="3895725"/>
            <a:ext cx="642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②</a:t>
            </a:r>
          </a:p>
        </p:txBody>
      </p:sp>
      <p:pic>
        <p:nvPicPr>
          <p:cNvPr id="28688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3700" y="5445125"/>
            <a:ext cx="8905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20688" y="5572125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  <p:sp>
        <p:nvSpPr>
          <p:cNvPr id="19" name="文本占位符 2"/>
          <p:cNvSpPr txBox="1"/>
          <p:nvPr/>
        </p:nvSpPr>
        <p:spPr bwMode="auto">
          <a:xfrm>
            <a:off x="6418263" y="1965325"/>
            <a:ext cx="1492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Beijing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文本占位符 2"/>
          <p:cNvSpPr txBox="1"/>
          <p:nvPr/>
        </p:nvSpPr>
        <p:spPr bwMode="auto">
          <a:xfrm>
            <a:off x="6880225" y="2514600"/>
            <a:ext cx="2263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by train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文本占位符 2"/>
          <p:cNvSpPr txBox="1"/>
          <p:nvPr/>
        </p:nvSpPr>
        <p:spPr bwMode="auto">
          <a:xfrm>
            <a:off x="3273425" y="4486275"/>
            <a:ext cx="18081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London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文本占位符 2"/>
          <p:cNvSpPr txBox="1"/>
          <p:nvPr/>
        </p:nvSpPr>
        <p:spPr bwMode="auto">
          <a:xfrm>
            <a:off x="3779838" y="5026025"/>
            <a:ext cx="1809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by plane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444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is the … like?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 is …</a:t>
            </a:r>
          </a:p>
        </p:txBody>
      </p:sp>
      <p:pic>
        <p:nvPicPr>
          <p:cNvPr id="2970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is the Palace Museum like?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 is large.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9073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65250" y="2501900"/>
            <a:ext cx="7578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-Where will you go on the holiday?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8425" y="3086100"/>
            <a:ext cx="6802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go to … with …</a:t>
            </a:r>
          </a:p>
        </p:txBody>
      </p:sp>
      <p:pic>
        <p:nvPicPr>
          <p:cNvPr id="3072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27908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0" y="34178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4238" y="3570288"/>
            <a:ext cx="111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3500" y="3979863"/>
            <a:ext cx="7161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-Where will you go on the holiday?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6675" y="4565650"/>
            <a:ext cx="8204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 will go to Beijing with my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3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0" y="492442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670846" y="6018361"/>
            <a:ext cx="1332409" cy="608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647825"/>
            <a:ext cx="7475537" cy="437038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322263" y="661988"/>
            <a:ext cx="2184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84313" y="170815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Pair work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: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学生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人一组，根据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Let’s talk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课文内容进行创编新对话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74750" y="2065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3288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49363" y="34909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11225" y="49164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49363" y="49164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7125" y="52324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546225"/>
            <a:ext cx="18415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6650" y="1597025"/>
            <a:ext cx="24479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2646363" y="979488"/>
            <a:ext cx="4537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Magic fingers</a:t>
            </a:r>
            <a:endParaRPr lang="zh-CN" altLang="en-US" sz="44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3318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163" y="885825"/>
            <a:ext cx="96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979488"/>
            <a:ext cx="965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2410" y="3226249"/>
            <a:ext cx="667082" cy="7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77063" y="3207637"/>
            <a:ext cx="578813" cy="67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789" y="5488738"/>
            <a:ext cx="691788" cy="8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0962" y="5427998"/>
            <a:ext cx="742931" cy="8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1600" y="5545655"/>
            <a:ext cx="669737" cy="7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7602" y="3149134"/>
            <a:ext cx="628823" cy="7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0870" y="1725219"/>
            <a:ext cx="2377665" cy="135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4309" y="3990321"/>
            <a:ext cx="2233705" cy="145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223593" y="3953565"/>
            <a:ext cx="2062740" cy="161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9" name="图片 28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11863" y="3935413"/>
            <a:ext cx="2479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7850" y="1357313"/>
            <a:ext cx="8750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months are there in a year?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7850" y="2708275"/>
            <a:ext cx="6488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are they? </a:t>
            </a:r>
          </a:p>
        </p:txBody>
      </p:sp>
      <p:pic>
        <p:nvPicPr>
          <p:cNvPr id="1434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150" y="16414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9606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1975" y="2055813"/>
            <a:ext cx="7229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There are twelve months in a year.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1988" y="3632200"/>
            <a:ext cx="7591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are January, February,   March, April, May, June, July, August, September, October, November and December.</a:t>
            </a:r>
          </a:p>
        </p:txBody>
      </p:sp>
      <p:pic>
        <p:nvPicPr>
          <p:cNvPr id="14347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42200" y="5102225"/>
            <a:ext cx="8905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469188" y="5229225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731838" y="855663"/>
            <a:ext cx="20335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374775"/>
            <a:ext cx="16573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9113" y="1374775"/>
            <a:ext cx="84629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May Day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coming. Are you going to travel?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9750" y="2324100"/>
            <a:ext cx="6386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Where will you go on the holiday?</a:t>
            </a:r>
          </a:p>
        </p:txBody>
      </p:sp>
      <p:pic>
        <p:nvPicPr>
          <p:cNvPr id="15367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3500438"/>
            <a:ext cx="51450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" y="15652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" y="25860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186113"/>
            <a:ext cx="32099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39750" y="842963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9600" y="1362075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1236663"/>
            <a:ext cx="6470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can you see in the picture?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4213" y="1830388"/>
            <a:ext cx="646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 can see the Palace Museum.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4213" y="2513013"/>
            <a:ext cx="646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is </a:t>
            </a:r>
            <a:r>
              <a:rPr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the Palace Museum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like 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3750" y="3165475"/>
            <a:ext cx="3170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It is large.</a:t>
            </a:r>
          </a:p>
        </p:txBody>
      </p:sp>
      <p:pic>
        <p:nvPicPr>
          <p:cNvPr id="1741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4366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27686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724150"/>
            <a:ext cx="390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18716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5650" y="4240213"/>
            <a:ext cx="4679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-What is … like?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71525" y="2720975"/>
            <a:ext cx="4448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这是一个在询问某物的特点的句型：</a:t>
            </a:r>
            <a:endParaRPr lang="en-US" altLang="zh-CN" sz="36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4850" y="1109663"/>
            <a:ext cx="73501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is your school</a:t>
            </a:r>
            <a:r>
              <a:rPr lang="en-US" altLang="zh-C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like?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31838" y="1809750"/>
            <a:ext cx="9013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altLang="zh-C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It is large and very beautiful.</a:t>
            </a:r>
          </a:p>
        </p:txBody>
      </p:sp>
      <p:pic>
        <p:nvPicPr>
          <p:cNvPr id="1844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5541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625" y="22891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87400" y="5013325"/>
            <a:ext cx="46815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-It is …</a:t>
            </a:r>
          </a:p>
        </p:txBody>
      </p:sp>
      <p:pic>
        <p:nvPicPr>
          <p:cNvPr id="1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" y="46307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425" y="54197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731838" y="855663"/>
            <a:ext cx="60721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374775"/>
            <a:ext cx="4968875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425" y="1228725"/>
            <a:ext cx="7993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1:Where will Alice go on May Day?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5425" y="2362200"/>
            <a:ext cx="7483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2:What can Alice visit in Beijing?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0350" y="4075113"/>
            <a:ext cx="7729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3:What is the Palace Museum like?</a:t>
            </a:r>
          </a:p>
        </p:txBody>
      </p:sp>
      <p:pic>
        <p:nvPicPr>
          <p:cNvPr id="20488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10463" y="5097463"/>
            <a:ext cx="8905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562850" y="5219700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95363" y="1819275"/>
            <a:ext cx="7153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She will go to Beijing with her parents.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60438" y="3152775"/>
            <a:ext cx="6994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She can visit the Palace Museum, the</a:t>
            </a:r>
          </a:p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Great Wall...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47750" y="4865688"/>
            <a:ext cx="6994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It is large.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1838" y="855663"/>
            <a:ext cx="20335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4775"/>
            <a:ext cx="16573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88950" y="1471613"/>
            <a:ext cx="8164513" cy="776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Kitty: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May Day is coming. Where will you go on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the holiday?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88950" y="2271713"/>
            <a:ext cx="8145463" cy="504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 will go to Beijing with my parents.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6413" y="2803525"/>
            <a:ext cx="8147050" cy="776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Kitty: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Great! You can visit many places of interest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there, the Great Wall,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33400" y="3606800"/>
            <a:ext cx="8145463" cy="5508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is the Palace Museum like?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6413" y="4184650"/>
            <a:ext cx="8178800" cy="1184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Kitty: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It is large. There are many big house in it.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All the houses are red and yellow. It is really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wonderful.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3400" y="5395913"/>
            <a:ext cx="8145463" cy="550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i="1" dirty="0">
                <a:solidFill>
                  <a:srgbClr val="0000FF"/>
                </a:solidFill>
                <a:latin typeface="+mj-lt"/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Really? I will enjoy my visit there.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166687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2398713"/>
            <a:ext cx="376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3063875"/>
            <a:ext cx="34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7068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662488"/>
            <a:ext cx="355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5516563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251450" y="6207125"/>
            <a:ext cx="3527425" cy="360363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26988" y="1398588"/>
            <a:ext cx="597852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 it by yourselves for one minute.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自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读对话一分钟。</a:t>
            </a:r>
          </a:p>
        </p:txBody>
      </p:sp>
      <p:grpSp>
        <p:nvGrpSpPr>
          <p:cNvPr id="24579" name="Group 3"/>
          <p:cNvGrpSpPr/>
          <p:nvPr/>
        </p:nvGrpSpPr>
        <p:grpSpPr bwMode="auto">
          <a:xfrm>
            <a:off x="115888" y="3843338"/>
            <a:ext cx="4319587" cy="2736850"/>
            <a:chOff x="-103" y="464"/>
            <a:chExt cx="3084" cy="1001"/>
          </a:xfrm>
        </p:grpSpPr>
        <p:sp>
          <p:nvSpPr>
            <p:cNvPr id="24595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roundRect">
              <a:avLst>
                <a:gd name="adj" fmla="val 16667"/>
              </a:avLst>
            </a:prstGeom>
            <a:solidFill>
              <a:srgbClr val="E0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4" y="540"/>
              <a:ext cx="77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ea typeface="+mn-ea"/>
                </a:rPr>
                <a:t>Tips:</a:t>
              </a:r>
              <a:endPara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endParaRP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-49" y="787"/>
              <a:ext cx="297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10163" y="1581150"/>
            <a:ext cx="3960812" cy="4103688"/>
          </a:xfrm>
          <a:prstGeom prst="ellipse">
            <a:avLst/>
          </a:prstGeom>
          <a:solidFill>
            <a:srgbClr val="5BC4ED"/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10"/>
          <p:cNvGrpSpPr/>
          <p:nvPr/>
        </p:nvGrpSpPr>
        <p:grpSpPr bwMode="auto">
          <a:xfrm>
            <a:off x="5993199" y="5868268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4582" name="WordArt 18"/>
          <p:cNvSpPr>
            <a:spLocks noChangeArrowheads="1" noChangeShapeType="1"/>
          </p:cNvSpPr>
          <p:nvPr/>
        </p:nvSpPr>
        <p:spPr bwMode="auto">
          <a:xfrm>
            <a:off x="5903913" y="12684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8447088" y="2540000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8407400" y="4371975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38950" y="15081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42138" y="5394325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251450" y="437197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5175250" y="2598738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394325" y="1863725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6999288" y="2097088"/>
            <a:ext cx="150812" cy="3206750"/>
            <a:chOff x="0" y="0"/>
            <a:chExt cx="364" cy="1451"/>
          </a:xfrm>
        </p:grpSpPr>
        <p:sp>
          <p:nvSpPr>
            <p:cNvPr id="24593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FFE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4594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4591" name="Oval 24"/>
          <p:cNvSpPr>
            <a:spLocks noChangeArrowheads="1"/>
          </p:cNvSpPr>
          <p:nvPr/>
        </p:nvSpPr>
        <p:spPr bwMode="auto">
          <a:xfrm>
            <a:off x="6750050" y="3536950"/>
            <a:ext cx="681038" cy="706438"/>
          </a:xfrm>
          <a:prstGeom prst="ellipse">
            <a:avLst/>
          </a:prstGeom>
          <a:solidFill>
            <a:srgbClr val="FFE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4592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661</Words>
  <Application>Microsoft Office PowerPoint</Application>
  <PresentationFormat>全屏显示(4:3)</PresentationFormat>
  <Paragraphs>128</Paragraphs>
  <Slides>15</Slides>
  <Notes>8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Unit6 My Holiday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2023-01-16T13:51:57Z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19BE8B1E097A4AA3B046C191AD98D47B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