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64" r:id="rId3"/>
    <p:sldId id="265" r:id="rId4"/>
    <p:sldId id="268" r:id="rId5"/>
    <p:sldId id="267" r:id="rId6"/>
    <p:sldId id="269" r:id="rId7"/>
    <p:sldId id="270" r:id="rId8"/>
    <p:sldId id="272" r:id="rId9"/>
    <p:sldId id="273" r:id="rId10"/>
    <p:sldId id="274" r:id="rId11"/>
    <p:sldId id="271" r:id="rId12"/>
  </p:sldIdLst>
  <p:sldSz cx="12192000" cy="6858000"/>
  <p:notesSz cx="6858000" cy="9144000"/>
  <p:embeddedFontLst>
    <p:embeddedFont>
      <p:font typeface="华文楷体" panose="02010600040101010101" pitchFamily="2" charset="-122"/>
      <p:regular r:id="rId13"/>
    </p:embeddedFont>
    <p:embeddedFont>
      <p:font typeface="楷体" panose="02010609060101010101" pitchFamily="49" charset="-122"/>
      <p:regular r:id="rId14"/>
    </p:embeddedFont>
    <p:embeddedFont>
      <p:font typeface="微软雅黑" panose="020B0503020204020204" pitchFamily="34" charset="-122"/>
      <p:regular r:id="rId15"/>
      <p:bold r:id="rId16"/>
    </p:embeddedFont>
    <p:embeddedFont>
      <p:font typeface="Cambria Math" panose="02040503050406030204" pitchFamily="18" charset="0"/>
      <p:regular r:id="rId1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B7"/>
    <a:srgbClr val="DA0000"/>
    <a:srgbClr val="AFFFD7"/>
    <a:srgbClr val="E04339"/>
    <a:srgbClr val="FF4B4B"/>
    <a:srgbClr val="00823B"/>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60"/>
  </p:normalViewPr>
  <p:slideViewPr>
    <p:cSldViewPr snapToGrid="0" showGuides="1">
      <p:cViewPr varScale="1">
        <p:scale>
          <a:sx n="116" d="100"/>
          <a:sy n="116"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381415"/>
            <a:ext cx="12192000" cy="1314206"/>
          </a:xfrm>
          <a:prstGeom prst="rect">
            <a:avLst/>
          </a:prstGeom>
          <a:noFill/>
          <a:ln w="0">
            <a:noFill/>
          </a:ln>
        </p:spPr>
        <p:txBody>
          <a:bodyPr wrap="square">
            <a:spAutoFit/>
          </a:bodyPr>
          <a:lstStyle/>
          <a:p>
            <a:pPr algn="ctr">
              <a:lnSpc>
                <a:spcPct val="150000"/>
              </a:lnSpc>
              <a:defRPr/>
            </a:pPr>
            <a:r>
              <a:rPr lang="zh-CN" altLang="en-US" sz="6000" b="1" dirty="0" smtClean="0">
                <a:ln w="22225" cap="flat" cmpd="sng">
                  <a:noFill/>
                  <a:prstDash val="solid"/>
                </a:ln>
                <a:solidFill>
                  <a:srgbClr val="0070C0"/>
                </a:solidFill>
                <a:latin typeface="+mn-ea"/>
              </a:rPr>
              <a:t>校</a:t>
            </a:r>
            <a:r>
              <a:rPr lang="zh-CN" altLang="en-US" sz="6000" b="1" dirty="0">
                <a:ln w="22225" cap="flat" cmpd="sng">
                  <a:noFill/>
                  <a:prstDash val="solid"/>
                </a:ln>
                <a:solidFill>
                  <a:srgbClr val="0070C0"/>
                </a:solidFill>
                <a:latin typeface="+mn-ea"/>
              </a:rPr>
              <a:t>园艺术</a:t>
            </a:r>
            <a:r>
              <a:rPr lang="zh-CN" altLang="en-US" sz="6000" b="1" dirty="0" smtClean="0">
                <a:ln w="22225" cap="flat" cmpd="sng">
                  <a:noFill/>
                  <a:prstDash val="solid"/>
                </a:ln>
                <a:solidFill>
                  <a:srgbClr val="0070C0"/>
                </a:solidFill>
                <a:latin typeface="+mn-ea"/>
              </a:rPr>
              <a:t>节</a:t>
            </a:r>
            <a:r>
              <a:rPr lang="en-US" altLang="zh-CN" sz="4000" b="1" dirty="0" smtClean="0">
                <a:ln w="22225" cap="flat" cmpd="sng">
                  <a:noFill/>
                  <a:prstDash val="solid"/>
                </a:ln>
                <a:solidFill>
                  <a:srgbClr val="0070C0"/>
                </a:solidFill>
                <a:latin typeface="+mn-ea"/>
              </a:rPr>
              <a:t>——</a:t>
            </a:r>
            <a:r>
              <a:rPr lang="zh-CN" altLang="en-US" sz="4000" b="1" dirty="0">
                <a:ln w="22225" cap="flat" cmpd="sng">
                  <a:noFill/>
                  <a:prstDash val="solid"/>
                </a:ln>
                <a:solidFill>
                  <a:srgbClr val="0070C0"/>
                </a:solidFill>
                <a:latin typeface="+mn-ea"/>
              </a:rPr>
              <a:t>分数的意义和性质</a:t>
            </a:r>
          </a:p>
        </p:txBody>
      </p:sp>
      <p:sp>
        <p:nvSpPr>
          <p:cNvPr id="7" name="矩形 6"/>
          <p:cNvSpPr/>
          <p:nvPr/>
        </p:nvSpPr>
        <p:spPr>
          <a:xfrm>
            <a:off x="4782626" y="3545035"/>
            <a:ext cx="2374368" cy="830997"/>
          </a:xfrm>
          <a:prstGeom prst="rect">
            <a:avLst/>
          </a:prstGeom>
        </p:spPr>
        <p:txBody>
          <a:bodyPr wrap="none">
            <a:spAutoFit/>
          </a:bodyPr>
          <a:lstStyle/>
          <a:p>
            <a:r>
              <a:rPr lang="zh-CN" altLang="en-US" sz="4800" dirty="0" smtClean="0"/>
              <a:t>第</a:t>
            </a:r>
            <a:r>
              <a:rPr lang="en-US" altLang="zh-CN" sz="4800" dirty="0" smtClean="0"/>
              <a:t>3</a:t>
            </a:r>
            <a:r>
              <a:rPr lang="zh-CN" altLang="en-US" sz="4800" dirty="0" smtClean="0"/>
              <a:t>课时</a:t>
            </a:r>
            <a:endParaRPr lang="zh-CN" altLang="en-US" sz="4800" dirty="0"/>
          </a:p>
        </p:txBody>
      </p:sp>
      <p:sp>
        <p:nvSpPr>
          <p:cNvPr id="8" name="矩形 7"/>
          <p:cNvSpPr/>
          <p:nvPr/>
        </p:nvSpPr>
        <p:spPr>
          <a:xfrm>
            <a:off x="4063679" y="5628718"/>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charset="-122"/>
                <a:ea typeface="微软雅黑" panose="020B0503020204020204" charset="-122"/>
                <a:sym typeface="+mn-ea"/>
              </a:rPr>
              <a:t>WWW.PPT818.COM</a:t>
            </a:r>
            <a:endParaRPr lang="en-US" altLang="zh-CN" sz="2800" b="1" kern="0" dirty="0">
              <a:solidFill>
                <a:srgbClr val="000000"/>
              </a:solidFill>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4850" y="1605267"/>
            <a:ext cx="11156610" cy="1376513"/>
          </a:xfrm>
          <a:prstGeom prst="rect">
            <a:avLst/>
          </a:prstGeom>
          <a:solidFill>
            <a:schemeClr val="accent4">
              <a:lumMod val="20000"/>
              <a:lumOff val="80000"/>
            </a:schemeClr>
          </a:solidFill>
          <a:ln>
            <a:solidFill>
              <a:schemeClr val="accent1">
                <a:shade val="50000"/>
              </a:schemeClr>
            </a:solidFill>
          </a:ln>
        </p:spPr>
        <p:txBody>
          <a:bodyPr wrap="square" lIns="252000" tIns="72000" bIns="72000" rtlCol="0">
            <a:spAutoFit/>
          </a:bodyPr>
          <a:lstStyle/>
          <a:p>
            <a:pPr marL="467995" indent="-467995"/>
            <a:r>
              <a:rPr lang="en-US" altLang="zh-CN" sz="4000" dirty="0">
                <a:latin typeface="华文楷体" panose="02010600040101010101" pitchFamily="2" charset="-122"/>
                <a:ea typeface="华文楷体" panose="02010600040101010101" pitchFamily="2" charset="-122"/>
              </a:rPr>
              <a:t>3. </a:t>
            </a:r>
            <a:r>
              <a:rPr lang="zh-CN" altLang="en-US" sz="4000" dirty="0">
                <a:latin typeface="华文楷体" panose="02010600040101010101" pitchFamily="2" charset="-122"/>
                <a:ea typeface="华文楷体" panose="02010600040101010101" pitchFamily="2" charset="-122"/>
              </a:rPr>
              <a:t>一根木条锯成 </a:t>
            </a:r>
            <a:r>
              <a:rPr lang="en-US" altLang="zh-CN" sz="4000" dirty="0">
                <a:latin typeface="华文楷体" panose="02010600040101010101" pitchFamily="2" charset="-122"/>
                <a:ea typeface="华文楷体" panose="02010600040101010101" pitchFamily="2" charset="-122"/>
              </a:rPr>
              <a:t>5 </a:t>
            </a:r>
            <a:r>
              <a:rPr lang="zh-CN" altLang="en-US" sz="4000" dirty="0">
                <a:latin typeface="华文楷体" panose="02010600040101010101" pitchFamily="2" charset="-122"/>
                <a:ea typeface="华文楷体" panose="02010600040101010101" pitchFamily="2" charset="-122"/>
              </a:rPr>
              <a:t>段用 </a:t>
            </a:r>
            <a:r>
              <a:rPr lang="en-US" altLang="zh-CN" sz="4000" dirty="0">
                <a:latin typeface="华文楷体" panose="02010600040101010101" pitchFamily="2" charset="-122"/>
                <a:ea typeface="华文楷体" panose="02010600040101010101" pitchFamily="2" charset="-122"/>
              </a:rPr>
              <a:t>5 </a:t>
            </a:r>
            <a:r>
              <a:rPr lang="zh-CN" altLang="en-US" sz="4000" dirty="0">
                <a:latin typeface="华文楷体" panose="02010600040101010101" pitchFamily="2" charset="-122"/>
                <a:ea typeface="华文楷体" panose="02010600040101010101" pitchFamily="2" charset="-122"/>
              </a:rPr>
              <a:t>分钟，锯下 </a:t>
            </a:r>
            <a:r>
              <a:rPr lang="en-US" altLang="zh-CN" sz="4000" dirty="0">
                <a:latin typeface="华文楷体" panose="02010600040101010101" pitchFamily="2" charset="-122"/>
                <a:ea typeface="华文楷体" panose="02010600040101010101" pitchFamily="2" charset="-122"/>
              </a:rPr>
              <a:t>1 </a:t>
            </a:r>
            <a:r>
              <a:rPr lang="zh-CN" altLang="en-US" sz="4000" dirty="0">
                <a:latin typeface="华文楷体" panose="02010600040101010101" pitchFamily="2" charset="-122"/>
                <a:ea typeface="华文楷体" panose="02010600040101010101" pitchFamily="2" charset="-122"/>
              </a:rPr>
              <a:t>段要用多少分钟？</a:t>
            </a:r>
            <a:endParaRPr lang="en-US" altLang="zh-CN" sz="4000" dirty="0">
              <a:latin typeface="华文楷体" panose="02010600040101010101" pitchFamily="2" charset="-122"/>
              <a:ea typeface="华文楷体" panose="02010600040101010101" pitchFamily="2" charset="-122"/>
            </a:endParaRPr>
          </a:p>
        </p:txBody>
      </p:sp>
      <p:sp>
        <p:nvSpPr>
          <p:cNvPr id="8" name="矩形 7"/>
          <p:cNvSpPr/>
          <p:nvPr/>
        </p:nvSpPr>
        <p:spPr>
          <a:xfrm>
            <a:off x="3282264" y="303282"/>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随堂小测</a:t>
            </a:r>
            <a:endParaRPr lang="zh-CN" altLang="en-US" sz="4000" dirty="0"/>
          </a:p>
        </p:txBody>
      </p:sp>
      <mc:AlternateContent xmlns:mc="http://schemas.openxmlformats.org/markup-compatibility/2006" xmlns:a14="http://schemas.microsoft.com/office/drawing/2010/main">
        <mc:Choice Requires="a14">
          <p:sp>
            <p:nvSpPr>
              <p:cNvPr id="16" name="矩形 15"/>
              <p:cNvSpPr/>
              <p:nvPr/>
            </p:nvSpPr>
            <p:spPr>
              <a:xfrm>
                <a:off x="524851" y="3759642"/>
                <a:ext cx="11142298" cy="2130070"/>
              </a:xfrm>
              <a:prstGeom prst="rect">
                <a:avLst/>
              </a:prstGeom>
            </p:spPr>
            <p:txBody>
              <a:bodyPr wrap="square">
                <a:spAutoFit/>
              </a:bodyPr>
              <a:lstStyle/>
              <a:p>
                <a:r>
                  <a:rPr lang="zh-CN" altLang="en-US" sz="3200" dirty="0">
                    <a:solidFill>
                      <a:prstClr val="black"/>
                    </a:solidFill>
                    <a:latin typeface="华文楷体" panose="02010600040101010101" pitchFamily="2" charset="-122"/>
                    <a:ea typeface="华文楷体" panose="02010600040101010101" pitchFamily="2" charset="-122"/>
                  </a:rPr>
                  <a:t>规范解答：</a:t>
                </a:r>
                <a:endParaRPr lang="en-US" altLang="zh-CN" sz="3200" dirty="0">
                  <a:solidFill>
                    <a:prstClr val="black"/>
                  </a:solidFill>
                  <a:latin typeface="华文楷体" panose="02010600040101010101" pitchFamily="2" charset="-122"/>
                  <a:ea typeface="华文楷体" panose="02010600040101010101" pitchFamily="2" charset="-122"/>
                </a:endParaRPr>
              </a:p>
              <a:p>
                <a:pPr>
                  <a:lnSpc>
                    <a:spcPts val="6000"/>
                  </a:lnSpc>
                </a:pPr>
                <a:r>
                  <a:rPr lang="zh-CN" altLang="en-US" sz="2800" dirty="0">
                    <a:solidFill>
                      <a:prstClr val="black"/>
                    </a:solidFill>
                    <a:latin typeface="华文楷体" panose="02010600040101010101" pitchFamily="2" charset="-122"/>
                    <a:ea typeface="华文楷体" panose="02010600040101010101" pitchFamily="2" charset="-122"/>
                  </a:rPr>
                  <a:t>        把一根木条锯成 </a:t>
                </a:r>
                <a:r>
                  <a:rPr lang="en-US" altLang="zh-CN" sz="2800" dirty="0">
                    <a:solidFill>
                      <a:prstClr val="black"/>
                    </a:solidFill>
                    <a:latin typeface="华文楷体" panose="02010600040101010101" pitchFamily="2" charset="-122"/>
                    <a:ea typeface="华文楷体" panose="02010600040101010101" pitchFamily="2" charset="-122"/>
                  </a:rPr>
                  <a:t>5 </a:t>
                </a:r>
                <a:r>
                  <a:rPr lang="zh-CN" altLang="en-US" sz="2800" dirty="0">
                    <a:solidFill>
                      <a:prstClr val="black"/>
                    </a:solidFill>
                    <a:latin typeface="华文楷体" panose="02010600040101010101" pitchFamily="2" charset="-122"/>
                    <a:ea typeface="华文楷体" panose="02010600040101010101" pitchFamily="2" charset="-122"/>
                  </a:rPr>
                  <a:t>段需要锯 </a:t>
                </a:r>
                <a:r>
                  <a:rPr lang="en-US" altLang="zh-CN" sz="2800" dirty="0">
                    <a:solidFill>
                      <a:prstClr val="black"/>
                    </a:solidFill>
                    <a:latin typeface="华文楷体" panose="02010600040101010101" pitchFamily="2" charset="-122"/>
                    <a:ea typeface="华文楷体" panose="02010600040101010101" pitchFamily="2" charset="-122"/>
                  </a:rPr>
                  <a:t>4 </a:t>
                </a:r>
                <a:r>
                  <a:rPr lang="zh-CN" altLang="en-US" sz="2800" dirty="0">
                    <a:solidFill>
                      <a:prstClr val="black"/>
                    </a:solidFill>
                    <a:latin typeface="华文楷体" panose="02010600040101010101" pitchFamily="2" charset="-122"/>
                    <a:ea typeface="华文楷体" panose="02010600040101010101" pitchFamily="2" charset="-122"/>
                  </a:rPr>
                  <a:t>次也就是锯 </a:t>
                </a:r>
                <a:r>
                  <a:rPr lang="en-US" altLang="zh-CN" sz="2800" dirty="0">
                    <a:solidFill>
                      <a:prstClr val="black"/>
                    </a:solidFill>
                    <a:latin typeface="华文楷体" panose="02010600040101010101" pitchFamily="2" charset="-122"/>
                    <a:ea typeface="华文楷体" panose="02010600040101010101" pitchFamily="2" charset="-122"/>
                  </a:rPr>
                  <a:t>4 </a:t>
                </a:r>
                <a:r>
                  <a:rPr lang="zh-CN" altLang="en-US" sz="2800" dirty="0">
                    <a:solidFill>
                      <a:prstClr val="black"/>
                    </a:solidFill>
                    <a:latin typeface="华文楷体" panose="02010600040101010101" pitchFamily="2" charset="-122"/>
                    <a:ea typeface="华文楷体" panose="02010600040101010101" pitchFamily="2" charset="-122"/>
                  </a:rPr>
                  <a:t>次木头需要 </a:t>
                </a:r>
                <a:r>
                  <a:rPr lang="en-US" altLang="zh-CN" sz="2800" dirty="0">
                    <a:solidFill>
                      <a:prstClr val="black"/>
                    </a:solidFill>
                    <a:latin typeface="华文楷体" panose="02010600040101010101" pitchFamily="2" charset="-122"/>
                    <a:ea typeface="华文楷体" panose="02010600040101010101" pitchFamily="2" charset="-122"/>
                  </a:rPr>
                  <a:t>5 </a:t>
                </a:r>
                <a:r>
                  <a:rPr lang="zh-CN" altLang="en-US" sz="2800" dirty="0">
                    <a:solidFill>
                      <a:prstClr val="black"/>
                    </a:solidFill>
                    <a:latin typeface="华文楷体" panose="02010600040101010101" pitchFamily="2" charset="-122"/>
                    <a:ea typeface="华文楷体" panose="02010600040101010101" pitchFamily="2" charset="-122"/>
                  </a:rPr>
                  <a:t>分钟。</a:t>
                </a:r>
                <a:endParaRPr lang="en-US" altLang="zh-CN" sz="2800" dirty="0">
                  <a:solidFill>
                    <a:prstClr val="black"/>
                  </a:solidFill>
                  <a:latin typeface="华文楷体" panose="02010600040101010101" pitchFamily="2" charset="-122"/>
                  <a:ea typeface="华文楷体" panose="02010600040101010101" pitchFamily="2" charset="-122"/>
                </a:endParaRPr>
              </a:p>
              <a:p>
                <a:pPr>
                  <a:lnSpc>
                    <a:spcPts val="6000"/>
                  </a:lnSpc>
                </a:pPr>
                <a:r>
                  <a:rPr lang="zh-CN" altLang="en-US" sz="2800" dirty="0">
                    <a:solidFill>
                      <a:prstClr val="black"/>
                    </a:solidFill>
                    <a:latin typeface="华文楷体" panose="02010600040101010101" pitchFamily="2" charset="-122"/>
                    <a:ea typeface="华文楷体" panose="02010600040101010101" pitchFamily="2" charset="-122"/>
                  </a:rPr>
                  <a:t>根据分数与除法的关系可以得到：锯下 </a:t>
                </a:r>
                <a:r>
                  <a:rPr lang="en-US" altLang="zh-CN" sz="2800" dirty="0">
                    <a:solidFill>
                      <a:prstClr val="black"/>
                    </a:solidFill>
                    <a:latin typeface="华文楷体" panose="02010600040101010101" pitchFamily="2" charset="-122"/>
                    <a:ea typeface="华文楷体" panose="02010600040101010101" pitchFamily="2" charset="-122"/>
                  </a:rPr>
                  <a:t>1 </a:t>
                </a:r>
                <a:r>
                  <a:rPr lang="zh-CN" altLang="en-US" sz="2800" dirty="0">
                    <a:solidFill>
                      <a:prstClr val="black"/>
                    </a:solidFill>
                    <a:latin typeface="华文楷体" panose="02010600040101010101" pitchFamily="2" charset="-122"/>
                    <a:ea typeface="华文楷体" panose="02010600040101010101" pitchFamily="2" charset="-122"/>
                  </a:rPr>
                  <a:t>段要用 </a:t>
                </a:r>
                <a:r>
                  <a:rPr lang="en-US" altLang="zh-CN" sz="2800" dirty="0">
                    <a:latin typeface="华文楷体" panose="02010600040101010101" pitchFamily="2" charset="-122"/>
                    <a:ea typeface="华文楷体" panose="02010600040101010101" pitchFamily="2" charset="-122"/>
                  </a:rPr>
                  <a:t>4÷5 =</a:t>
                </a:r>
                <a:r>
                  <a:rPr lang="zh-CN" altLang="en-US" sz="2800" dirty="0">
                    <a:latin typeface="华文楷体" panose="02010600040101010101" pitchFamily="2" charset="-122"/>
                    <a:ea typeface="华文楷体" panose="02010600040101010101" pitchFamily="2" charset="-122"/>
                  </a:rPr>
                  <a:t> </a:t>
                </a:r>
                <a14:m>
                  <m:oMath xmlns:m="http://schemas.openxmlformats.org/officeDocument/2006/math">
                    <m:f>
                      <m:fPr>
                        <m:ctrlPr>
                          <a:rPr lang="en-US" altLang="zh-CN" sz="3600" i="1">
                            <a:solidFill>
                              <a:prstClr val="black"/>
                            </a:solidFill>
                            <a:latin typeface="Cambria Math" panose="02040503050406030204" pitchFamily="18" charset="0"/>
                            <a:ea typeface="华文楷体" panose="02010600040101010101" pitchFamily="2" charset="-122"/>
                          </a:rPr>
                        </m:ctrlPr>
                      </m:fPr>
                      <m:num>
                        <m:r>
                          <a:rPr lang="en-US" altLang="zh-CN" sz="3600" b="0" i="1" smtClean="0">
                            <a:solidFill>
                              <a:prstClr val="black"/>
                            </a:solidFill>
                            <a:latin typeface="Cambria Math" panose="02040503050406030204" pitchFamily="18" charset="0"/>
                            <a:ea typeface="华文楷体" panose="02010600040101010101" pitchFamily="2" charset="-122"/>
                          </a:rPr>
                          <m:t>4</m:t>
                        </m:r>
                      </m:num>
                      <m:den>
                        <m:r>
                          <a:rPr lang="en-US" altLang="zh-CN" sz="3600" b="0" i="1" smtClean="0">
                            <a:solidFill>
                              <a:prstClr val="black"/>
                            </a:solidFill>
                            <a:latin typeface="Cambria Math" panose="02040503050406030204" pitchFamily="18" charset="0"/>
                            <a:ea typeface="华文楷体" panose="02010600040101010101" pitchFamily="2" charset="-122"/>
                          </a:rPr>
                          <m:t>5</m:t>
                        </m:r>
                      </m:den>
                    </m:f>
                    <m:r>
                      <a:rPr lang="en-US" altLang="zh-CN" sz="3600" b="0" i="1" smtClean="0">
                        <a:solidFill>
                          <a:prstClr val="black"/>
                        </a:solidFill>
                        <a:latin typeface="Cambria Math" panose="02040503050406030204" pitchFamily="18" charset="0"/>
                        <a:ea typeface="华文楷体" panose="02010600040101010101" pitchFamily="2" charset="-122"/>
                      </a:rPr>
                      <m:t> </m:t>
                    </m:r>
                  </m:oMath>
                </a14:m>
                <a:r>
                  <a:rPr lang="zh-CN" altLang="en-US" sz="2800" dirty="0">
                    <a:solidFill>
                      <a:prstClr val="black"/>
                    </a:solidFill>
                    <a:latin typeface="华文楷体" panose="02010600040101010101" pitchFamily="2" charset="-122"/>
                    <a:ea typeface="华文楷体" panose="02010600040101010101" pitchFamily="2" charset="-122"/>
                  </a:rPr>
                  <a:t>分钟。</a:t>
                </a:r>
                <a:endParaRPr lang="en-US" altLang="zh-CN" sz="2800" dirty="0">
                  <a:solidFill>
                    <a:prstClr val="black"/>
                  </a:solidFill>
                  <a:latin typeface="华文楷体" panose="02010600040101010101" pitchFamily="2" charset="-122"/>
                  <a:ea typeface="华文楷体" panose="0201060004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524851" y="3759642"/>
                <a:ext cx="11142298" cy="2130070"/>
              </a:xfrm>
              <a:prstGeom prst="rect">
                <a:avLst/>
              </a:prstGeom>
              <a:blipFill rotWithShape="1">
                <a:blip r:embed="rId2"/>
                <a:stretch>
                  <a:fillRect l="-3" t="-21" r="3" b="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494019" y="3008330"/>
            <a:ext cx="9203961" cy="9969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rgbClr val="002060"/>
                </a:solidFill>
                <a:latin typeface="华文楷体" panose="02010600040101010101" pitchFamily="2" charset="-122"/>
                <a:ea typeface="华文楷体" panose="02010600040101010101" pitchFamily="2" charset="-122"/>
              </a:rPr>
              <a:t>绿卡图书</a:t>
            </a:r>
            <a:r>
              <a:rPr lang="en-US" altLang="zh-CN" sz="4400" dirty="0">
                <a:solidFill>
                  <a:srgbClr val="002060"/>
                </a:solidFill>
                <a:latin typeface="华文楷体" panose="02010600040101010101" pitchFamily="2" charset="-122"/>
                <a:ea typeface="华文楷体" panose="02010600040101010101" pitchFamily="2" charset="-122"/>
              </a:rPr>
              <a:t>——</a:t>
            </a:r>
            <a:r>
              <a:rPr lang="zh-CN" altLang="en-US" sz="4400" dirty="0">
                <a:solidFill>
                  <a:srgbClr val="002060"/>
                </a:solidFill>
                <a:latin typeface="华文楷体" panose="02010600040101010101" pitchFamily="2" charset="-122"/>
                <a:ea typeface="华文楷体" panose="02010600040101010101" pitchFamily="2" charset="-122"/>
              </a:rPr>
              <a:t>走向成功的通行证</a:t>
            </a:r>
          </a:p>
        </p:txBody>
      </p:sp>
      <p:sp>
        <p:nvSpPr>
          <p:cNvPr id="7" name="矩形: 圆角 6"/>
          <p:cNvSpPr/>
          <p:nvPr/>
        </p:nvSpPr>
        <p:spPr>
          <a:xfrm>
            <a:off x="1494019" y="2018360"/>
            <a:ext cx="9203961" cy="32490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zh-CN" altLang="en-US" sz="3600" dirty="0">
                <a:solidFill>
                  <a:schemeClr val="tx1"/>
                </a:solidFill>
                <a:latin typeface="华文楷体" panose="02010600040101010101" pitchFamily="2" charset="-122"/>
                <a:ea typeface="华文楷体" panose="02010600040101010101" pitchFamily="2" charset="-122"/>
              </a:rPr>
              <a:t>对应的本节课后练习题</a:t>
            </a:r>
            <a:r>
              <a:rPr lang="en-US" altLang="zh-CN" sz="3600" dirty="0">
                <a:solidFill>
                  <a:schemeClr val="tx1"/>
                </a:solidFill>
                <a:latin typeface="华文楷体" panose="02010600040101010101" pitchFamily="2" charset="-122"/>
                <a:ea typeface="华文楷体" panose="02010600040101010101" pitchFamily="2" charset="-122"/>
              </a:rPr>
              <a:t> </a:t>
            </a:r>
          </a:p>
          <a:p>
            <a:endParaRPr lang="zh-CN" altLang="en-US" sz="3600" dirty="0">
              <a:solidFill>
                <a:schemeClr val="tx1"/>
              </a:solidFill>
              <a:latin typeface="华文楷体" panose="02010600040101010101" pitchFamily="2" charset="-122"/>
              <a:ea typeface="华文楷体" panose="02010600040101010101" pitchFamily="2" charset="-122"/>
            </a:endParaRPr>
          </a:p>
        </p:txBody>
      </p:sp>
      <p:sp>
        <p:nvSpPr>
          <p:cNvPr id="2" name="矩形 1"/>
          <p:cNvSpPr/>
          <p:nvPr/>
        </p:nvSpPr>
        <p:spPr>
          <a:xfrm>
            <a:off x="4766149" y="779770"/>
            <a:ext cx="2659702" cy="830997"/>
          </a:xfrm>
          <a:prstGeom prst="rect">
            <a:avLst/>
          </a:prstGeom>
        </p:spPr>
        <p:txBody>
          <a:bodyPr wrap="none">
            <a:spAutoFit/>
          </a:bodyPr>
          <a:lstStyle/>
          <a:p>
            <a:r>
              <a:rPr lang="zh-CN" altLang="en-US" sz="48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课后作业</a:t>
            </a:r>
            <a:endParaRPr lang="zh-CN" altLang="en-US" sz="48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ppt_x"/>
                                          </p:val>
                                        </p:tav>
                                        <p:tav tm="100000">
                                          <p:val>
                                            <p:strVal val="#ppt_x"/>
                                          </p:val>
                                        </p:tav>
                                      </p:tavLst>
                                    </p:anim>
                                    <p:anim calcmode="lin" valueType="num">
                                      <p:cBhvr additive="base">
                                        <p:cTn id="14" dur="25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 -2.22222E-6 L 0 0.37639 " pathEditMode="relative" rAng="0" ptsTypes="AA">
                                      <p:cBhvr>
                                        <p:cTn id="21" dur="250" fill="hold"/>
                                        <p:tgtEl>
                                          <p:spTgt spid="5"/>
                                        </p:tgtEl>
                                        <p:attrNameLst>
                                          <p:attrName>ppt_x</p:attrName>
                                          <p:attrName>ppt_y</p:attrName>
                                        </p:attrNameLst>
                                      </p:cBhvr>
                                      <p:rCtr x="0" y="1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74539" y="3075057"/>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情境导入</a:t>
            </a:r>
            <a:endParaRPr lang="zh-CN" altLang="en-US" sz="4000" dirty="0"/>
          </a:p>
        </p:txBody>
      </p:sp>
      <p:sp>
        <p:nvSpPr>
          <p:cNvPr id="15" name="文本框 14"/>
          <p:cNvSpPr txBox="1"/>
          <p:nvPr/>
        </p:nvSpPr>
        <p:spPr>
          <a:xfrm>
            <a:off x="7659187" y="3429000"/>
            <a:ext cx="3632200" cy="521970"/>
          </a:xfrm>
          <a:prstGeom prst="rect">
            <a:avLst/>
          </a:prstGeom>
          <a:noFill/>
        </p:spPr>
        <p:txBody>
          <a:bodyPr wrap="square" rtlCol="0">
            <a:spAutoFit/>
          </a:bodyPr>
          <a:lstStyle/>
          <a:p>
            <a:r>
              <a:rPr lang="zh-CN" altLang="en-US" sz="2800" dirty="0">
                <a:latin typeface="华文楷体" panose="02010600040101010101" pitchFamily="2" charset="-122"/>
                <a:ea typeface="华文楷体" panose="02010600040101010101" pitchFamily="2" charset="-122"/>
              </a:rPr>
              <a:t>你能提出什么问题？</a:t>
            </a:r>
          </a:p>
        </p:txBody>
      </p:sp>
      <p:sp>
        <p:nvSpPr>
          <p:cNvPr id="16" name="矩形 15"/>
          <p:cNvSpPr/>
          <p:nvPr/>
        </p:nvSpPr>
        <p:spPr>
          <a:xfrm>
            <a:off x="7659187" y="2986157"/>
            <a:ext cx="3922225" cy="2246769"/>
          </a:xfrm>
          <a:prstGeom prst="rect">
            <a:avLst/>
          </a:prstGeom>
        </p:spPr>
        <p:txBody>
          <a:bodyPr wrap="square">
            <a:spAutoFit/>
          </a:bodyPr>
          <a:lstStyle/>
          <a:p>
            <a:pPr lvl="0">
              <a:spcBef>
                <a:spcPct val="0"/>
              </a:spcBef>
            </a:pPr>
            <a:r>
              <a:rPr lang="zh-CN" altLang="en-US" sz="2800" dirty="0">
                <a:latin typeface="华文楷体" panose="02010600040101010101" pitchFamily="2" charset="-122"/>
                <a:ea typeface="华文楷体" panose="02010600040101010101" pitchFamily="2" charset="-122"/>
              </a:rPr>
              <a:t>平均每幅画用多少米毛线？</a:t>
            </a:r>
            <a:endParaRPr lang="en-US" altLang="zh-CN" sz="2800" dirty="0">
              <a:latin typeface="华文楷体" panose="02010600040101010101" pitchFamily="2" charset="-122"/>
              <a:ea typeface="华文楷体" panose="02010600040101010101" pitchFamily="2" charset="-122"/>
            </a:endParaRPr>
          </a:p>
          <a:p>
            <a:pPr lvl="0">
              <a:spcBef>
                <a:spcPct val="0"/>
              </a:spcBef>
            </a:pPr>
            <a:endParaRPr lang="en-US" altLang="zh-CN" sz="2800" dirty="0">
              <a:latin typeface="华文楷体" panose="02010600040101010101" pitchFamily="2" charset="-122"/>
              <a:ea typeface="华文楷体" panose="02010600040101010101" pitchFamily="2" charset="-122"/>
            </a:endParaRPr>
          </a:p>
          <a:p>
            <a:pPr lvl="0">
              <a:spcBef>
                <a:spcPct val="0"/>
              </a:spcBef>
            </a:pPr>
            <a:r>
              <a:rPr lang="zh-CN" altLang="en-US" sz="2800" dirty="0">
                <a:latin typeface="华文楷体" panose="02010600040101010101" pitchFamily="2" charset="-122"/>
                <a:ea typeface="华文楷体" panose="02010600040101010101" pitchFamily="2" charset="-122"/>
              </a:rPr>
              <a:t>平均每幅画用了多少个圆片？</a:t>
            </a:r>
            <a:endParaRPr lang="en-US" altLang="zh-CN" sz="2800" dirty="0">
              <a:latin typeface="华文楷体" panose="02010600040101010101" pitchFamily="2" charset="-122"/>
              <a:ea typeface="华文楷体" panose="02010600040101010101" pitchFamily="2" charset="-122"/>
            </a:endParaRPr>
          </a:p>
        </p:txBody>
      </p:sp>
      <p:pic>
        <p:nvPicPr>
          <p:cNvPr id="8" name="图片 7"/>
          <p:cNvPicPr>
            <a:picLocks noChangeAspect="1"/>
          </p:cNvPicPr>
          <p:nvPr/>
        </p:nvPicPr>
        <p:blipFill>
          <a:blip r:embed="rId2"/>
          <a:stretch>
            <a:fillRect/>
          </a:stretch>
        </p:blipFill>
        <p:spPr>
          <a:xfrm>
            <a:off x="2131368" y="1820897"/>
            <a:ext cx="8011911" cy="321620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388 -0.40417 " pathEditMode="relative" rAng="0" ptsTypes="AA">
                                      <p:cBhvr>
                                        <p:cTn id="6" dur="500" fill="hold"/>
                                        <p:tgtEl>
                                          <p:spTgt spid="12"/>
                                        </p:tgtEl>
                                        <p:attrNameLst>
                                          <p:attrName>ppt_x</p:attrName>
                                          <p:attrName>ppt_y</p:attrName>
                                        </p:attrNameLst>
                                      </p:cBhvr>
                                      <p:rCtr x="-6940" y="-20208"/>
                                    </p:animMotion>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58333E-6 0 L -0.20248 0.01366 " pathEditMode="relative" rAng="0" ptsTypes="AA">
                                      <p:cBhvr>
                                        <p:cTn id="15" dur="500" fill="hold"/>
                                        <p:tgtEl>
                                          <p:spTgt spid="8"/>
                                        </p:tgtEl>
                                        <p:attrNameLst>
                                          <p:attrName>ppt_x</p:attrName>
                                          <p:attrName>ppt_y</p:attrName>
                                        </p:attrNameLst>
                                      </p:cBhvr>
                                      <p:rCtr x="-10130" y="671"/>
                                    </p:animMotion>
                                  </p:childTnLst>
                                </p:cTn>
                              </p:par>
                              <p:par>
                                <p:cTn id="16" presetID="6" presetClass="emph" presetSubtype="0" fill="hold" nodeType="withEffect">
                                  <p:stCondLst>
                                    <p:cond delay="0"/>
                                  </p:stCondLst>
                                  <p:childTnLst>
                                    <p:animScale>
                                      <p:cBhvr>
                                        <p:cTn id="17" dur="500" fill="hold"/>
                                        <p:tgtEl>
                                          <p:spTgt spid="8"/>
                                        </p:tgtEl>
                                      </p:cBhvr>
                                      <p:by x="80000" y="80000"/>
                                    </p:animScale>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42" presetClass="path" presetSubtype="0" accel="50000" decel="50000" fill="hold" grpId="1" nodeType="afterEffect">
                                  <p:stCondLst>
                                    <p:cond delay="250"/>
                                  </p:stCondLst>
                                  <p:childTnLst>
                                    <p:animMotion origin="layout" path="M -2.5E-6 -4.44444E-6 L -2.5E-6 -0.24814 " pathEditMode="relative" rAng="0" ptsTypes="AA">
                                      <p:cBhvr>
                                        <p:cTn id="25" dur="500" fill="hold"/>
                                        <p:tgtEl>
                                          <p:spTgt spid="15"/>
                                        </p:tgtEl>
                                        <p:attrNameLst>
                                          <p:attrName>ppt_x</p:attrName>
                                          <p:attrName>ppt_y</p:attrName>
                                        </p:attrNameLst>
                                      </p:cBhvr>
                                      <p:rCtr x="0" y="-12407"/>
                                    </p:animMotion>
                                  </p:childTnLst>
                                </p:cTn>
                              </p:par>
                              <p:par>
                                <p:cTn id="26" presetID="3" presetClass="emph" presetSubtype="2" fill="hold" grpId="2" nodeType="withEffect">
                                  <p:stCondLst>
                                    <p:cond delay="250"/>
                                  </p:stCondLst>
                                  <p:childTnLst>
                                    <p:animClr clrSpc="rgb" dir="cw">
                                      <p:cBhvr override="childStyle">
                                        <p:cTn id="27" dur="500" fill="hold"/>
                                        <p:tgtEl>
                                          <p:spTgt spid="15"/>
                                        </p:tgtEl>
                                        <p:attrNameLst>
                                          <p:attrName>style.color</p:attrName>
                                        </p:attrNameLst>
                                      </p:cBhvr>
                                      <p:to>
                                        <a:srgbClr val="B2B2B2"/>
                                      </p:to>
                                    </p:animClr>
                                  </p:childTnLst>
                                </p:cTn>
                              </p:par>
                              <p:par>
                                <p:cTn id="28" presetID="2" presetClass="entr" presetSubtype="4" fill="hold" grpId="0" nodeType="withEffect">
                                  <p:stCondLst>
                                    <p:cond delay="25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5" grpId="1"/>
      <p:bldP spid="15" grpId="2"/>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74539" y="3075057"/>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例题讲解</a:t>
            </a:r>
            <a:endParaRPr lang="zh-CN" altLang="en-US" sz="4000" dirty="0"/>
          </a:p>
        </p:txBody>
      </p:sp>
      <p:grpSp>
        <p:nvGrpSpPr>
          <p:cNvPr id="7" name="组合 6"/>
          <p:cNvGrpSpPr/>
          <p:nvPr/>
        </p:nvGrpSpPr>
        <p:grpSpPr>
          <a:xfrm>
            <a:off x="1568450" y="3076520"/>
            <a:ext cx="6138636" cy="720000"/>
            <a:chOff x="927100" y="1697620"/>
            <a:chExt cx="6138636" cy="720000"/>
          </a:xfrm>
        </p:grpSpPr>
        <p:sp>
          <p:nvSpPr>
            <p:cNvPr id="3" name="椭圆 2"/>
            <p:cNvSpPr>
              <a:spLocks noChangeAspect="1"/>
            </p:cNvSpPr>
            <p:nvPr/>
          </p:nvSpPr>
          <p:spPr>
            <a:xfrm>
              <a:off x="927100" y="1823620"/>
              <a:ext cx="468000" cy="468000"/>
            </a:xfrm>
            <a:prstGeom prst="ellipse">
              <a:avLst/>
            </a:prstGeom>
            <a:gradFill flip="none" rotWithShape="1">
              <a:gsLst>
                <a:gs pos="0">
                  <a:srgbClr val="FFC5B7"/>
                </a:gs>
                <a:gs pos="29000">
                  <a:srgbClr val="E69B9B"/>
                </a:gs>
                <a:gs pos="100000">
                  <a:srgbClr val="DA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6" name="矩形: 圆角 5"/>
            <p:cNvSpPr/>
            <p:nvPr/>
          </p:nvSpPr>
          <p:spPr>
            <a:xfrm>
              <a:off x="1625600" y="1697620"/>
              <a:ext cx="5440136" cy="720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zh-CN" altLang="en-US" sz="3200" dirty="0">
                  <a:solidFill>
                    <a:schemeClr val="tx1"/>
                  </a:solidFill>
                  <a:latin typeface="华文楷体" panose="02010600040101010101" pitchFamily="2" charset="-122"/>
                  <a:ea typeface="华文楷体" panose="02010600040101010101" pitchFamily="2" charset="-122"/>
                </a:rPr>
                <a:t>平均每幅画用多少米毛线？</a:t>
              </a:r>
            </a:p>
          </p:txBody>
        </p:sp>
      </p:grpSp>
      <p:sp>
        <p:nvSpPr>
          <p:cNvPr id="71" name="矩形 70"/>
          <p:cNvSpPr/>
          <p:nvPr/>
        </p:nvSpPr>
        <p:spPr>
          <a:xfrm>
            <a:off x="2347569" y="4020456"/>
            <a:ext cx="7496862" cy="27849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8" name="直接连接符 7"/>
          <p:cNvCxnSpPr/>
          <p:nvPr/>
        </p:nvCxnSpPr>
        <p:spPr>
          <a:xfrm>
            <a:off x="4210841" y="4020456"/>
            <a:ext cx="0" cy="27849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103141" y="4020456"/>
            <a:ext cx="0" cy="27849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7966413" y="4020456"/>
            <a:ext cx="0" cy="27849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右大括号 12"/>
          <p:cNvSpPr/>
          <p:nvPr/>
        </p:nvSpPr>
        <p:spPr>
          <a:xfrm rot="16200000">
            <a:off x="3223166" y="2920923"/>
            <a:ext cx="112078" cy="1863272"/>
          </a:xfrm>
          <a:prstGeom prst="rightBrace">
            <a:avLst/>
          </a:prstGeom>
          <a:ln w="19050" cap="flat">
            <a:solidFill>
              <a:schemeClr val="tx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1" name="对话气泡: 圆角矩形 30"/>
          <p:cNvSpPr/>
          <p:nvPr/>
        </p:nvSpPr>
        <p:spPr>
          <a:xfrm>
            <a:off x="4935880" y="2651353"/>
            <a:ext cx="2134837" cy="785167"/>
          </a:xfrm>
          <a:prstGeom prst="wedgeRoundRectCallout">
            <a:avLst>
              <a:gd name="adj1" fmla="val -62927"/>
              <a:gd name="adj2" fmla="val 22358"/>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华文楷体" panose="02010600040101010101" pitchFamily="2" charset="-122"/>
                <a:ea typeface="华文楷体" panose="02010600040101010101" pitchFamily="2" charset="-122"/>
              </a:rPr>
              <a:t>      1÷4</a:t>
            </a:r>
            <a:r>
              <a:rPr lang="zh-CN" altLang="en-US" dirty="0">
                <a:solidFill>
                  <a:schemeClr val="tx1"/>
                </a:solidFill>
                <a:latin typeface="华文楷体" panose="02010600040101010101" pitchFamily="2" charset="-122"/>
                <a:ea typeface="华文楷体" panose="02010600040101010101" pitchFamily="2" charset="-122"/>
              </a:rPr>
              <a:t>＝</a:t>
            </a:r>
          </a:p>
        </p:txBody>
      </p:sp>
      <p:sp>
        <p:nvSpPr>
          <p:cNvPr id="97" name="右大括号 96"/>
          <p:cNvSpPr/>
          <p:nvPr/>
        </p:nvSpPr>
        <p:spPr>
          <a:xfrm rot="16200000" flipH="1">
            <a:off x="5984320" y="768490"/>
            <a:ext cx="223360" cy="7496858"/>
          </a:xfrm>
          <a:prstGeom prst="rightBrace">
            <a:avLst/>
          </a:prstGeom>
          <a:ln w="19050" cap="flat">
            <a:solidFill>
              <a:schemeClr val="tx1"/>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grpSp>
        <p:nvGrpSpPr>
          <p:cNvPr id="36" name="组合 35"/>
          <p:cNvGrpSpPr/>
          <p:nvPr/>
        </p:nvGrpSpPr>
        <p:grpSpPr>
          <a:xfrm>
            <a:off x="2860105" y="3012344"/>
            <a:ext cx="1491195" cy="610936"/>
            <a:chOff x="2860105" y="3012344"/>
            <a:chExt cx="1491195" cy="610936"/>
          </a:xfrm>
        </p:grpSpPr>
        <mc:AlternateContent xmlns:mc="http://schemas.openxmlformats.org/markup-compatibility/2006" xmlns:a14="http://schemas.microsoft.com/office/drawing/2010/main">
          <mc:Choice Requires="a14">
            <p:sp>
              <p:nvSpPr>
                <p:cNvPr id="14" name="文本框 13"/>
                <p:cNvSpPr txBox="1"/>
                <p:nvPr/>
              </p:nvSpPr>
              <p:spPr>
                <a:xfrm>
                  <a:off x="2860105" y="3012344"/>
                  <a:ext cx="83820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4</m:t>
                            </m:r>
                          </m:den>
                        </m:f>
                      </m:oMath>
                    </m:oMathPara>
                  </a14:m>
                  <a:endParaRPr lang="zh-CN" altLang="en-US" dirty="0">
                    <a:latin typeface="华文楷体" panose="02010600040101010101" pitchFamily="2" charset="-122"/>
                    <a:ea typeface="华文楷体" panose="02010600040101010101" pitchFamily="2" charset="-122"/>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2860105" y="3012344"/>
                  <a:ext cx="838200" cy="610936"/>
                </a:xfrm>
                <a:prstGeom prst="rect">
                  <a:avLst/>
                </a:prstGeom>
                <a:blipFill rotWithShape="1">
                  <a:blip r:embed="rId2"/>
                </a:blipFill>
              </p:spPr>
              <p:txBody>
                <a:bodyPr/>
                <a:lstStyle/>
                <a:p>
                  <a:r>
                    <a:rPr lang="zh-CN" altLang="en-US">
                      <a:noFill/>
                    </a:rPr>
                    <a:t> </a:t>
                  </a:r>
                </a:p>
              </p:txBody>
            </p:sp>
          </mc:Fallback>
        </mc:AlternateContent>
        <p:sp>
          <p:nvSpPr>
            <p:cNvPr id="34" name="文本框 33"/>
            <p:cNvSpPr txBox="1"/>
            <p:nvPr/>
          </p:nvSpPr>
          <p:spPr>
            <a:xfrm>
              <a:off x="3327399" y="3155902"/>
              <a:ext cx="1023901"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米</a:t>
              </a:r>
            </a:p>
          </p:txBody>
        </p:sp>
      </p:grpSp>
      <p:grpSp>
        <p:nvGrpSpPr>
          <p:cNvPr id="98" name="组合 97"/>
          <p:cNvGrpSpPr/>
          <p:nvPr/>
        </p:nvGrpSpPr>
        <p:grpSpPr>
          <a:xfrm>
            <a:off x="5692205" y="4682982"/>
            <a:ext cx="1398931" cy="377341"/>
            <a:chOff x="2860105" y="3004335"/>
            <a:chExt cx="1398931" cy="377341"/>
          </a:xfrm>
        </p:grpSpPr>
        <mc:AlternateContent xmlns:mc="http://schemas.openxmlformats.org/markup-compatibility/2006" xmlns:a14="http://schemas.microsoft.com/office/drawing/2010/main">
          <mc:Choice Requires="a14">
            <p:sp>
              <p:nvSpPr>
                <p:cNvPr id="100" name="文本框 99"/>
                <p:cNvSpPr txBox="1"/>
                <p:nvPr/>
              </p:nvSpPr>
              <p:spPr>
                <a:xfrm>
                  <a:off x="2860105" y="3012344"/>
                  <a:ext cx="838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oMath>
                    </m:oMathPara>
                  </a14:m>
                  <a:endParaRPr lang="zh-CN" altLang="en-US" dirty="0">
                    <a:latin typeface="华文楷体" panose="02010600040101010101" pitchFamily="2" charset="-122"/>
                    <a:ea typeface="华文楷体" panose="02010600040101010101" pitchFamily="2" charset="-122"/>
                  </a:endParaRPr>
                </a:p>
              </p:txBody>
            </p:sp>
          </mc:Choice>
          <mc:Fallback xmlns="">
            <p:sp>
              <p:nvSpPr>
                <p:cNvPr id="100" name="文本框 99"/>
                <p:cNvSpPr txBox="1">
                  <a:spLocks noRot="1" noChangeAspect="1" noMove="1" noResize="1" noEditPoints="1" noAdjustHandles="1" noChangeArrowheads="1" noChangeShapeType="1" noTextEdit="1"/>
                </p:cNvSpPr>
                <p:nvPr/>
              </p:nvSpPr>
              <p:spPr>
                <a:xfrm>
                  <a:off x="2860105" y="3012344"/>
                  <a:ext cx="838200" cy="369332"/>
                </a:xfrm>
                <a:prstGeom prst="rect">
                  <a:avLst/>
                </a:prstGeom>
                <a:blipFill rotWithShape="1">
                  <a:blip r:embed="rId3"/>
                </a:blipFill>
              </p:spPr>
              <p:txBody>
                <a:bodyPr/>
                <a:lstStyle/>
                <a:p>
                  <a:r>
                    <a:rPr lang="zh-CN" altLang="en-US">
                      <a:noFill/>
                    </a:rPr>
                    <a:t> </a:t>
                  </a:r>
                </a:p>
              </p:txBody>
            </p:sp>
          </mc:Fallback>
        </mc:AlternateContent>
        <p:sp>
          <p:nvSpPr>
            <p:cNvPr id="101" name="文本框 100"/>
            <p:cNvSpPr txBox="1"/>
            <p:nvPr/>
          </p:nvSpPr>
          <p:spPr>
            <a:xfrm>
              <a:off x="3340100" y="3004335"/>
              <a:ext cx="918936"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米</a:t>
              </a:r>
            </a:p>
          </p:txBody>
        </p:sp>
      </p:grpSp>
      <p:grpSp>
        <p:nvGrpSpPr>
          <p:cNvPr id="21" name="组合 20"/>
          <p:cNvGrpSpPr/>
          <p:nvPr/>
        </p:nvGrpSpPr>
        <p:grpSpPr>
          <a:xfrm>
            <a:off x="1566545" y="3084140"/>
            <a:ext cx="6256655" cy="720000"/>
            <a:chOff x="927100" y="1697620"/>
            <a:chExt cx="6256655" cy="720000"/>
          </a:xfrm>
        </p:grpSpPr>
        <p:sp>
          <p:nvSpPr>
            <p:cNvPr id="22" name="椭圆 21"/>
            <p:cNvSpPr>
              <a:spLocks noChangeAspect="1"/>
            </p:cNvSpPr>
            <p:nvPr/>
          </p:nvSpPr>
          <p:spPr>
            <a:xfrm>
              <a:off x="927100" y="1816100"/>
              <a:ext cx="468000" cy="468000"/>
            </a:xfrm>
            <a:prstGeom prst="ellipse">
              <a:avLst/>
            </a:prstGeom>
            <a:gradFill flip="none" rotWithShape="1">
              <a:gsLst>
                <a:gs pos="0">
                  <a:srgbClr val="FFC5B7"/>
                </a:gs>
                <a:gs pos="29000">
                  <a:srgbClr val="E69B9B"/>
                </a:gs>
                <a:gs pos="100000">
                  <a:srgbClr val="DA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3" name="矩形: 圆角 22"/>
            <p:cNvSpPr/>
            <p:nvPr/>
          </p:nvSpPr>
          <p:spPr>
            <a:xfrm>
              <a:off x="1625599" y="1697620"/>
              <a:ext cx="5558156" cy="720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zh-CN" altLang="en-US" sz="3200" dirty="0">
                  <a:solidFill>
                    <a:schemeClr val="tx1"/>
                  </a:solidFill>
                  <a:latin typeface="华文楷体" panose="02010600040101010101" pitchFamily="2" charset="-122"/>
                  <a:ea typeface="华文楷体" panose="02010600040101010101" pitchFamily="2" charset="-122"/>
                </a:rPr>
                <a:t>平均每幅画用了多少个圆片？</a:t>
              </a:r>
              <a:endParaRPr lang="en-US" altLang="zh-CN" sz="3200" dirty="0">
                <a:solidFill>
                  <a:schemeClr val="tx1"/>
                </a:solidFill>
                <a:latin typeface="华文楷体" panose="02010600040101010101" pitchFamily="2" charset="-122"/>
                <a:ea typeface="华文楷体" panose="02010600040101010101" pitchFamily="2" charset="-122"/>
              </a:endParaRPr>
            </a:p>
          </p:txBody>
        </p:sp>
      </p:grpSp>
      <p:sp>
        <p:nvSpPr>
          <p:cNvPr id="30" name="不完整圆 29"/>
          <p:cNvSpPr>
            <a:spLocks noChangeAspect="1"/>
          </p:cNvSpPr>
          <p:nvPr/>
        </p:nvSpPr>
        <p:spPr>
          <a:xfrm>
            <a:off x="2678985" y="3628241"/>
            <a:ext cx="1080000" cy="1080000"/>
          </a:xfrm>
          <a:prstGeom prst="pie">
            <a:avLst>
              <a:gd name="adj1" fmla="val 10787897"/>
              <a:gd name="adj2" fmla="val 1622302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grpSp>
        <p:nvGrpSpPr>
          <p:cNvPr id="114" name="组合 113"/>
          <p:cNvGrpSpPr/>
          <p:nvPr/>
        </p:nvGrpSpPr>
        <p:grpSpPr>
          <a:xfrm>
            <a:off x="2750423" y="3691984"/>
            <a:ext cx="1080000" cy="1080000"/>
            <a:chOff x="5627438" y="3681163"/>
            <a:chExt cx="1080000" cy="1080000"/>
          </a:xfrm>
          <a:solidFill>
            <a:schemeClr val="accent4">
              <a:lumMod val="20000"/>
              <a:lumOff val="80000"/>
            </a:schemeClr>
          </a:solidFill>
        </p:grpSpPr>
        <p:sp>
          <p:nvSpPr>
            <p:cNvPr id="25" name="不完整圆 24"/>
            <p:cNvSpPr>
              <a:spLocks noChangeAspect="1"/>
            </p:cNvSpPr>
            <p:nvPr/>
          </p:nvSpPr>
          <p:spPr>
            <a:xfrm>
              <a:off x="5627438" y="3681163"/>
              <a:ext cx="1080000" cy="1080000"/>
            </a:xfrm>
            <a:prstGeom prst="pie">
              <a:avLst>
                <a:gd name="adj1" fmla="val 16201479"/>
                <a:gd name="adj2" fmla="val 1078715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cxnSp>
          <p:nvCxnSpPr>
            <p:cNvPr id="5" name="直接连接符 4"/>
            <p:cNvCxnSpPr>
              <a:stCxn id="25" idx="0"/>
              <a:endCxn id="25" idx="2"/>
            </p:cNvCxnSpPr>
            <p:nvPr/>
          </p:nvCxnSpPr>
          <p:spPr>
            <a:xfrm flipH="1">
              <a:off x="5627438" y="4221163"/>
              <a:ext cx="108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25" idx="3"/>
              <a:endCxn id="25" idx="1"/>
            </p:cNvCxnSpPr>
            <p:nvPr/>
          </p:nvCxnSpPr>
          <p:spPr>
            <a:xfrm>
              <a:off x="6167438" y="3681163"/>
              <a:ext cx="0" cy="10800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不完整圆 87"/>
          <p:cNvSpPr>
            <a:spLocks noChangeAspect="1"/>
          </p:cNvSpPr>
          <p:nvPr/>
        </p:nvSpPr>
        <p:spPr>
          <a:xfrm>
            <a:off x="2858373" y="3799934"/>
            <a:ext cx="1080000" cy="1080000"/>
          </a:xfrm>
          <a:prstGeom prst="pie">
            <a:avLst>
              <a:gd name="adj1" fmla="val 10787897"/>
              <a:gd name="adj2" fmla="val 1622302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grpSp>
        <p:nvGrpSpPr>
          <p:cNvPr id="125" name="组合 124"/>
          <p:cNvGrpSpPr/>
          <p:nvPr/>
        </p:nvGrpSpPr>
        <p:grpSpPr>
          <a:xfrm>
            <a:off x="2931398" y="3878704"/>
            <a:ext cx="1080000" cy="1080000"/>
            <a:chOff x="5808413" y="3867883"/>
            <a:chExt cx="1080000" cy="1080000"/>
          </a:xfrm>
          <a:solidFill>
            <a:schemeClr val="accent5">
              <a:lumMod val="40000"/>
              <a:lumOff val="60000"/>
            </a:schemeClr>
          </a:solidFill>
        </p:grpSpPr>
        <p:sp>
          <p:nvSpPr>
            <p:cNvPr id="89" name="不完整圆 88"/>
            <p:cNvSpPr>
              <a:spLocks noChangeAspect="1"/>
            </p:cNvSpPr>
            <p:nvPr/>
          </p:nvSpPr>
          <p:spPr>
            <a:xfrm>
              <a:off x="5808413" y="3867883"/>
              <a:ext cx="1080000" cy="1080000"/>
            </a:xfrm>
            <a:prstGeom prst="pie">
              <a:avLst>
                <a:gd name="adj1" fmla="val 16201888"/>
                <a:gd name="adj2" fmla="val 1080278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cxnSp>
          <p:nvCxnSpPr>
            <p:cNvPr id="93" name="直接连接符 92"/>
            <p:cNvCxnSpPr>
              <a:stCxn id="89" idx="0"/>
              <a:endCxn id="89" idx="2"/>
            </p:cNvCxnSpPr>
            <p:nvPr/>
          </p:nvCxnSpPr>
          <p:spPr>
            <a:xfrm flipH="1">
              <a:off x="5808413" y="4407883"/>
              <a:ext cx="108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89" idx="1"/>
              <a:endCxn id="89" idx="3"/>
            </p:cNvCxnSpPr>
            <p:nvPr/>
          </p:nvCxnSpPr>
          <p:spPr>
            <a:xfrm flipV="1">
              <a:off x="6348413" y="3867883"/>
              <a:ext cx="0" cy="10800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不完整圆 90"/>
          <p:cNvSpPr>
            <a:spLocks noChangeAspect="1"/>
          </p:cNvSpPr>
          <p:nvPr/>
        </p:nvSpPr>
        <p:spPr>
          <a:xfrm>
            <a:off x="3039348" y="3972314"/>
            <a:ext cx="1080000" cy="1080000"/>
          </a:xfrm>
          <a:prstGeom prst="pie">
            <a:avLst>
              <a:gd name="adj1" fmla="val 10787897"/>
              <a:gd name="adj2" fmla="val 1622302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grpSp>
        <p:nvGrpSpPr>
          <p:cNvPr id="126" name="组合 125"/>
          <p:cNvGrpSpPr/>
          <p:nvPr/>
        </p:nvGrpSpPr>
        <p:grpSpPr>
          <a:xfrm>
            <a:off x="3110785" y="4052346"/>
            <a:ext cx="1080000" cy="1080000"/>
            <a:chOff x="5987800" y="4041525"/>
            <a:chExt cx="1080000" cy="1080000"/>
          </a:xfrm>
          <a:solidFill>
            <a:schemeClr val="accent2">
              <a:lumMod val="40000"/>
              <a:lumOff val="60000"/>
            </a:schemeClr>
          </a:solidFill>
        </p:grpSpPr>
        <p:sp>
          <p:nvSpPr>
            <p:cNvPr id="92" name="不完整圆 91"/>
            <p:cNvSpPr>
              <a:spLocks noChangeAspect="1"/>
            </p:cNvSpPr>
            <p:nvPr/>
          </p:nvSpPr>
          <p:spPr>
            <a:xfrm>
              <a:off x="5987800" y="4041525"/>
              <a:ext cx="1080000" cy="1080000"/>
            </a:xfrm>
            <a:prstGeom prst="pie">
              <a:avLst>
                <a:gd name="adj1" fmla="val 16201479"/>
                <a:gd name="adj2" fmla="val 107826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cxnSp>
          <p:nvCxnSpPr>
            <p:cNvPr id="99" name="直接连接符 98"/>
            <p:cNvCxnSpPr>
              <a:stCxn id="92" idx="0"/>
              <a:endCxn id="92" idx="2"/>
            </p:cNvCxnSpPr>
            <p:nvPr/>
          </p:nvCxnSpPr>
          <p:spPr>
            <a:xfrm flipH="1">
              <a:off x="5987800" y="4581525"/>
              <a:ext cx="108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92" idx="3"/>
              <a:endCxn id="92" idx="1"/>
            </p:cNvCxnSpPr>
            <p:nvPr/>
          </p:nvCxnSpPr>
          <p:spPr>
            <a:xfrm>
              <a:off x="6527800" y="4041525"/>
              <a:ext cx="0" cy="10800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不完整圆 126"/>
          <p:cNvSpPr>
            <a:spLocks noChangeAspect="1"/>
          </p:cNvSpPr>
          <p:nvPr/>
        </p:nvSpPr>
        <p:spPr>
          <a:xfrm>
            <a:off x="8440023" y="3621812"/>
            <a:ext cx="1080000" cy="1080000"/>
          </a:xfrm>
          <a:prstGeom prst="pie">
            <a:avLst>
              <a:gd name="adj1" fmla="val 5383917"/>
              <a:gd name="adj2" fmla="val 108121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128" name="对话气泡: 圆角矩形 127"/>
              <p:cNvSpPr/>
              <p:nvPr/>
            </p:nvSpPr>
            <p:spPr>
              <a:xfrm>
                <a:off x="8851202" y="1806553"/>
                <a:ext cx="2374226" cy="1080000"/>
              </a:xfrm>
              <a:prstGeom prst="wedgeRoundRectCallout">
                <a:avLst>
                  <a:gd name="adj1" fmla="val -33346"/>
                  <a:gd name="adj2" fmla="val 7133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en-US" altLang="zh-CN" sz="3200" b="0" i="1" smtClean="0">
                          <a:solidFill>
                            <a:schemeClr val="tx1"/>
                          </a:solidFill>
                          <a:latin typeface="Cambria Math" panose="02040503050406030204" pitchFamily="18" charset="0"/>
                          <a:ea typeface="楷体" panose="02010609060101010101" pitchFamily="49" charset="-122"/>
                        </a:rPr>
                        <m:t> 3</m:t>
                      </m:r>
                      <m:r>
                        <a:rPr lang="en-US" altLang="zh-CN" sz="32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3200" dirty="0">
                  <a:solidFill>
                    <a:schemeClr val="tx1"/>
                  </a:solidFill>
                  <a:latin typeface="华文楷体" panose="02010600040101010101" pitchFamily="2" charset="-122"/>
                  <a:ea typeface="华文楷体" panose="02010600040101010101" pitchFamily="2" charset="-122"/>
                </a:endParaRPr>
              </a:p>
            </p:txBody>
          </p:sp>
        </mc:Choice>
        <mc:Fallback xmlns="">
          <p:sp>
            <p:nvSpPr>
              <p:cNvPr id="128" name="对话气泡: 圆角矩形 127"/>
              <p:cNvSpPr>
                <a:spLocks noRot="1" noChangeAspect="1" noMove="1" noResize="1" noEditPoints="1" noAdjustHandles="1" noChangeArrowheads="1" noChangeShapeType="1" noTextEdit="1"/>
              </p:cNvSpPr>
              <p:nvPr/>
            </p:nvSpPr>
            <p:spPr>
              <a:xfrm>
                <a:off x="8851202" y="1806553"/>
                <a:ext cx="2374226" cy="1080000"/>
              </a:xfrm>
              <a:prstGeom prst="wedgeRoundRectCallout">
                <a:avLst>
                  <a:gd name="adj1" fmla="val -33346"/>
                  <a:gd name="adj2" fmla="val 71337"/>
                  <a:gd name="adj3" fmla="val 16667"/>
                </a:avLst>
              </a:prstGeom>
              <a:blipFill rotWithShape="1">
                <a:blip r:embed="rId4"/>
                <a:stretch>
                  <a:fillRect l="-292" t="-645" r="-245" b="-22181"/>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5883202" y="2688927"/>
                <a:ext cx="873456"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000" i="1" smtClean="0">
                              <a:solidFill>
                                <a:srgbClr val="FF0000"/>
                              </a:solidFill>
                              <a:latin typeface="Cambria Math" panose="02040503050406030204" pitchFamily="18" charset="0"/>
                            </a:rPr>
                          </m:ctrlPr>
                        </m:fPr>
                        <m:num>
                          <m:r>
                            <a:rPr lang="en-US" altLang="zh-CN" sz="2000" b="0" i="1" smtClean="0">
                              <a:solidFill>
                                <a:srgbClr val="FF0000"/>
                              </a:solidFill>
                              <a:latin typeface="Cambria Math" panose="02040503050406030204" pitchFamily="18" charset="0"/>
                            </a:rPr>
                            <m:t>1</m:t>
                          </m:r>
                        </m:num>
                        <m:den>
                          <m:r>
                            <a:rPr lang="en-US" altLang="zh-CN" sz="2000" b="0" i="1" smtClean="0">
                              <a:solidFill>
                                <a:srgbClr val="FF0000"/>
                              </a:solidFill>
                              <a:latin typeface="Cambria Math" panose="02040503050406030204" pitchFamily="18" charset="0"/>
                            </a:rPr>
                            <m:t>4</m:t>
                          </m:r>
                        </m:den>
                      </m:f>
                    </m:oMath>
                  </m:oMathPara>
                </a14:m>
                <a:endParaRPr lang="zh-CN" altLang="en-US" sz="2000" dirty="0">
                  <a:solidFill>
                    <a:srgbClr val="FF0000"/>
                  </a:solidFill>
                  <a:latin typeface="华文楷体" panose="02010600040101010101" pitchFamily="2" charset="-122"/>
                  <a:ea typeface="华文楷体" panose="02010600040101010101" pitchFamily="2" charset="-122"/>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5883202" y="2688927"/>
                <a:ext cx="873456" cy="668516"/>
              </a:xfrm>
              <a:prstGeom prst="rect">
                <a:avLst/>
              </a:prstGeom>
              <a:blipFill rotWithShape="1">
                <a:blip r:embed="rId5"/>
                <a:stretch>
                  <a:fillRect l="-64" t="-50" r="30" b="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0320941" y="1833779"/>
                <a:ext cx="87345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i="1" smtClean="0">
                              <a:solidFill>
                                <a:srgbClr val="FF0000"/>
                              </a:solidFill>
                              <a:latin typeface="Cambria Math" panose="02040503050406030204" pitchFamily="18" charset="0"/>
                            </a:rPr>
                          </m:ctrlPr>
                        </m:fPr>
                        <m:num>
                          <m:r>
                            <a:rPr lang="en-US" altLang="zh-CN" sz="3200" b="0" i="1" smtClean="0">
                              <a:solidFill>
                                <a:srgbClr val="FF0000"/>
                              </a:solidFill>
                              <a:latin typeface="Cambria Math" panose="02040503050406030204" pitchFamily="18" charset="0"/>
                            </a:rPr>
                            <m:t>3</m:t>
                          </m:r>
                        </m:num>
                        <m:den>
                          <m:r>
                            <a:rPr lang="en-US" altLang="zh-CN" sz="3200" b="0" i="1" smtClean="0">
                              <a:solidFill>
                                <a:srgbClr val="FF0000"/>
                              </a:solidFill>
                              <a:latin typeface="Cambria Math" panose="02040503050406030204" pitchFamily="18" charset="0"/>
                            </a:rPr>
                            <m:t>4</m:t>
                          </m:r>
                        </m:den>
                      </m:f>
                    </m:oMath>
                  </m:oMathPara>
                </a14:m>
                <a:endParaRPr lang="zh-CN" altLang="en-US" sz="3200" dirty="0">
                  <a:solidFill>
                    <a:srgbClr val="FF0000"/>
                  </a:solidFill>
                  <a:latin typeface="华文楷体" panose="02010600040101010101" pitchFamily="2" charset="-122"/>
                  <a:ea typeface="华文楷体" panose="02010600040101010101" pitchFamily="2" charset="-122"/>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10320941" y="1833779"/>
                <a:ext cx="873456" cy="1014317"/>
              </a:xfrm>
              <a:prstGeom prst="rect">
                <a:avLst/>
              </a:prstGeom>
              <a:blipFill rotWithShape="1">
                <a:blip r:embed="rId6"/>
                <a:stretch>
                  <a:fillRect l="-33" t="-53" r="71" b="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对话气泡: 圆角矩形 42"/>
              <p:cNvSpPr/>
              <p:nvPr/>
            </p:nvSpPr>
            <p:spPr>
              <a:xfrm>
                <a:off x="7058194" y="4808100"/>
                <a:ext cx="4657556" cy="1687949"/>
              </a:xfrm>
              <a:prstGeom prst="wedgeRoundRectCallout">
                <a:avLst>
                  <a:gd name="adj1" fmla="val -54857"/>
                  <a:gd name="adj2" fmla="val 2359"/>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72000" rtlCol="0" anchor="ctr"/>
              <a:lstStyle/>
              <a:p>
                <a:pPr fontAlgn="ctr"/>
                <a:r>
                  <a:rPr lang="zh-CN" altLang="en-US" sz="2800" dirty="0">
                    <a:solidFill>
                      <a:schemeClr val="tx1"/>
                    </a:solidFill>
                    <a:latin typeface="华文楷体" panose="02010600040101010101" pitchFamily="2" charset="-122"/>
                    <a:ea typeface="华文楷体" panose="02010600040101010101" pitchFamily="2" charset="-122"/>
                  </a:rPr>
                  <a:t>把 </a:t>
                </a:r>
                <a:r>
                  <a:rPr lang="en-US" altLang="zh-CN" sz="2800" dirty="0">
                    <a:solidFill>
                      <a:schemeClr val="tx1"/>
                    </a:solidFill>
                    <a:latin typeface="华文楷体" panose="02010600040101010101" pitchFamily="2" charset="-122"/>
                    <a:ea typeface="华文楷体" panose="02010600040101010101" pitchFamily="2" charset="-122"/>
                  </a:rPr>
                  <a:t>1 </a:t>
                </a:r>
                <a:r>
                  <a:rPr lang="zh-CN" altLang="en-US" sz="2800" dirty="0">
                    <a:solidFill>
                      <a:schemeClr val="tx1"/>
                    </a:solidFill>
                    <a:latin typeface="华文楷体" panose="02010600040101010101" pitchFamily="2" charset="-122"/>
                    <a:ea typeface="华文楷体" panose="02010600040101010101" pitchFamily="2" charset="-122"/>
                  </a:rPr>
                  <a:t>米长的毛线平均分成</a:t>
                </a:r>
                <a:r>
                  <a:rPr lang="en-US" altLang="zh-CN" sz="2800" dirty="0">
                    <a:solidFill>
                      <a:schemeClr val="tx1"/>
                    </a:solidFill>
                    <a:latin typeface="华文楷体" panose="02010600040101010101" pitchFamily="2" charset="-122"/>
                    <a:ea typeface="华文楷体" panose="02010600040101010101" pitchFamily="2" charset="-122"/>
                  </a:rPr>
                  <a:t/>
                </a:r>
                <a:br>
                  <a:rPr lang="en-US" altLang="zh-CN" sz="2800" dirty="0">
                    <a:solidFill>
                      <a:schemeClr val="tx1"/>
                    </a:solidFill>
                    <a:latin typeface="华文楷体" panose="02010600040101010101" pitchFamily="2" charset="-122"/>
                    <a:ea typeface="华文楷体" panose="02010600040101010101" pitchFamily="2" charset="-122"/>
                  </a:rPr>
                </a:br>
                <a:r>
                  <a:rPr lang="en-US" altLang="zh-CN" sz="2800" dirty="0">
                    <a:solidFill>
                      <a:schemeClr val="tx1"/>
                    </a:solidFill>
                    <a:latin typeface="华文楷体" panose="02010600040101010101" pitchFamily="2" charset="-122"/>
                    <a:ea typeface="华文楷体" panose="02010600040101010101" pitchFamily="2" charset="-122"/>
                  </a:rPr>
                  <a:t>4 </a:t>
                </a:r>
                <a:r>
                  <a:rPr lang="zh-CN" altLang="en-US" sz="2800" dirty="0">
                    <a:solidFill>
                      <a:schemeClr val="tx1"/>
                    </a:solidFill>
                    <a:latin typeface="华文楷体" panose="02010600040101010101" pitchFamily="2" charset="-122"/>
                    <a:ea typeface="华文楷体" panose="02010600040101010101" pitchFamily="2" charset="-122"/>
                  </a:rPr>
                  <a:t>份，每份是</a:t>
                </a:r>
                <a:r>
                  <a:rPr lang="zh-CN" altLang="en-US" sz="2400" dirty="0">
                    <a:solidFill>
                      <a:schemeClr val="tx1"/>
                    </a:solidFill>
                    <a:latin typeface="华文楷体" panose="02010600040101010101" pitchFamily="2" charset="-122"/>
                    <a:ea typeface="华文楷体" panose="02010600040101010101" pitchFamily="2" charset="-122"/>
                  </a:rPr>
                  <a:t> </a:t>
                </a:r>
                <a14:m>
                  <m:oMath xmlns:m="http://schemas.openxmlformats.org/officeDocument/2006/math">
                    <m:f>
                      <m:fPr>
                        <m:ctrlPr>
                          <a:rPr lang="en-US" altLang="zh-CN" sz="3200" i="1" smtClean="0">
                            <a:solidFill>
                              <a:schemeClr val="tx1"/>
                            </a:solidFill>
                            <a:latin typeface="Cambria Math" panose="02040503050406030204" pitchFamily="18" charset="0"/>
                          </a:rPr>
                        </m:ctrlPr>
                      </m:fPr>
                      <m:num>
                        <m:r>
                          <a:rPr lang="en-US" altLang="zh-CN" sz="3200" b="0" i="1" smtClean="0">
                            <a:solidFill>
                              <a:schemeClr val="tx1"/>
                            </a:solidFill>
                            <a:latin typeface="Cambria Math" panose="02040503050406030204" pitchFamily="18" charset="0"/>
                          </a:rPr>
                          <m:t>1</m:t>
                        </m:r>
                      </m:num>
                      <m:den>
                        <m:r>
                          <a:rPr lang="en-US" altLang="zh-CN" sz="3200" b="0" i="1" smtClean="0">
                            <a:solidFill>
                              <a:schemeClr val="tx1"/>
                            </a:solidFill>
                            <a:latin typeface="Cambria Math" panose="02040503050406030204" pitchFamily="18" charset="0"/>
                          </a:rPr>
                          <m:t>4</m:t>
                        </m:r>
                      </m:den>
                    </m:f>
                  </m:oMath>
                </a14:m>
                <a:r>
                  <a:rPr lang="zh-CN" altLang="en-US" dirty="0">
                    <a:solidFill>
                      <a:schemeClr val="tx1"/>
                    </a:solidFill>
                    <a:latin typeface="华文楷体" panose="02010600040101010101" pitchFamily="2" charset="-122"/>
                    <a:ea typeface="华文楷体" panose="02010600040101010101" pitchFamily="2" charset="-122"/>
                  </a:rPr>
                  <a:t> </a:t>
                </a:r>
                <a:r>
                  <a:rPr lang="zh-CN" altLang="en-US" sz="2800" dirty="0">
                    <a:solidFill>
                      <a:schemeClr val="tx1"/>
                    </a:solidFill>
                    <a:latin typeface="华文楷体" panose="02010600040101010101" pitchFamily="2" charset="-122"/>
                    <a:ea typeface="华文楷体" panose="02010600040101010101" pitchFamily="2" charset="-122"/>
                  </a:rPr>
                  <a:t>米。</a:t>
                </a:r>
              </a:p>
            </p:txBody>
          </p:sp>
        </mc:Choice>
        <mc:Fallback xmlns="">
          <p:sp>
            <p:nvSpPr>
              <p:cNvPr id="43" name="对话气泡: 圆角矩形 42"/>
              <p:cNvSpPr>
                <a:spLocks noRot="1" noChangeAspect="1" noMove="1" noResize="1" noEditPoints="1" noAdjustHandles="1" noChangeArrowheads="1" noChangeShapeType="1" noTextEdit="1"/>
              </p:cNvSpPr>
              <p:nvPr/>
            </p:nvSpPr>
            <p:spPr>
              <a:xfrm>
                <a:off x="7058194" y="4808100"/>
                <a:ext cx="4657556" cy="1687949"/>
              </a:xfrm>
              <a:prstGeom prst="wedgeRoundRectCallout">
                <a:avLst>
                  <a:gd name="adj1" fmla="val -54857"/>
                  <a:gd name="adj2" fmla="val 2359"/>
                  <a:gd name="adj3" fmla="val 16667"/>
                </a:avLst>
              </a:prstGeom>
              <a:blipFill rotWithShape="1">
                <a:blip r:embed="rId7"/>
                <a:stretch>
                  <a:fillRect l="-5130" t="-407" r="-136" b="-339"/>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对话气泡: 圆角矩形 43"/>
              <p:cNvSpPr/>
              <p:nvPr/>
            </p:nvSpPr>
            <p:spPr>
              <a:xfrm>
                <a:off x="862444" y="3433688"/>
                <a:ext cx="5896561" cy="2233940"/>
              </a:xfrm>
              <a:prstGeom prst="wedgeRoundRectCallout">
                <a:avLst>
                  <a:gd name="adj1" fmla="val 56784"/>
                  <a:gd name="adj2" fmla="val 5770"/>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72000" rtlCol="0" anchor="ctr"/>
              <a:lstStyle/>
              <a:p>
                <a:pPr fontAlgn="ctr"/>
                <a:r>
                  <a:rPr lang="zh-CN" altLang="en-US" sz="2800" dirty="0">
                    <a:solidFill>
                      <a:schemeClr val="tx1"/>
                    </a:solidFill>
                    <a:latin typeface="华文楷体" panose="02010600040101010101" pitchFamily="2" charset="-122"/>
                    <a:ea typeface="华文楷体" panose="02010600040101010101" pitchFamily="2" charset="-122"/>
                  </a:rPr>
                  <a:t>通过画图知道，把</a:t>
                </a:r>
                <a:r>
                  <a:rPr lang="en-US" altLang="zh-CN" sz="2800" dirty="0">
                    <a:solidFill>
                      <a:schemeClr val="tx1"/>
                    </a:solidFill>
                    <a:latin typeface="华文楷体" panose="02010600040101010101" pitchFamily="2" charset="-122"/>
                    <a:ea typeface="华文楷体" panose="02010600040101010101" pitchFamily="2" charset="-122"/>
                  </a:rPr>
                  <a:t>3</a:t>
                </a:r>
                <a:r>
                  <a:rPr lang="zh-CN" altLang="en-US" sz="2800" dirty="0">
                    <a:solidFill>
                      <a:schemeClr val="tx1"/>
                    </a:solidFill>
                    <a:latin typeface="华文楷体" panose="02010600040101010101" pitchFamily="2" charset="-122"/>
                    <a:ea typeface="华文楷体" panose="02010600040101010101" pitchFamily="2" charset="-122"/>
                  </a:rPr>
                  <a:t>个圆片平均分</a:t>
                </a:r>
              </a:p>
              <a:p>
                <a:pPr fontAlgn="ctr"/>
                <a:r>
                  <a:rPr lang="zh-CN" altLang="en-US" sz="2800" dirty="0">
                    <a:solidFill>
                      <a:schemeClr val="tx1"/>
                    </a:solidFill>
                    <a:latin typeface="华文楷体" panose="02010600040101010101" pitchFamily="2" charset="-122"/>
                    <a:ea typeface="华文楷体" panose="02010600040101010101" pitchFamily="2" charset="-122"/>
                  </a:rPr>
                  <a:t>成</a:t>
                </a:r>
                <a:r>
                  <a:rPr lang="en-US" altLang="zh-CN" sz="2800" dirty="0">
                    <a:solidFill>
                      <a:schemeClr val="tx1"/>
                    </a:solidFill>
                    <a:latin typeface="华文楷体" panose="02010600040101010101" pitchFamily="2" charset="-122"/>
                    <a:ea typeface="华文楷体" panose="02010600040101010101" pitchFamily="2" charset="-122"/>
                  </a:rPr>
                  <a:t>4</a:t>
                </a:r>
                <a:r>
                  <a:rPr lang="zh-CN" altLang="en-US" sz="2800" dirty="0">
                    <a:solidFill>
                      <a:schemeClr val="tx1"/>
                    </a:solidFill>
                    <a:latin typeface="华文楷体" panose="02010600040101010101" pitchFamily="2" charset="-122"/>
                    <a:ea typeface="华文楷体" panose="02010600040101010101" pitchFamily="2" charset="-122"/>
                  </a:rPr>
                  <a:t>份，每份是 </a:t>
                </a:r>
                <a14:m>
                  <m:oMath xmlns:m="http://schemas.openxmlformats.org/officeDocument/2006/math">
                    <m:f>
                      <m:fPr>
                        <m:ctrlPr>
                          <a:rPr lang="en-US" altLang="zh-CN" sz="3200" i="1">
                            <a:solidFill>
                              <a:prstClr val="black"/>
                            </a:solidFill>
                            <a:latin typeface="Cambria Math" panose="02040503050406030204" pitchFamily="18" charset="0"/>
                          </a:rPr>
                        </m:ctrlPr>
                      </m:fPr>
                      <m:num>
                        <m:r>
                          <a:rPr lang="en-US" altLang="zh-CN" sz="3200" b="0" i="1" smtClean="0">
                            <a:solidFill>
                              <a:prstClr val="black"/>
                            </a:solidFill>
                            <a:latin typeface="Cambria Math" panose="02040503050406030204" pitchFamily="18" charset="0"/>
                          </a:rPr>
                          <m:t>3</m:t>
                        </m:r>
                      </m:num>
                      <m:den>
                        <m:r>
                          <a:rPr lang="en-US" altLang="zh-CN" sz="3200" i="1">
                            <a:solidFill>
                              <a:prstClr val="black"/>
                            </a:solidFill>
                            <a:latin typeface="Cambria Math" panose="02040503050406030204" pitchFamily="18" charset="0"/>
                          </a:rPr>
                          <m:t>4</m:t>
                        </m:r>
                      </m:den>
                    </m:f>
                  </m:oMath>
                </a14:m>
                <a:r>
                  <a:rPr lang="zh-CN" altLang="en-US" sz="2000" dirty="0">
                    <a:solidFill>
                      <a:schemeClr val="tx1"/>
                    </a:solidFill>
                    <a:latin typeface="华文楷体" panose="02010600040101010101" pitchFamily="2" charset="-122"/>
                    <a:ea typeface="华文楷体" panose="02010600040101010101" pitchFamily="2" charset="-122"/>
                  </a:rPr>
                  <a:t> </a:t>
                </a:r>
                <a:r>
                  <a:rPr lang="zh-CN" altLang="en-US" sz="2800" dirty="0">
                    <a:solidFill>
                      <a:schemeClr val="tx1"/>
                    </a:solidFill>
                    <a:latin typeface="华文楷体" panose="02010600040101010101" pitchFamily="2" charset="-122"/>
                    <a:ea typeface="华文楷体" panose="02010600040101010101" pitchFamily="2" charset="-122"/>
                  </a:rPr>
                  <a:t>个。</a:t>
                </a:r>
              </a:p>
              <a:p>
                <a:pPr fontAlgn="ctr"/>
                <a14:m>
                  <m:oMathPara xmlns:m="http://schemas.openxmlformats.org/officeDocument/2006/math">
                    <m:oMathParaPr>
                      <m:jc m:val="centerGroup"/>
                    </m:oMathParaPr>
                    <m:oMath xmlns:m="http://schemas.openxmlformats.org/officeDocument/2006/math">
                      <m:r>
                        <a:rPr lang="en-US" altLang="zh-CN" sz="2800" i="1">
                          <a:solidFill>
                            <a:schemeClr val="tx1"/>
                          </a:solidFill>
                          <a:latin typeface="Cambria Math" panose="02040503050406030204" pitchFamily="18" charset="0"/>
                          <a:ea typeface="楷体" panose="02010609060101010101" pitchFamily="49" charset="-122"/>
                        </a:rPr>
                        <m:t>3</m:t>
                      </m:r>
                      <m:r>
                        <a:rPr lang="en-US" altLang="zh-CN" sz="2800" i="1">
                          <a:solidFill>
                            <a:schemeClr val="tx1"/>
                          </a:solidFill>
                          <a:latin typeface="Cambria Math" panose="02040503050406030204" pitchFamily="18" charset="0"/>
                          <a:ea typeface="Cambria Math" panose="02040503050406030204" pitchFamily="18" charset="0"/>
                        </a:rPr>
                        <m:t>÷4= </m:t>
                      </m:r>
                      <m:f>
                        <m:fPr>
                          <m:ctrlPr>
                            <a:rPr lang="en-US" altLang="zh-CN" sz="2800" i="1">
                              <a:solidFill>
                                <a:prstClr val="black"/>
                              </a:solidFill>
                              <a:latin typeface="Cambria Math" panose="02040503050406030204" pitchFamily="18" charset="0"/>
                            </a:rPr>
                          </m:ctrlPr>
                        </m:fPr>
                        <m:num>
                          <m:r>
                            <a:rPr lang="en-US" altLang="zh-CN" sz="2800" i="1">
                              <a:solidFill>
                                <a:prstClr val="black"/>
                              </a:solidFill>
                              <a:latin typeface="Cambria Math" panose="02040503050406030204" pitchFamily="18" charset="0"/>
                            </a:rPr>
                            <m:t>3</m:t>
                          </m:r>
                        </m:num>
                        <m:den>
                          <m:r>
                            <a:rPr lang="en-US" altLang="zh-CN" sz="2800" i="1">
                              <a:solidFill>
                                <a:prstClr val="black"/>
                              </a:solidFill>
                              <a:latin typeface="Cambria Math" panose="02040503050406030204" pitchFamily="18" charset="0"/>
                            </a:rPr>
                            <m:t>4</m:t>
                          </m:r>
                        </m:den>
                      </m:f>
                    </m:oMath>
                  </m:oMathPara>
                </a14:m>
                <a:endParaRPr lang="zh-CN" altLang="en-US" sz="2800" dirty="0">
                  <a:solidFill>
                    <a:schemeClr val="tx1"/>
                  </a:solidFill>
                  <a:latin typeface="华文楷体" panose="02010600040101010101" pitchFamily="2" charset="-122"/>
                  <a:ea typeface="华文楷体" panose="02010600040101010101" pitchFamily="2" charset="-122"/>
                </a:endParaRPr>
              </a:p>
            </p:txBody>
          </p:sp>
        </mc:Choice>
        <mc:Fallback xmlns="">
          <p:sp>
            <p:nvSpPr>
              <p:cNvPr id="44" name="对话气泡: 圆角矩形 43"/>
              <p:cNvSpPr>
                <a:spLocks noRot="1" noChangeAspect="1" noMove="1" noResize="1" noEditPoints="1" noAdjustHandles="1" noChangeArrowheads="1" noChangeShapeType="1" noTextEdit="1"/>
              </p:cNvSpPr>
              <p:nvPr/>
            </p:nvSpPr>
            <p:spPr>
              <a:xfrm>
                <a:off x="862444" y="3433688"/>
                <a:ext cx="5896561" cy="2233940"/>
              </a:xfrm>
              <a:prstGeom prst="wedgeRoundRectCallout">
                <a:avLst>
                  <a:gd name="adj1" fmla="val 56784"/>
                  <a:gd name="adj2" fmla="val 5770"/>
                  <a:gd name="adj3" fmla="val 16667"/>
                </a:avLst>
              </a:prstGeom>
              <a:blipFill rotWithShape="1">
                <a:blip r:embed="rId8"/>
                <a:stretch>
                  <a:fillRect l="-110" t="-295" r="-6999" b="-273"/>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9" name="矩形 8"/>
          <p:cNvSpPr/>
          <p:nvPr/>
        </p:nvSpPr>
        <p:spPr>
          <a:xfrm>
            <a:off x="1674790" y="3453879"/>
            <a:ext cx="9080297" cy="707886"/>
          </a:xfrm>
          <a:prstGeom prst="rect">
            <a:avLst/>
          </a:prstGeom>
          <a:solidFill>
            <a:schemeClr val="accent4">
              <a:lumMod val="40000"/>
              <a:lumOff val="60000"/>
            </a:schemeClr>
          </a:solidFill>
          <a:ln>
            <a:solidFill>
              <a:schemeClr val="tx1"/>
            </a:solidFill>
          </a:ln>
        </p:spPr>
        <p:txBody>
          <a:bodyPr wrap="square">
            <a:spAutoFit/>
          </a:bodyPr>
          <a:lstStyle/>
          <a:p>
            <a:pPr algn="ctr"/>
            <a:r>
              <a:rPr lang="zh-CN" altLang="en-US" sz="4000" dirty="0">
                <a:latin typeface="华文楷体" panose="02010600040101010101" pitchFamily="2" charset="-122"/>
                <a:ea typeface="华文楷体" panose="02010600040101010101" pitchFamily="2" charset="-122"/>
              </a:rPr>
              <a:t>想一想，分数与除法之间有什么关系？</a:t>
            </a:r>
          </a:p>
        </p:txBody>
      </p:sp>
      <mc:AlternateContent xmlns:mc="http://schemas.openxmlformats.org/markup-compatibility/2006" xmlns:a14="http://schemas.microsoft.com/office/drawing/2010/main">
        <mc:Choice Requires="a14">
          <p:sp>
            <p:nvSpPr>
              <p:cNvPr id="46" name="对话气泡: 圆角矩形 45"/>
              <p:cNvSpPr/>
              <p:nvPr/>
            </p:nvSpPr>
            <p:spPr>
              <a:xfrm>
                <a:off x="2542103" y="2926625"/>
                <a:ext cx="7123060" cy="3293529"/>
              </a:xfrm>
              <a:prstGeom prst="wedgeRoundRectCallout">
                <a:avLst>
                  <a:gd name="adj1" fmla="val 49400"/>
                  <a:gd name="adj2" fmla="val 10968"/>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tIns="720000" rIns="252000" bIns="0" rtlCol="0" anchor="ctr"/>
              <a:lstStyle/>
              <a:p>
                <a:pPr fontAlgn="ctr">
                  <a:spcAft>
                    <a:spcPts val="3000"/>
                  </a:spcAft>
                </a:pPr>
                <a:r>
                  <a:rPr lang="zh-CN" altLang="en-US" sz="4000" dirty="0">
                    <a:solidFill>
                      <a:schemeClr val="tx1"/>
                    </a:solidFill>
                    <a:latin typeface="华文楷体" panose="02010600040101010101" pitchFamily="2" charset="-122"/>
                    <a:ea typeface="华文楷体" panose="02010600040101010101" pitchFamily="2" charset="-122"/>
                  </a:rPr>
                  <a:t>它们的关系可以表示为：</a:t>
                </a:r>
                <a:endParaRPr lang="en-US" altLang="zh-CN" sz="4000" b="0" i="1" dirty="0">
                  <a:solidFill>
                    <a:schemeClr val="tx1"/>
                  </a:solidFill>
                  <a:latin typeface="华文楷体" panose="02010600040101010101" pitchFamily="2" charset="-122"/>
                  <a:ea typeface="华文楷体" panose="02010600040101010101" pitchFamily="2" charset="-122"/>
                </a:endParaRPr>
              </a:p>
              <a:p>
                <a:pPr/>
                <a14:m>
                  <m:oMathPara xmlns:m="http://schemas.openxmlformats.org/officeDocument/2006/math">
                    <m:oMathParaPr>
                      <m:jc m:val="centerGroup"/>
                    </m:oMathParaPr>
                    <m:oMath xmlns:m="http://schemas.openxmlformats.org/officeDocument/2006/math">
                      <m:r>
                        <a:rPr lang="zh-CN" altLang="en-US" sz="4000" b="0" i="1" smtClean="0">
                          <a:solidFill>
                            <a:schemeClr val="tx1"/>
                          </a:solidFill>
                          <a:latin typeface="Cambria Math" panose="02040503050406030204" pitchFamily="18" charset="0"/>
                          <a:ea typeface="华文楷体" panose="02010600040101010101" pitchFamily="2" charset="-122"/>
                        </a:rPr>
                        <m:t>被</m:t>
                      </m:r>
                      <m:r>
                        <a:rPr lang="zh-CN" altLang="en-US" sz="4000" i="1">
                          <a:solidFill>
                            <a:schemeClr val="tx1"/>
                          </a:solidFill>
                          <a:latin typeface="Cambria Math" panose="02040503050406030204" pitchFamily="18" charset="0"/>
                          <a:ea typeface="华文楷体" panose="02010600040101010101" pitchFamily="2" charset="-122"/>
                        </a:rPr>
                        <m:t>除数</m:t>
                      </m:r>
                      <m:r>
                        <a:rPr lang="en-US" altLang="zh-CN" sz="4000" i="1" smtClean="0">
                          <a:solidFill>
                            <a:schemeClr val="tx1"/>
                          </a:solidFill>
                          <a:latin typeface="Cambria Math" panose="02040503050406030204" pitchFamily="18" charset="0"/>
                          <a:ea typeface="Cambria Math" panose="02040503050406030204" pitchFamily="18" charset="0"/>
                        </a:rPr>
                        <m:t>÷</m:t>
                      </m:r>
                      <m:r>
                        <a:rPr lang="zh-CN" altLang="en-US" sz="4000" i="1" smtClean="0">
                          <a:solidFill>
                            <a:schemeClr val="tx1"/>
                          </a:solidFill>
                          <a:latin typeface="Cambria Math" panose="02040503050406030204" pitchFamily="18" charset="0"/>
                          <a:ea typeface="华文楷体" panose="02010600040101010101" pitchFamily="2" charset="-122"/>
                        </a:rPr>
                        <m:t>除数</m:t>
                      </m:r>
                      <m:r>
                        <a:rPr lang="en-US" altLang="zh-CN" sz="4000" i="1" smtClean="0">
                          <a:solidFill>
                            <a:schemeClr val="tx1"/>
                          </a:solidFill>
                          <a:latin typeface="Cambria Math" panose="02040503050406030204" pitchFamily="18" charset="0"/>
                          <a:ea typeface="Cambria Math" panose="02040503050406030204" pitchFamily="18" charset="0"/>
                        </a:rPr>
                        <m:t>=</m:t>
                      </m:r>
                      <m:r>
                        <a:rPr lang="en-US" altLang="zh-CN" sz="4000" i="1">
                          <a:solidFill>
                            <a:schemeClr val="tx1"/>
                          </a:solidFill>
                          <a:latin typeface="Cambria Math" panose="02040503050406030204" pitchFamily="18" charset="0"/>
                          <a:ea typeface="Cambria Math" panose="02040503050406030204" pitchFamily="18" charset="0"/>
                        </a:rPr>
                        <m:t> </m:t>
                      </m:r>
                      <m:f>
                        <m:fPr>
                          <m:ctrlPr>
                            <a:rPr lang="en-US" altLang="zh-CN" sz="4000" i="1">
                              <a:solidFill>
                                <a:prstClr val="black"/>
                              </a:solidFill>
                              <a:latin typeface="Cambria Math" panose="02040503050406030204" pitchFamily="18" charset="0"/>
                            </a:rPr>
                          </m:ctrlPr>
                        </m:fPr>
                        <m:num>
                          <m:r>
                            <a:rPr lang="zh-CN" altLang="en-US" sz="4000" i="1">
                              <a:solidFill>
                                <a:prstClr val="black"/>
                              </a:solidFill>
                              <a:latin typeface="Cambria Math" panose="02040503050406030204" pitchFamily="18" charset="0"/>
                              <a:ea typeface="华文楷体" panose="02010600040101010101" pitchFamily="2" charset="-122"/>
                            </a:rPr>
                            <m:t>被除数</m:t>
                          </m:r>
                        </m:num>
                        <m:den>
                          <m:r>
                            <a:rPr lang="zh-CN" altLang="en-US" sz="4000" i="1">
                              <a:solidFill>
                                <a:prstClr val="black"/>
                              </a:solidFill>
                              <a:latin typeface="Cambria Math" panose="02040503050406030204" pitchFamily="18" charset="0"/>
                              <a:ea typeface="华文楷体" panose="02010600040101010101" pitchFamily="2" charset="-122"/>
                            </a:rPr>
                            <m:t>除数</m:t>
                          </m:r>
                        </m:den>
                      </m:f>
                    </m:oMath>
                  </m:oMathPara>
                </a14:m>
                <a:endParaRPr lang="zh-CN" altLang="en-US" sz="4000" dirty="0">
                  <a:solidFill>
                    <a:schemeClr val="tx1"/>
                  </a:solidFill>
                  <a:latin typeface="华文楷体" panose="02010600040101010101" pitchFamily="2" charset="-122"/>
                  <a:ea typeface="华文楷体" panose="02010600040101010101" pitchFamily="2" charset="-122"/>
                </a:endParaRPr>
              </a:p>
              <a:p>
                <a:endParaRPr lang="en-US" altLang="zh-CN" sz="4000" dirty="0">
                  <a:solidFill>
                    <a:schemeClr val="tx1"/>
                  </a:solidFill>
                  <a:latin typeface="华文楷体" panose="02010600040101010101" pitchFamily="2" charset="-122"/>
                  <a:ea typeface="华文楷体" panose="02010600040101010101" pitchFamily="2" charset="-122"/>
                </a:endParaRPr>
              </a:p>
            </p:txBody>
          </p:sp>
        </mc:Choice>
        <mc:Fallback xmlns="">
          <p:sp>
            <p:nvSpPr>
              <p:cNvPr id="46" name="对话气泡: 圆角矩形 45"/>
              <p:cNvSpPr>
                <a:spLocks noRot="1" noChangeAspect="1" noMove="1" noResize="1" noEditPoints="1" noAdjustHandles="1" noChangeArrowheads="1" noChangeShapeType="1" noTextEdit="1"/>
              </p:cNvSpPr>
              <p:nvPr/>
            </p:nvSpPr>
            <p:spPr>
              <a:xfrm>
                <a:off x="2542103" y="2926625"/>
                <a:ext cx="7123060" cy="3293529"/>
              </a:xfrm>
              <a:prstGeom prst="wedgeRoundRectCallout">
                <a:avLst>
                  <a:gd name="adj1" fmla="val 49400"/>
                  <a:gd name="adj2" fmla="val 10968"/>
                  <a:gd name="adj3" fmla="val 16667"/>
                </a:avLst>
              </a:prstGeom>
              <a:blipFill rotWithShape="1">
                <a:blip r:embed="rId9"/>
                <a:stretch>
                  <a:fillRect l="-92" t="-209" r="-83" b="-3904"/>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pic>
        <p:nvPicPr>
          <p:cNvPr id="47" name="图片 46"/>
          <p:cNvPicPr>
            <a:picLocks noChangeAspect="1"/>
          </p:cNvPicPr>
          <p:nvPr/>
        </p:nvPicPr>
        <p:blipFill>
          <a:blip r:embed="rId10" cstate="email"/>
          <a:stretch>
            <a:fillRect/>
          </a:stretch>
        </p:blipFill>
        <p:spPr>
          <a:xfrm>
            <a:off x="2034545" y="3451947"/>
            <a:ext cx="8029720" cy="1062012"/>
          </a:xfrm>
          <a:prstGeom prst="rect">
            <a:avLst/>
          </a:prstGeom>
        </p:spPr>
      </p:pic>
      <p:sp>
        <p:nvSpPr>
          <p:cNvPr id="49" name="不完整圆 48"/>
          <p:cNvSpPr>
            <a:spLocks noChangeAspect="1"/>
          </p:cNvSpPr>
          <p:nvPr/>
        </p:nvSpPr>
        <p:spPr>
          <a:xfrm>
            <a:off x="6905811" y="3508073"/>
            <a:ext cx="1439735" cy="1439735"/>
          </a:xfrm>
          <a:prstGeom prst="pie">
            <a:avLst>
              <a:gd name="adj1" fmla="val 16210770"/>
              <a:gd name="adj2" fmla="val 215876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sp>
        <p:nvSpPr>
          <p:cNvPr id="50" name="椭圆 49"/>
          <p:cNvSpPr/>
          <p:nvPr/>
        </p:nvSpPr>
        <p:spPr>
          <a:xfrm>
            <a:off x="5377924" y="3506275"/>
            <a:ext cx="1439735" cy="1439735"/>
          </a:xfrm>
          <a:prstGeom prst="ellipse">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51" name="椭圆 50"/>
          <p:cNvSpPr/>
          <p:nvPr/>
        </p:nvSpPr>
        <p:spPr>
          <a:xfrm>
            <a:off x="3848518" y="3506275"/>
            <a:ext cx="1439735" cy="1439735"/>
          </a:xfrm>
          <a:prstGeom prst="ellipse">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62" name="椭圆 61"/>
          <p:cNvSpPr/>
          <p:nvPr/>
        </p:nvSpPr>
        <p:spPr>
          <a:xfrm>
            <a:off x="3848518" y="3506275"/>
            <a:ext cx="1439735" cy="14397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63" name="直接连接符 62"/>
          <p:cNvCxnSpPr>
            <a:stCxn id="62" idx="2"/>
            <a:endCxn id="62" idx="6"/>
          </p:cNvCxnSpPr>
          <p:nvPr/>
        </p:nvCxnSpPr>
        <p:spPr>
          <a:xfrm>
            <a:off x="3848518" y="4226143"/>
            <a:ext cx="143973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62" idx="0"/>
            <a:endCxn id="62" idx="4"/>
          </p:cNvCxnSpPr>
          <p:nvPr/>
        </p:nvCxnSpPr>
        <p:spPr>
          <a:xfrm>
            <a:off x="4568386" y="3506275"/>
            <a:ext cx="0" cy="14397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5377924" y="3506275"/>
            <a:ext cx="1439735" cy="14397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60" name="直接连接符 59"/>
          <p:cNvCxnSpPr>
            <a:stCxn id="59" idx="2"/>
            <a:endCxn id="59" idx="6"/>
          </p:cNvCxnSpPr>
          <p:nvPr/>
        </p:nvCxnSpPr>
        <p:spPr>
          <a:xfrm>
            <a:off x="5377924" y="4226143"/>
            <a:ext cx="143973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59" idx="0"/>
            <a:endCxn id="59" idx="4"/>
          </p:cNvCxnSpPr>
          <p:nvPr/>
        </p:nvCxnSpPr>
        <p:spPr>
          <a:xfrm>
            <a:off x="6097792" y="3506275"/>
            <a:ext cx="0" cy="14397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905811" y="3508073"/>
            <a:ext cx="1439735" cy="14397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楷体" panose="02010600040101010101" pitchFamily="2" charset="-122"/>
              <a:ea typeface="华文楷体" panose="02010600040101010101" pitchFamily="2" charset="-122"/>
            </a:endParaRPr>
          </a:p>
        </p:txBody>
      </p:sp>
      <p:grpSp>
        <p:nvGrpSpPr>
          <p:cNvPr id="19" name="组合 18"/>
          <p:cNvGrpSpPr/>
          <p:nvPr/>
        </p:nvGrpSpPr>
        <p:grpSpPr>
          <a:xfrm>
            <a:off x="6905811" y="3508073"/>
            <a:ext cx="1439735" cy="1439735"/>
            <a:chOff x="6907330" y="3506882"/>
            <a:chExt cx="1439735" cy="1439735"/>
          </a:xfrm>
        </p:grpSpPr>
        <p:cxnSp>
          <p:nvCxnSpPr>
            <p:cNvPr id="57" name="直接连接符 56"/>
            <p:cNvCxnSpPr>
              <a:stCxn id="56" idx="2"/>
              <a:endCxn id="56" idx="6"/>
            </p:cNvCxnSpPr>
            <p:nvPr/>
          </p:nvCxnSpPr>
          <p:spPr>
            <a:xfrm>
              <a:off x="6907330" y="4226750"/>
              <a:ext cx="143973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6" idx="0"/>
              <a:endCxn id="56" idx="4"/>
            </p:cNvCxnSpPr>
            <p:nvPr/>
          </p:nvCxnSpPr>
          <p:spPr>
            <a:xfrm>
              <a:off x="7627198" y="3506882"/>
              <a:ext cx="0" cy="14397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文本框 15"/>
              <p:cNvSpPr txBox="1"/>
              <p:nvPr/>
            </p:nvSpPr>
            <p:spPr>
              <a:xfrm>
                <a:off x="5290711" y="5497332"/>
                <a:ext cx="16510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latin typeface="Cambria Math" panose="02040503050406030204" pitchFamily="18" charset="0"/>
                            </a:rPr>
                          </m:ctrlPr>
                        </m:fPr>
                        <m:num>
                          <m:r>
                            <a:rPr lang="en-US" altLang="zh-CN" sz="2800" b="0" i="1" smtClean="0">
                              <a:latin typeface="Cambria Math" panose="02040503050406030204" pitchFamily="18" charset="0"/>
                            </a:rPr>
                            <m:t>9</m:t>
                          </m:r>
                        </m:num>
                        <m:den>
                          <m:r>
                            <a:rPr lang="en-US" altLang="zh-CN" sz="2800" b="0" i="1" smtClean="0">
                              <a:latin typeface="Cambria Math" panose="02040503050406030204" pitchFamily="18" charset="0"/>
                            </a:rPr>
                            <m:t>4</m:t>
                          </m:r>
                        </m:den>
                      </m:f>
                    </m:oMath>
                  </m:oMathPara>
                </a14:m>
                <a:endParaRPr lang="zh-CN" altLang="en-US" sz="2800" dirty="0">
                  <a:latin typeface="华文楷体" panose="02010600040101010101" pitchFamily="2" charset="-122"/>
                  <a:ea typeface="华文楷体" panose="02010600040101010101" pitchFamily="2" charset="-122"/>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5290711" y="5497332"/>
                <a:ext cx="1651000" cy="898964"/>
              </a:xfrm>
              <a:prstGeom prst="rect">
                <a:avLst/>
              </a:prstGeom>
              <a:blipFill rotWithShape="1">
                <a:blip r:embed="rId11"/>
                <a:stretch>
                  <a:fillRect l="-32" t="-15" r="32" b="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p:cNvSpPr txBox="1"/>
              <p:nvPr/>
            </p:nvSpPr>
            <p:spPr>
              <a:xfrm>
                <a:off x="5162113" y="5499964"/>
                <a:ext cx="16510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2</m:t>
                      </m:r>
                      <m:f>
                        <m:fPr>
                          <m:ctrlPr>
                            <a:rPr lang="en-US" altLang="zh-CN" sz="2800" i="1" smtClean="0">
                              <a:latin typeface="Cambria Math" panose="02040503050406030204" pitchFamily="18" charset="0"/>
                            </a:rPr>
                          </m:ctrlPr>
                        </m:fPr>
                        <m:num>
                          <m:r>
                            <a:rPr lang="en-US" altLang="zh-CN" sz="2800" b="0" i="1" smtClean="0">
                              <a:latin typeface="Cambria Math" panose="02040503050406030204" pitchFamily="18" charset="0"/>
                            </a:rPr>
                            <m:t>1</m:t>
                          </m:r>
                        </m:num>
                        <m:den>
                          <m:r>
                            <a:rPr lang="en-US" altLang="zh-CN" sz="2800" b="0" i="1" smtClean="0">
                              <a:latin typeface="Cambria Math" panose="02040503050406030204" pitchFamily="18" charset="0"/>
                            </a:rPr>
                            <m:t>4</m:t>
                          </m:r>
                        </m:den>
                      </m:f>
                    </m:oMath>
                  </m:oMathPara>
                </a14:m>
                <a:endParaRPr lang="zh-CN" altLang="en-US" sz="2800" dirty="0">
                  <a:latin typeface="华文楷体" panose="02010600040101010101" pitchFamily="2" charset="-122"/>
                  <a:ea typeface="华文楷体" panose="02010600040101010101" pitchFamily="2" charset="-122"/>
                </a:endParaRPr>
              </a:p>
            </p:txBody>
          </p:sp>
        </mc:Choice>
        <mc:Fallback xmlns="">
          <p:sp>
            <p:nvSpPr>
              <p:cNvPr id="67" name="文本框 66"/>
              <p:cNvSpPr txBox="1">
                <a:spLocks noRot="1" noChangeAspect="1" noMove="1" noResize="1" noEditPoints="1" noAdjustHandles="1" noChangeArrowheads="1" noChangeShapeType="1" noTextEdit="1"/>
              </p:cNvSpPr>
              <p:nvPr/>
            </p:nvSpPr>
            <p:spPr>
              <a:xfrm>
                <a:off x="5162113" y="5499964"/>
                <a:ext cx="1651000" cy="898964"/>
              </a:xfrm>
              <a:prstGeom prst="rect">
                <a:avLst/>
              </a:prstGeom>
              <a:blipFill rotWithShape="1">
                <a:blip r:embed="rId12"/>
                <a:stretch>
                  <a:fillRect l="-12" t="-25" r="12" b="4"/>
                </a:stretch>
              </a:blipFill>
            </p:spPr>
            <p:txBody>
              <a:bodyPr/>
              <a:lstStyle/>
              <a:p>
                <a:r>
                  <a:rPr lang="zh-CN" altLang="en-US">
                    <a:noFill/>
                  </a:rPr>
                  <a:t> </a:t>
                </a:r>
              </a:p>
            </p:txBody>
          </p:sp>
        </mc:Fallback>
      </mc:AlternateContent>
      <p:sp>
        <p:nvSpPr>
          <p:cNvPr id="17" name="左大括号 16"/>
          <p:cNvSpPr/>
          <p:nvPr/>
        </p:nvSpPr>
        <p:spPr>
          <a:xfrm rot="16200000">
            <a:off x="5908500" y="2965268"/>
            <a:ext cx="369330" cy="4492198"/>
          </a:xfrm>
          <a:prstGeom prst="leftBrace">
            <a:avLst>
              <a:gd name="adj1" fmla="val 114440"/>
              <a:gd name="adj2" fmla="val 50323"/>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pic>
        <p:nvPicPr>
          <p:cNvPr id="69" name="图片 68"/>
          <p:cNvPicPr>
            <a:picLocks noChangeAspect="1"/>
          </p:cNvPicPr>
          <p:nvPr/>
        </p:nvPicPr>
        <p:blipFill>
          <a:blip r:embed="rId13" cstate="email"/>
          <a:stretch>
            <a:fillRect/>
          </a:stretch>
        </p:blipFill>
        <p:spPr>
          <a:xfrm>
            <a:off x="834345" y="3061695"/>
            <a:ext cx="949279" cy="1165055"/>
          </a:xfrm>
          <a:prstGeom prst="rect">
            <a:avLst/>
          </a:prstGeom>
        </p:spPr>
      </p:pic>
      <p:sp>
        <p:nvSpPr>
          <p:cNvPr id="18" name="对话气泡: 矩形 17"/>
          <p:cNvSpPr/>
          <p:nvPr/>
        </p:nvSpPr>
        <p:spPr>
          <a:xfrm>
            <a:off x="1843310" y="2431872"/>
            <a:ext cx="2347476" cy="584775"/>
          </a:xfrm>
          <a:prstGeom prst="wedgeRectCallout">
            <a:avLst>
              <a:gd name="adj1" fmla="val -46289"/>
              <a:gd name="adj2" fmla="val 85813"/>
            </a:avLst>
          </a:prstGeom>
          <a:solidFill>
            <a:schemeClr val="accent4">
              <a:lumMod val="40000"/>
              <a:lumOff val="60000"/>
            </a:schemeClr>
          </a:solidFill>
          <a:ln>
            <a:solidFill>
              <a:schemeClr val="tx1"/>
            </a:solidFill>
          </a:ln>
        </p:spPr>
        <p:txBody>
          <a:bodyPr wrap="square" rtlCol="0" anchor="ctr">
            <a:spAutoFit/>
          </a:bodyPr>
          <a:lstStyle/>
          <a:p>
            <a:pPr algn="ctr"/>
            <a:r>
              <a:rPr lang="zh-CN" altLang="en-US" sz="3200" dirty="0">
                <a:latin typeface="华文楷体" panose="02010600040101010101" pitchFamily="2" charset="-122"/>
                <a:ea typeface="华文楷体" panose="02010600040101010101" pitchFamily="2" charset="-122"/>
              </a:rPr>
              <a:t>我画图</a:t>
            </a:r>
            <a:r>
              <a:rPr lang="en-US" altLang="zh-CN" sz="3200" dirty="0">
                <a:latin typeface="华文楷体" panose="02010600040101010101" pitchFamily="2" charset="-122"/>
                <a:ea typeface="华文楷体" panose="02010600040101010101" pitchFamily="2" charset="-122"/>
              </a:rPr>
              <a:t>……</a:t>
            </a:r>
            <a:endParaRPr lang="zh-CN" altLang="en-US" sz="3200" dirty="0">
              <a:latin typeface="华文楷体" panose="02010600040101010101" pitchFamily="2" charset="-122"/>
              <a:ea typeface="华文楷体" panose="02010600040101010101" pitchFamily="2" charset="-122"/>
            </a:endParaRPr>
          </a:p>
        </p:txBody>
      </p:sp>
      <p:pic>
        <p:nvPicPr>
          <p:cNvPr id="72" name="图片 71"/>
          <p:cNvPicPr>
            <a:picLocks noChangeAspect="1"/>
          </p:cNvPicPr>
          <p:nvPr/>
        </p:nvPicPr>
        <p:blipFill>
          <a:blip r:embed="rId14"/>
          <a:stretch>
            <a:fillRect/>
          </a:stretch>
        </p:blipFill>
        <p:spPr>
          <a:xfrm>
            <a:off x="759806" y="3062745"/>
            <a:ext cx="1040130" cy="1190625"/>
          </a:xfrm>
          <a:prstGeom prst="rect">
            <a:avLst/>
          </a:prstGeom>
        </p:spPr>
      </p:pic>
      <mc:AlternateContent xmlns:mc="http://schemas.openxmlformats.org/markup-compatibility/2006" xmlns:a14="http://schemas.microsoft.com/office/drawing/2010/main">
        <mc:Choice Requires="a14">
          <p:sp>
            <p:nvSpPr>
              <p:cNvPr id="73" name="对话气泡: 矩形 72"/>
              <p:cNvSpPr/>
              <p:nvPr/>
            </p:nvSpPr>
            <p:spPr>
              <a:xfrm>
                <a:off x="3418482" y="3531673"/>
                <a:ext cx="5279404" cy="1559832"/>
              </a:xfrm>
              <a:prstGeom prst="wedgeRectCallout">
                <a:avLst>
                  <a:gd name="adj1" fmla="val -61805"/>
                  <a:gd name="adj2" fmla="val -31430"/>
                </a:avLst>
              </a:prstGeom>
              <a:solidFill>
                <a:schemeClr val="accent4">
                  <a:lumMod val="40000"/>
                  <a:lumOff val="60000"/>
                </a:schemeClr>
              </a:solidFill>
              <a:ln>
                <a:solidFill>
                  <a:schemeClr val="tx1"/>
                </a:solidFill>
              </a:ln>
            </p:spPr>
            <p:txBody>
              <a:bodyPr wrap="square" lIns="108000" tIns="72000" rIns="108000" bIns="72000" rtlCol="0" anchor="ctr">
                <a:spAutoFit/>
              </a:bodyPr>
              <a:lstStyle/>
              <a:p>
                <a:r>
                  <a:rPr lang="zh-CN" altLang="en-US" sz="3200" dirty="0">
                    <a:latin typeface="华文楷体" panose="02010600040101010101" pitchFamily="2" charset="-122"/>
                    <a:ea typeface="华文楷体" panose="02010600040101010101" pitchFamily="2" charset="-122"/>
                  </a:rPr>
                  <a:t> 根据分数和除法的关系，</a:t>
                </a:r>
                <a:endParaRPr lang="en-US" altLang="zh-CN" sz="3200" dirty="0">
                  <a:latin typeface="华文楷体" panose="02010600040101010101" pitchFamily="2" charset="-122"/>
                  <a:ea typeface="华文楷体" panose="02010600040101010101" pitchFamily="2" charset="-122"/>
                </a:endParaRPr>
              </a:p>
              <a:p>
                <a:pPr algn="ctr"/>
                <a14:m>
                  <m:oMathPara xmlns:m="http://schemas.openxmlformats.org/officeDocument/2006/math">
                    <m:oMathParaPr>
                      <m:jc m:val="centerGroup"/>
                    </m:oMathParaPr>
                    <m:oMath xmlns:m="http://schemas.openxmlformats.org/officeDocument/2006/math">
                      <m:f>
                        <m:fPr>
                          <m:ctrlPr>
                            <a:rPr lang="en-US" altLang="zh-CN" sz="3200" i="1" smtClean="0">
                              <a:latin typeface="Cambria Math" panose="02040503050406030204" pitchFamily="18" charset="0"/>
                              <a:ea typeface="华文楷体" panose="02010600040101010101" pitchFamily="2" charset="-122"/>
                            </a:rPr>
                          </m:ctrlPr>
                        </m:fPr>
                        <m:num>
                          <m:r>
                            <a:rPr lang="en-US" altLang="zh-CN" sz="3200" b="0" i="1" smtClean="0">
                              <a:latin typeface="Cambria Math" panose="02040503050406030204" pitchFamily="18" charset="0"/>
                              <a:ea typeface="华文楷体" panose="02010600040101010101" pitchFamily="2" charset="-122"/>
                            </a:rPr>
                            <m:t>9</m:t>
                          </m:r>
                        </m:num>
                        <m:den>
                          <m:r>
                            <a:rPr lang="en-US" altLang="zh-CN" sz="3200" b="0" i="1" smtClean="0">
                              <a:latin typeface="Cambria Math" panose="02040503050406030204" pitchFamily="18" charset="0"/>
                              <a:ea typeface="华文楷体" panose="02010600040101010101" pitchFamily="2" charset="-122"/>
                            </a:rPr>
                            <m:t>4</m:t>
                          </m:r>
                        </m:den>
                      </m:f>
                      <m:r>
                        <a:rPr lang="en-US" altLang="zh-CN" sz="3200" b="0" i="1" smtClean="0">
                          <a:latin typeface="Cambria Math" panose="02040503050406030204" pitchFamily="18" charset="0"/>
                          <a:ea typeface="华文楷体" panose="02010600040101010101" pitchFamily="2" charset="-122"/>
                        </a:rPr>
                        <m:t>=9</m:t>
                      </m:r>
                      <m:r>
                        <a:rPr lang="en-US" altLang="zh-CN" sz="3200" b="0" i="1" smtClean="0">
                          <a:latin typeface="Cambria Math" panose="02040503050406030204" pitchFamily="18" charset="0"/>
                          <a:ea typeface="Cambria Math" panose="02040503050406030204" pitchFamily="18" charset="0"/>
                        </a:rPr>
                        <m:t>÷4=2⋯⋯1</m:t>
                      </m:r>
                    </m:oMath>
                  </m:oMathPara>
                </a14:m>
                <a:endParaRPr lang="zh-CN" altLang="en-US" sz="3200" dirty="0">
                  <a:latin typeface="华文楷体" panose="02010600040101010101" pitchFamily="2" charset="-122"/>
                  <a:ea typeface="华文楷体" panose="02010600040101010101" pitchFamily="2" charset="-122"/>
                </a:endParaRPr>
              </a:p>
            </p:txBody>
          </p:sp>
        </mc:Choice>
        <mc:Fallback xmlns="">
          <p:sp>
            <p:nvSpPr>
              <p:cNvPr id="73" name="对话气泡: 矩形 72"/>
              <p:cNvSpPr>
                <a:spLocks noRot="1" noChangeAspect="1" noMove="1" noResize="1" noEditPoints="1" noAdjustHandles="1" noChangeArrowheads="1" noChangeShapeType="1" noTextEdit="1"/>
              </p:cNvSpPr>
              <p:nvPr/>
            </p:nvSpPr>
            <p:spPr>
              <a:xfrm>
                <a:off x="3418482" y="3531673"/>
                <a:ext cx="5279404" cy="1559832"/>
              </a:xfrm>
              <a:prstGeom prst="wedgeRectCallout">
                <a:avLst>
                  <a:gd name="adj1" fmla="val -61805"/>
                  <a:gd name="adj2" fmla="val -31430"/>
                </a:avLst>
              </a:prstGeom>
              <a:blipFill rotWithShape="1">
                <a:blip r:embed="rId15"/>
                <a:stretch>
                  <a:fillRect l="-11901" t="-313" r="-79" b="-280"/>
                </a:stretch>
              </a:blipFill>
              <a:ln>
                <a:solidFill>
                  <a:schemeClr val="tx1"/>
                </a:solidFill>
              </a:ln>
            </p:spPr>
            <p:txBody>
              <a:bodyPr/>
              <a:lstStyle/>
              <a:p>
                <a:r>
                  <a:rPr lang="zh-CN" altLang="en-US">
                    <a:noFill/>
                  </a:rPr>
                  <a:t> </a:t>
                </a:r>
              </a:p>
            </p:txBody>
          </p:sp>
        </mc:Fallback>
      </mc:AlternateContent>
      <p:pic>
        <p:nvPicPr>
          <p:cNvPr id="74" name="图片 73"/>
          <p:cNvPicPr>
            <a:picLocks noChangeAspect="1"/>
          </p:cNvPicPr>
          <p:nvPr/>
        </p:nvPicPr>
        <p:blipFill>
          <a:blip r:embed="rId16" cstate="email"/>
          <a:stretch>
            <a:fillRect/>
          </a:stretch>
        </p:blipFill>
        <p:spPr>
          <a:xfrm>
            <a:off x="674597" y="3112476"/>
            <a:ext cx="1291052" cy="1729683"/>
          </a:xfrm>
          <a:prstGeom prst="rect">
            <a:avLst/>
          </a:prstGeom>
        </p:spPr>
      </p:pic>
      <p:sp>
        <p:nvSpPr>
          <p:cNvPr id="76" name="对话气泡: 矩形 75"/>
          <p:cNvSpPr/>
          <p:nvPr/>
        </p:nvSpPr>
        <p:spPr>
          <a:xfrm>
            <a:off x="2531744" y="2679611"/>
            <a:ext cx="7139224" cy="584775"/>
          </a:xfrm>
          <a:prstGeom prst="wedgeRectCallout">
            <a:avLst>
              <a:gd name="adj1" fmla="val -54561"/>
              <a:gd name="adj2" fmla="val 43463"/>
            </a:avLst>
          </a:prstGeom>
          <a:solidFill>
            <a:schemeClr val="accent4">
              <a:lumMod val="40000"/>
              <a:lumOff val="60000"/>
            </a:schemeClr>
          </a:solidFill>
          <a:ln>
            <a:solidFill>
              <a:schemeClr val="tx1"/>
            </a:solidFill>
          </a:ln>
        </p:spPr>
        <p:txBody>
          <a:bodyPr wrap="square" rtlCol="0" anchor="ctr">
            <a:spAutoFit/>
          </a:bodyPr>
          <a:lstStyle/>
          <a:p>
            <a:r>
              <a:rPr lang="zh-CN" altLang="en-US" sz="3200" dirty="0">
                <a:latin typeface="华文楷体" panose="02010600040101010101" pitchFamily="2" charset="-122"/>
                <a:ea typeface="华文楷体" panose="02010600040101010101" pitchFamily="2" charset="-122"/>
              </a:rPr>
              <a:t>把假分数化为带分数，可以这样计算：</a:t>
            </a:r>
          </a:p>
        </p:txBody>
      </p:sp>
      <mc:AlternateContent xmlns:mc="http://schemas.openxmlformats.org/markup-compatibility/2006" xmlns:a14="http://schemas.microsoft.com/office/drawing/2010/main">
        <mc:Choice Requires="a14">
          <p:sp>
            <p:nvSpPr>
              <p:cNvPr id="20" name="矩形 19"/>
              <p:cNvSpPr/>
              <p:nvPr/>
            </p:nvSpPr>
            <p:spPr>
              <a:xfrm>
                <a:off x="3395421" y="4050878"/>
                <a:ext cx="5431768" cy="1994686"/>
              </a:xfrm>
              <a:prstGeom prst="rect">
                <a:avLst/>
              </a:prstGeom>
              <a:solidFill>
                <a:srgbClr val="FFC5B7"/>
              </a:solidFill>
            </p:spPr>
            <p:txBody>
              <a:bodyPr wrap="square" tIns="360000" bIns="360000">
                <a:spAutoFit/>
              </a:bodyPr>
              <a:lstStyle/>
              <a:p>
                <a:pPr algn="ctr"/>
                <a14:m>
                  <m:oMathPara xmlns:m="http://schemas.openxmlformats.org/officeDocument/2006/math">
                    <m:oMathParaPr>
                      <m:jc m:val="centerGroup"/>
                    </m:oMathParaPr>
                    <m:oMath xmlns:m="http://schemas.openxmlformats.org/officeDocument/2006/math">
                      <m:f>
                        <m:fPr>
                          <m:ctrlPr>
                            <a:rPr lang="en-US" altLang="zh-CN" sz="4400" i="1" smtClean="0">
                              <a:latin typeface="Cambria Math" panose="02040503050406030204" pitchFamily="18" charset="0"/>
                              <a:ea typeface="华文楷体" panose="02010600040101010101" pitchFamily="2" charset="-122"/>
                            </a:rPr>
                          </m:ctrlPr>
                        </m:fPr>
                        <m:num>
                          <m:r>
                            <a:rPr lang="en-US" altLang="zh-CN" sz="4400" i="1">
                              <a:latin typeface="Cambria Math" panose="02040503050406030204" pitchFamily="18" charset="0"/>
                              <a:ea typeface="华文楷体" panose="02010600040101010101" pitchFamily="2" charset="-122"/>
                            </a:rPr>
                            <m:t>9</m:t>
                          </m:r>
                        </m:num>
                        <m:den>
                          <m:r>
                            <a:rPr lang="en-US" altLang="zh-CN" sz="4400" i="1">
                              <a:latin typeface="Cambria Math" panose="02040503050406030204" pitchFamily="18" charset="0"/>
                              <a:ea typeface="华文楷体" panose="02010600040101010101" pitchFamily="2" charset="-122"/>
                            </a:rPr>
                            <m:t>4</m:t>
                          </m:r>
                        </m:den>
                      </m:f>
                      <m:r>
                        <a:rPr lang="en-US" altLang="zh-CN" sz="4400" i="1">
                          <a:latin typeface="Cambria Math" panose="02040503050406030204" pitchFamily="18" charset="0"/>
                          <a:ea typeface="华文楷体" panose="02010600040101010101" pitchFamily="2" charset="-122"/>
                        </a:rPr>
                        <m:t>=9</m:t>
                      </m:r>
                      <m:r>
                        <a:rPr lang="en-US" altLang="zh-CN" sz="4400" i="1">
                          <a:latin typeface="Cambria Math" panose="02040503050406030204" pitchFamily="18" charset="0"/>
                          <a:ea typeface="Cambria Math" panose="02040503050406030204" pitchFamily="18" charset="0"/>
                        </a:rPr>
                        <m:t>÷4=2</m:t>
                      </m:r>
                      <m:f>
                        <m:fPr>
                          <m:ctrlPr>
                            <a:rPr lang="en-US" altLang="zh-CN" sz="4400" i="1" smtClean="0">
                              <a:latin typeface="Cambria Math" panose="02040503050406030204" pitchFamily="18" charset="0"/>
                              <a:ea typeface="Cambria Math" panose="02040503050406030204" pitchFamily="18" charset="0"/>
                            </a:rPr>
                          </m:ctrlPr>
                        </m:fPr>
                        <m:num>
                          <m:r>
                            <a:rPr lang="en-US" altLang="zh-CN" sz="4400" b="0" i="1" smtClean="0">
                              <a:latin typeface="Cambria Math" panose="02040503050406030204" pitchFamily="18" charset="0"/>
                              <a:ea typeface="Cambria Math" panose="02040503050406030204" pitchFamily="18" charset="0"/>
                            </a:rPr>
                            <m:t>1</m:t>
                          </m:r>
                        </m:num>
                        <m:den>
                          <m:r>
                            <a:rPr lang="en-US" altLang="zh-CN" sz="4400" b="0" i="1" smtClean="0">
                              <a:latin typeface="Cambria Math" panose="02040503050406030204" pitchFamily="18" charset="0"/>
                              <a:ea typeface="Cambria Math" panose="02040503050406030204" pitchFamily="18" charset="0"/>
                            </a:rPr>
                            <m:t>4</m:t>
                          </m:r>
                        </m:den>
                      </m:f>
                    </m:oMath>
                  </m:oMathPara>
                </a14:m>
                <a:endParaRPr lang="zh-CN" altLang="en-US" sz="4400" dirty="0">
                  <a:latin typeface="华文楷体" panose="02010600040101010101" pitchFamily="2" charset="-122"/>
                  <a:ea typeface="华文楷体" panose="0201060004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3395421" y="4050878"/>
                <a:ext cx="5431768" cy="1994686"/>
              </a:xfrm>
              <a:prstGeom prst="rect">
                <a:avLst/>
              </a:prstGeom>
              <a:blipFill rotWithShape="1">
                <a:blip r:embed="rId17"/>
                <a:stretch>
                  <a:fillRect l="-1" t="-11" r="1" b="18"/>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388 -0.40417 " pathEditMode="relative" rAng="0" ptsTypes="AA">
                                      <p:cBhvr>
                                        <p:cTn id="6" dur="500" fill="hold"/>
                                        <p:tgtEl>
                                          <p:spTgt spid="12"/>
                                        </p:tgtEl>
                                        <p:attrNameLst>
                                          <p:attrName>ppt_x</p:attrName>
                                          <p:attrName>ppt_y</p:attrName>
                                        </p:attrNameLst>
                                      </p:cBhvr>
                                      <p:rCtr x="-6940" y="-20208"/>
                                    </p:animMotion>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45833E-6 2.59259E-6 L -0.07969 -0.24676 " pathEditMode="relative" rAng="0" ptsTypes="AA">
                                      <p:cBhvr>
                                        <p:cTn id="15" dur="500" fill="hold"/>
                                        <p:tgtEl>
                                          <p:spTgt spid="7"/>
                                        </p:tgtEl>
                                        <p:attrNameLst>
                                          <p:attrName>ppt_x</p:attrName>
                                          <p:attrName>ppt_y</p:attrName>
                                        </p:attrNameLst>
                                      </p:cBhvr>
                                      <p:rCtr x="-3984" y="-12338"/>
                                    </p:animMotion>
                                  </p:childTnLst>
                                </p:cTn>
                              </p:par>
                              <p:par>
                                <p:cTn id="16" presetID="22" presetClass="entr" presetSubtype="8" fill="hold" grpId="0" nodeType="withEffect">
                                  <p:stCondLst>
                                    <p:cond delay="250"/>
                                  </p:stCondLst>
                                  <p:childTnLst>
                                    <p:set>
                                      <p:cBhvr>
                                        <p:cTn id="17" dur="1" fill="hold">
                                          <p:stCondLst>
                                            <p:cond delay="0"/>
                                          </p:stCondLst>
                                        </p:cTn>
                                        <p:tgtEl>
                                          <p:spTgt spid="71"/>
                                        </p:tgtEl>
                                        <p:attrNameLst>
                                          <p:attrName>style.visibility</p:attrName>
                                        </p:attrNameLst>
                                      </p:cBhvr>
                                      <p:to>
                                        <p:strVal val="visible"/>
                                      </p:to>
                                    </p:set>
                                    <p:animEffect transition="in" filter="wipe(left)">
                                      <p:cBhvr>
                                        <p:cTn id="18" dur="250"/>
                                        <p:tgtEl>
                                          <p:spTgt spid="71"/>
                                        </p:tgtEl>
                                      </p:cBhvr>
                                    </p:animEffect>
                                  </p:childTnLst>
                                </p:cTn>
                              </p:par>
                            </p:childTnLst>
                          </p:cTn>
                        </p:par>
                        <p:par>
                          <p:cTn id="19" fill="hold">
                            <p:stCondLst>
                              <p:cond delay="500"/>
                            </p:stCondLst>
                            <p:childTnLst>
                              <p:par>
                                <p:cTn id="20" presetID="10" presetClass="entr" presetSubtype="0"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250"/>
                                        <p:tgtEl>
                                          <p:spTgt spid="75"/>
                                        </p:tgtEl>
                                      </p:cBhvr>
                                    </p:animEffect>
                                  </p:childTnLst>
                                </p:cTn>
                              </p:par>
                            </p:childTnLst>
                          </p:cTn>
                        </p:par>
                        <p:par>
                          <p:cTn id="27" fill="hold">
                            <p:stCondLst>
                              <p:cond delay="1750"/>
                            </p:stCondLst>
                            <p:childTnLst>
                              <p:par>
                                <p:cTn id="28" presetID="10"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250"/>
                                        <p:tgtEl>
                                          <p:spTgt spid="77"/>
                                        </p:tgtEl>
                                      </p:cBhvr>
                                    </p:animEffect>
                                  </p:childTnLst>
                                </p:cTn>
                              </p:par>
                            </p:childTnLst>
                          </p:cTn>
                        </p:par>
                        <p:par>
                          <p:cTn id="31" fill="hold">
                            <p:stCondLst>
                              <p:cond delay="2250"/>
                            </p:stCondLst>
                            <p:childTnLst>
                              <p:par>
                                <p:cTn id="32" presetID="10" presetClass="entr" presetSubtype="0" fill="hold" grpId="0"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childTnLst>
                          </p:cTn>
                        </p:par>
                        <p:par>
                          <p:cTn id="35" fill="hold">
                            <p:stCondLst>
                              <p:cond delay="2750"/>
                            </p:stCondLst>
                            <p:childTnLst>
                              <p:par>
                                <p:cTn id="36" presetID="10" presetClass="entr" presetSubtype="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par>
                          <p:cTn id="39" fill="hold">
                            <p:stCondLst>
                              <p:cond delay="3250"/>
                            </p:stCondLst>
                            <p:childTnLst>
                              <p:par>
                                <p:cTn id="40" presetID="10" presetClass="entr" presetSubtype="0" fill="hold" grpId="0" nodeType="after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1"/>
                                        </p:tgtEl>
                                      </p:cBhvr>
                                    </p:animEffect>
                                    <p:set>
                                      <p:cBhvr>
                                        <p:cTn id="69" dur="1" fill="hold">
                                          <p:stCondLst>
                                            <p:cond delay="499"/>
                                          </p:stCondLst>
                                        </p:cTn>
                                        <p:tgtEl>
                                          <p:spTgt spid="7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77"/>
                                        </p:tgtEl>
                                      </p:cBhvr>
                                    </p:animEffect>
                                    <p:set>
                                      <p:cBhvr>
                                        <p:cTn id="78" dur="1" fill="hold">
                                          <p:stCondLst>
                                            <p:cond delay="499"/>
                                          </p:stCondLst>
                                        </p:cTn>
                                        <p:tgtEl>
                                          <p:spTgt spid="7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97"/>
                                        </p:tgtEl>
                                      </p:cBhvr>
                                    </p:animEffect>
                                    <p:set>
                                      <p:cBhvr>
                                        <p:cTn id="81" dur="1" fill="hold">
                                          <p:stCondLst>
                                            <p:cond delay="499"/>
                                          </p:stCondLst>
                                        </p:cTn>
                                        <p:tgtEl>
                                          <p:spTgt spid="9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98"/>
                                        </p:tgtEl>
                                      </p:cBhvr>
                                    </p:animEffect>
                                    <p:set>
                                      <p:cBhvr>
                                        <p:cTn id="84" dur="1" fill="hold">
                                          <p:stCondLst>
                                            <p:cond delay="499"/>
                                          </p:stCondLst>
                                        </p:cTn>
                                        <p:tgtEl>
                                          <p:spTgt spid="9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6"/>
                                        </p:tgtEl>
                                      </p:cBhvr>
                                    </p:animEffect>
                                    <p:set>
                                      <p:cBhvr>
                                        <p:cTn id="93" dur="1" fill="hold">
                                          <p:stCondLst>
                                            <p:cond delay="499"/>
                                          </p:stCondLst>
                                        </p:cTn>
                                        <p:tgtEl>
                                          <p:spTgt spid="3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childTnLst>
                          </p:cTn>
                        </p:par>
                        <p:par>
                          <p:cTn id="100" fill="hold">
                            <p:stCondLst>
                              <p:cond delay="500"/>
                            </p:stCondLst>
                            <p:childTnLst>
                              <p:par>
                                <p:cTn id="101" presetID="2" presetClass="entr" presetSubtype="4"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nodeType="clickEffect">
                                  <p:stCondLst>
                                    <p:cond delay="0"/>
                                  </p:stCondLst>
                                  <p:childTnLst>
                                    <p:animMotion origin="layout" path="M 3.95833E-6 -3.33333E-6 L -0.06342 -0.24676 " pathEditMode="relative" rAng="0" ptsTypes="AA">
                                      <p:cBhvr>
                                        <p:cTn id="108" dur="500" fill="hold"/>
                                        <p:tgtEl>
                                          <p:spTgt spid="21"/>
                                        </p:tgtEl>
                                        <p:attrNameLst>
                                          <p:attrName>ppt_x</p:attrName>
                                          <p:attrName>ppt_y</p:attrName>
                                        </p:attrNameLst>
                                      </p:cBhvr>
                                      <p:rCtr x="-3177" y="-12338"/>
                                    </p:animMotion>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nodeType="click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fade">
                                      <p:cBhvr>
                                        <p:cTn id="113" dur="250"/>
                                        <p:tgtEl>
                                          <p:spTgt spid="114"/>
                                        </p:tgtEl>
                                      </p:cBhvr>
                                    </p:animEffect>
                                    <p:anim calcmode="lin" valueType="num">
                                      <p:cBhvr>
                                        <p:cTn id="114" dur="250" fill="hold"/>
                                        <p:tgtEl>
                                          <p:spTgt spid="114"/>
                                        </p:tgtEl>
                                        <p:attrNameLst>
                                          <p:attrName>ppt_x</p:attrName>
                                        </p:attrNameLst>
                                      </p:cBhvr>
                                      <p:tavLst>
                                        <p:tav tm="0">
                                          <p:val>
                                            <p:strVal val="#ppt_x"/>
                                          </p:val>
                                        </p:tav>
                                        <p:tav tm="100000">
                                          <p:val>
                                            <p:strVal val="#ppt_x"/>
                                          </p:val>
                                        </p:tav>
                                      </p:tavLst>
                                    </p:anim>
                                    <p:anim calcmode="lin" valueType="num">
                                      <p:cBhvr>
                                        <p:cTn id="115" dur="250" fill="hold"/>
                                        <p:tgtEl>
                                          <p:spTgt spid="114"/>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47" presetClass="entr" presetSubtype="0" fill="hold" grpId="1"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250"/>
                                        <p:tgtEl>
                                          <p:spTgt spid="30"/>
                                        </p:tgtEl>
                                      </p:cBhvr>
                                    </p:animEffec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47" presetClass="entr" presetSubtype="0" fill="hold" nodeType="afterEffect">
                                  <p:stCondLst>
                                    <p:cond delay="750"/>
                                  </p:stCondLst>
                                  <p:childTnLst>
                                    <p:set>
                                      <p:cBhvr>
                                        <p:cTn id="124" dur="1" fill="hold">
                                          <p:stCondLst>
                                            <p:cond delay="0"/>
                                          </p:stCondLst>
                                        </p:cTn>
                                        <p:tgtEl>
                                          <p:spTgt spid="125"/>
                                        </p:tgtEl>
                                        <p:attrNameLst>
                                          <p:attrName>style.visibility</p:attrName>
                                        </p:attrNameLst>
                                      </p:cBhvr>
                                      <p:to>
                                        <p:strVal val="visible"/>
                                      </p:to>
                                    </p:set>
                                    <p:animEffect transition="in" filter="fade">
                                      <p:cBhvr>
                                        <p:cTn id="125" dur="250"/>
                                        <p:tgtEl>
                                          <p:spTgt spid="125"/>
                                        </p:tgtEl>
                                      </p:cBhvr>
                                    </p:animEffect>
                                    <p:anim calcmode="lin" valueType="num">
                                      <p:cBhvr>
                                        <p:cTn id="126" dur="250" fill="hold"/>
                                        <p:tgtEl>
                                          <p:spTgt spid="125"/>
                                        </p:tgtEl>
                                        <p:attrNameLst>
                                          <p:attrName>ppt_x</p:attrName>
                                        </p:attrNameLst>
                                      </p:cBhvr>
                                      <p:tavLst>
                                        <p:tav tm="0">
                                          <p:val>
                                            <p:strVal val="#ppt_x"/>
                                          </p:val>
                                        </p:tav>
                                        <p:tav tm="100000">
                                          <p:val>
                                            <p:strVal val="#ppt_x"/>
                                          </p:val>
                                        </p:tav>
                                      </p:tavLst>
                                    </p:anim>
                                    <p:anim calcmode="lin" valueType="num">
                                      <p:cBhvr>
                                        <p:cTn id="127" dur="250" fill="hold"/>
                                        <p:tgtEl>
                                          <p:spTgt spid="125"/>
                                        </p:tgtEl>
                                        <p:attrNameLst>
                                          <p:attrName>ppt_y</p:attrName>
                                        </p:attrNameLst>
                                      </p:cBhvr>
                                      <p:tavLst>
                                        <p:tav tm="0">
                                          <p:val>
                                            <p:strVal val="#ppt_y-.1"/>
                                          </p:val>
                                        </p:tav>
                                        <p:tav tm="100000">
                                          <p:val>
                                            <p:strVal val="#ppt_y"/>
                                          </p:val>
                                        </p:tav>
                                      </p:tavLst>
                                    </p:anim>
                                  </p:childTnLst>
                                </p:cTn>
                              </p:par>
                            </p:childTnLst>
                          </p:cTn>
                        </p:par>
                        <p:par>
                          <p:cTn id="128" fill="hold">
                            <p:stCondLst>
                              <p:cond delay="2250"/>
                            </p:stCondLst>
                            <p:childTnLst>
                              <p:par>
                                <p:cTn id="129" presetID="47" presetClass="entr" presetSubtype="0" fill="hold" grpId="0" nodeType="after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250"/>
                                        <p:tgtEl>
                                          <p:spTgt spid="88"/>
                                        </p:tgtEl>
                                      </p:cBhvr>
                                    </p:animEffect>
                                    <p:anim calcmode="lin" valueType="num">
                                      <p:cBhvr>
                                        <p:cTn id="132" dur="250" fill="hold"/>
                                        <p:tgtEl>
                                          <p:spTgt spid="88"/>
                                        </p:tgtEl>
                                        <p:attrNameLst>
                                          <p:attrName>ppt_x</p:attrName>
                                        </p:attrNameLst>
                                      </p:cBhvr>
                                      <p:tavLst>
                                        <p:tav tm="0">
                                          <p:val>
                                            <p:strVal val="#ppt_x"/>
                                          </p:val>
                                        </p:tav>
                                        <p:tav tm="100000">
                                          <p:val>
                                            <p:strVal val="#ppt_x"/>
                                          </p:val>
                                        </p:tav>
                                      </p:tavLst>
                                    </p:anim>
                                    <p:anim calcmode="lin" valueType="num">
                                      <p:cBhvr>
                                        <p:cTn id="133" dur="250" fill="hold"/>
                                        <p:tgtEl>
                                          <p:spTgt spid="88"/>
                                        </p:tgtEl>
                                        <p:attrNameLst>
                                          <p:attrName>ppt_y</p:attrName>
                                        </p:attrNameLst>
                                      </p:cBhvr>
                                      <p:tavLst>
                                        <p:tav tm="0">
                                          <p:val>
                                            <p:strVal val="#ppt_y-.1"/>
                                          </p:val>
                                        </p:tav>
                                        <p:tav tm="100000">
                                          <p:val>
                                            <p:strVal val="#ppt_y"/>
                                          </p:val>
                                        </p:tav>
                                      </p:tavLst>
                                    </p:anim>
                                  </p:childTnLst>
                                </p:cTn>
                              </p:par>
                            </p:childTnLst>
                          </p:cTn>
                        </p:par>
                        <p:par>
                          <p:cTn id="134" fill="hold">
                            <p:stCondLst>
                              <p:cond delay="2750"/>
                            </p:stCondLst>
                            <p:childTnLst>
                              <p:par>
                                <p:cTn id="135" presetID="47" presetClass="entr" presetSubtype="0" fill="hold" nodeType="afterEffect">
                                  <p:stCondLst>
                                    <p:cond delay="750"/>
                                  </p:stCondLst>
                                  <p:childTnLst>
                                    <p:set>
                                      <p:cBhvr>
                                        <p:cTn id="136" dur="1" fill="hold">
                                          <p:stCondLst>
                                            <p:cond delay="0"/>
                                          </p:stCondLst>
                                        </p:cTn>
                                        <p:tgtEl>
                                          <p:spTgt spid="126"/>
                                        </p:tgtEl>
                                        <p:attrNameLst>
                                          <p:attrName>style.visibility</p:attrName>
                                        </p:attrNameLst>
                                      </p:cBhvr>
                                      <p:to>
                                        <p:strVal val="visible"/>
                                      </p:to>
                                    </p:set>
                                    <p:animEffect transition="in" filter="fade">
                                      <p:cBhvr>
                                        <p:cTn id="137" dur="250"/>
                                        <p:tgtEl>
                                          <p:spTgt spid="126"/>
                                        </p:tgtEl>
                                      </p:cBhvr>
                                    </p:animEffect>
                                    <p:anim calcmode="lin" valueType="num">
                                      <p:cBhvr>
                                        <p:cTn id="138" dur="250" fill="hold"/>
                                        <p:tgtEl>
                                          <p:spTgt spid="126"/>
                                        </p:tgtEl>
                                        <p:attrNameLst>
                                          <p:attrName>ppt_x</p:attrName>
                                        </p:attrNameLst>
                                      </p:cBhvr>
                                      <p:tavLst>
                                        <p:tav tm="0">
                                          <p:val>
                                            <p:strVal val="#ppt_x"/>
                                          </p:val>
                                        </p:tav>
                                        <p:tav tm="100000">
                                          <p:val>
                                            <p:strVal val="#ppt_x"/>
                                          </p:val>
                                        </p:tav>
                                      </p:tavLst>
                                    </p:anim>
                                    <p:anim calcmode="lin" valueType="num">
                                      <p:cBhvr>
                                        <p:cTn id="139" dur="250" fill="hold"/>
                                        <p:tgtEl>
                                          <p:spTgt spid="126"/>
                                        </p:tgtEl>
                                        <p:attrNameLst>
                                          <p:attrName>ppt_y</p:attrName>
                                        </p:attrNameLst>
                                      </p:cBhvr>
                                      <p:tavLst>
                                        <p:tav tm="0">
                                          <p:val>
                                            <p:strVal val="#ppt_y-.1"/>
                                          </p:val>
                                        </p:tav>
                                        <p:tav tm="100000">
                                          <p:val>
                                            <p:strVal val="#ppt_y"/>
                                          </p:val>
                                        </p:tav>
                                      </p:tavLst>
                                    </p:anim>
                                  </p:childTnLst>
                                </p:cTn>
                              </p:par>
                            </p:childTnLst>
                          </p:cTn>
                        </p:par>
                        <p:par>
                          <p:cTn id="140" fill="hold">
                            <p:stCondLst>
                              <p:cond delay="4000"/>
                            </p:stCondLst>
                            <p:childTnLst>
                              <p:par>
                                <p:cTn id="141" presetID="47" presetClass="entr" presetSubtype="0" fill="hold" grpId="0" nodeType="after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250"/>
                                        <p:tgtEl>
                                          <p:spTgt spid="91"/>
                                        </p:tgtEl>
                                      </p:cBhvr>
                                    </p:animEffect>
                                    <p:anim calcmode="lin" valueType="num">
                                      <p:cBhvr>
                                        <p:cTn id="144" dur="250" fill="hold"/>
                                        <p:tgtEl>
                                          <p:spTgt spid="91"/>
                                        </p:tgtEl>
                                        <p:attrNameLst>
                                          <p:attrName>ppt_x</p:attrName>
                                        </p:attrNameLst>
                                      </p:cBhvr>
                                      <p:tavLst>
                                        <p:tav tm="0">
                                          <p:val>
                                            <p:strVal val="#ppt_x"/>
                                          </p:val>
                                        </p:tav>
                                        <p:tav tm="100000">
                                          <p:val>
                                            <p:strVal val="#ppt_x"/>
                                          </p:val>
                                        </p:tav>
                                      </p:tavLst>
                                    </p:anim>
                                    <p:anim calcmode="lin" valueType="num">
                                      <p:cBhvr>
                                        <p:cTn id="145" dur="25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grpId="0" nodeType="clickEffect">
                                  <p:stCondLst>
                                    <p:cond delay="0"/>
                                  </p:stCondLst>
                                  <p:childTnLst>
                                    <p:animMotion origin="layout" path="M -2.5E-6 -3.7037E-7 L 0.2362 -0.00093 " pathEditMode="relative" rAng="0" ptsTypes="AA">
                                      <p:cBhvr>
                                        <p:cTn id="149" dur="500" fill="hold"/>
                                        <p:tgtEl>
                                          <p:spTgt spid="30"/>
                                        </p:tgtEl>
                                        <p:attrNameLst>
                                          <p:attrName>ppt_x</p:attrName>
                                          <p:attrName>ppt_y</p:attrName>
                                        </p:attrNameLst>
                                      </p:cBhvr>
                                      <p:rCtr x="11810" y="-46"/>
                                    </p:animMotion>
                                  </p:childTnLst>
                                </p:cTn>
                              </p:par>
                              <p:par>
                                <p:cTn id="150" presetID="42" presetClass="path" presetSubtype="0" accel="50000" decel="50000" fill="hold" grpId="1" nodeType="withEffect">
                                  <p:stCondLst>
                                    <p:cond delay="250"/>
                                  </p:stCondLst>
                                  <p:childTnLst>
                                    <p:animMotion origin="layout" path="M 3.95833E-6 -3.7037E-7 L 0.23619 -0.00093 " pathEditMode="relative" rAng="0" ptsTypes="AA">
                                      <p:cBhvr>
                                        <p:cTn id="151" dur="500" fill="hold"/>
                                        <p:tgtEl>
                                          <p:spTgt spid="88"/>
                                        </p:tgtEl>
                                        <p:attrNameLst>
                                          <p:attrName>ppt_x</p:attrName>
                                          <p:attrName>ppt_y</p:attrName>
                                        </p:attrNameLst>
                                      </p:cBhvr>
                                      <p:rCtr x="11810" y="-46"/>
                                    </p:animMotion>
                                  </p:childTnLst>
                                </p:cTn>
                              </p:par>
                              <p:par>
                                <p:cTn id="152" presetID="42" presetClass="path" presetSubtype="0" accel="50000" decel="50000" fill="hold" grpId="1" nodeType="withEffect">
                                  <p:stCondLst>
                                    <p:cond delay="250"/>
                                  </p:stCondLst>
                                  <p:childTnLst>
                                    <p:animMotion origin="layout" path="M 2.08333E-7 -3.7037E-7 L 0.2362 -0.00093 " pathEditMode="relative" rAng="0" ptsTypes="AA">
                                      <p:cBhvr>
                                        <p:cTn id="153" dur="500" fill="hold"/>
                                        <p:tgtEl>
                                          <p:spTgt spid="91"/>
                                        </p:tgtEl>
                                        <p:attrNameLst>
                                          <p:attrName>ppt_x</p:attrName>
                                          <p:attrName>ppt_y</p:attrName>
                                        </p:attrNameLst>
                                      </p:cBhvr>
                                      <p:rCtr x="11810" y="-46"/>
                                    </p:animMotion>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grpId="2" nodeType="clickEffect">
                                  <p:stCondLst>
                                    <p:cond delay="0"/>
                                  </p:stCondLst>
                                  <p:childTnLst>
                                    <p:animMotion origin="layout" path="M 0.2362 -0.00093 L 0.47253 -0.00116 " pathEditMode="relative" rAng="0" ptsTypes="AA">
                                      <p:cBhvr>
                                        <p:cTn id="157" dur="750" fill="hold"/>
                                        <p:tgtEl>
                                          <p:spTgt spid="30"/>
                                        </p:tgtEl>
                                        <p:attrNameLst>
                                          <p:attrName>ppt_x</p:attrName>
                                          <p:attrName>ppt_y</p:attrName>
                                        </p:attrNameLst>
                                      </p:cBhvr>
                                      <p:rCtr x="11810" y="-23"/>
                                    </p:animMotion>
                                  </p:childTnLst>
                                </p:cTn>
                              </p:par>
                            </p:childTnLst>
                          </p:cTn>
                        </p:par>
                        <p:par>
                          <p:cTn id="158" fill="hold">
                            <p:stCondLst>
                              <p:cond delay="1000"/>
                            </p:stCondLst>
                            <p:childTnLst>
                              <p:par>
                                <p:cTn id="159" presetID="42" presetClass="path" presetSubtype="0" accel="50000" decel="50000" fill="hold" grpId="2" nodeType="afterEffect">
                                  <p:stCondLst>
                                    <p:cond delay="0"/>
                                  </p:stCondLst>
                                  <p:childTnLst>
                                    <p:animMotion origin="layout" path="M 0.23619 -0.00093 L 0.50169 -0.02616 " pathEditMode="relative" rAng="0" ptsTypes="AA">
                                      <p:cBhvr>
                                        <p:cTn id="160" dur="750" fill="hold"/>
                                        <p:tgtEl>
                                          <p:spTgt spid="88"/>
                                        </p:tgtEl>
                                        <p:attrNameLst>
                                          <p:attrName>ppt_x</p:attrName>
                                          <p:attrName>ppt_y</p:attrName>
                                        </p:attrNameLst>
                                      </p:cBhvr>
                                      <p:rCtr x="13268" y="-1273"/>
                                    </p:animMotion>
                                  </p:childTnLst>
                                </p:cTn>
                              </p:par>
                              <p:par>
                                <p:cTn id="161" presetID="8" presetClass="emph" presetSubtype="0" fill="hold" grpId="3" nodeType="withEffect">
                                  <p:stCondLst>
                                    <p:cond delay="250"/>
                                  </p:stCondLst>
                                  <p:childTnLst>
                                    <p:animRot by="5400000">
                                      <p:cBhvr>
                                        <p:cTn id="162" dur="250" fill="hold"/>
                                        <p:tgtEl>
                                          <p:spTgt spid="88"/>
                                        </p:tgtEl>
                                        <p:attrNameLst>
                                          <p:attrName>r</p:attrName>
                                        </p:attrNameLst>
                                      </p:cBhvr>
                                    </p:animRot>
                                  </p:childTnLst>
                                </p:cTn>
                              </p:par>
                            </p:childTnLst>
                          </p:cTn>
                        </p:par>
                        <p:par>
                          <p:cTn id="163" fill="hold">
                            <p:stCondLst>
                              <p:cond delay="2000"/>
                            </p:stCondLst>
                            <p:childTnLst>
                              <p:par>
                                <p:cTn id="164" presetID="42" presetClass="path" presetSubtype="0" accel="50000" decel="50000" fill="hold" grpId="2" nodeType="afterEffect">
                                  <p:stCondLst>
                                    <p:cond delay="0"/>
                                  </p:stCondLst>
                                  <p:childTnLst>
                                    <p:animMotion origin="layout" path="M 0.2362 -0.00093 L 0.48633 0.02662 " pathEditMode="relative" rAng="0" ptsTypes="AA">
                                      <p:cBhvr>
                                        <p:cTn id="165" dur="750" fill="hold"/>
                                        <p:tgtEl>
                                          <p:spTgt spid="91"/>
                                        </p:tgtEl>
                                        <p:attrNameLst>
                                          <p:attrName>ppt_x</p:attrName>
                                          <p:attrName>ppt_y</p:attrName>
                                        </p:attrNameLst>
                                      </p:cBhvr>
                                      <p:rCtr x="12500" y="1366"/>
                                    </p:animMotion>
                                  </p:childTnLst>
                                </p:cTn>
                              </p:par>
                              <p:par>
                                <p:cTn id="166" presetID="8" presetClass="emph" presetSubtype="0" fill="hold" grpId="3" nodeType="withEffect">
                                  <p:stCondLst>
                                    <p:cond delay="250"/>
                                  </p:stCondLst>
                                  <p:childTnLst>
                                    <p:animRot by="10800000">
                                      <p:cBhvr>
                                        <p:cTn id="167" dur="250" fill="hold"/>
                                        <p:tgtEl>
                                          <p:spTgt spid="91"/>
                                        </p:tgtEl>
                                        <p:attrNameLst>
                                          <p:attrName>r</p:attrName>
                                        </p:attrNameLst>
                                      </p:cBhvr>
                                    </p:animRot>
                                  </p:childTnLst>
                                </p:cTn>
                              </p:par>
                            </p:childTnLst>
                          </p:cTn>
                        </p:par>
                        <p:par>
                          <p:cTn id="168" fill="hold">
                            <p:stCondLst>
                              <p:cond delay="3000"/>
                            </p:stCondLst>
                            <p:childTnLst>
                              <p:par>
                                <p:cTn id="169" presetID="10" presetClass="entr" presetSubtype="0" fill="hold" grpId="0" nodeType="afterEffect">
                                  <p:stCondLst>
                                    <p:cond delay="250"/>
                                  </p:stCondLst>
                                  <p:childTnLst>
                                    <p:set>
                                      <p:cBhvr>
                                        <p:cTn id="170" dur="1" fill="hold">
                                          <p:stCondLst>
                                            <p:cond delay="0"/>
                                          </p:stCondLst>
                                        </p:cTn>
                                        <p:tgtEl>
                                          <p:spTgt spid="127"/>
                                        </p:tgtEl>
                                        <p:attrNameLst>
                                          <p:attrName>style.visibility</p:attrName>
                                        </p:attrNameLst>
                                      </p:cBhvr>
                                      <p:to>
                                        <p:strVal val="visible"/>
                                      </p:to>
                                    </p:set>
                                    <p:animEffect transition="in" filter="fade">
                                      <p:cBhvr>
                                        <p:cTn id="171" dur="500"/>
                                        <p:tgtEl>
                                          <p:spTgt spid="12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28"/>
                                        </p:tgtEl>
                                        <p:attrNameLst>
                                          <p:attrName>style.visibility</p:attrName>
                                        </p:attrNameLst>
                                      </p:cBhvr>
                                      <p:to>
                                        <p:strVal val="visible"/>
                                      </p:to>
                                    </p:set>
                                    <p:animEffect transition="in" filter="fade">
                                      <p:cBhvr>
                                        <p:cTn id="176" dur="500"/>
                                        <p:tgtEl>
                                          <p:spTgt spid="128"/>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nodeType="clickEffect">
                                  <p:stCondLst>
                                    <p:cond delay="0"/>
                                  </p:stCondLst>
                                  <p:childTnLst>
                                    <p:animEffect transition="out" filter="fade">
                                      <p:cBhvr>
                                        <p:cTn id="184" dur="250"/>
                                        <p:tgtEl>
                                          <p:spTgt spid="114"/>
                                        </p:tgtEl>
                                      </p:cBhvr>
                                    </p:animEffect>
                                    <p:set>
                                      <p:cBhvr>
                                        <p:cTn id="185" dur="1" fill="hold">
                                          <p:stCondLst>
                                            <p:cond delay="249"/>
                                          </p:stCondLst>
                                        </p:cTn>
                                        <p:tgtEl>
                                          <p:spTgt spid="11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50"/>
                                        <p:tgtEl>
                                          <p:spTgt spid="125"/>
                                        </p:tgtEl>
                                      </p:cBhvr>
                                    </p:animEffect>
                                    <p:set>
                                      <p:cBhvr>
                                        <p:cTn id="188" dur="1" fill="hold">
                                          <p:stCondLst>
                                            <p:cond delay="249"/>
                                          </p:stCondLst>
                                        </p:cTn>
                                        <p:tgtEl>
                                          <p:spTgt spid="125"/>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250"/>
                                        <p:tgtEl>
                                          <p:spTgt spid="126"/>
                                        </p:tgtEl>
                                      </p:cBhvr>
                                    </p:animEffect>
                                    <p:set>
                                      <p:cBhvr>
                                        <p:cTn id="191" dur="1" fill="hold">
                                          <p:stCondLst>
                                            <p:cond delay="249"/>
                                          </p:stCondLst>
                                        </p:cTn>
                                        <p:tgtEl>
                                          <p:spTgt spid="126"/>
                                        </p:tgtEl>
                                        <p:attrNameLst>
                                          <p:attrName>style.visibility</p:attrName>
                                        </p:attrNameLst>
                                      </p:cBhvr>
                                      <p:to>
                                        <p:strVal val="hidden"/>
                                      </p:to>
                                    </p:set>
                                  </p:childTnLst>
                                </p:cTn>
                              </p:par>
                            </p:childTnLst>
                          </p:cTn>
                        </p:par>
                        <p:par>
                          <p:cTn id="192" fill="hold">
                            <p:stCondLst>
                              <p:cond delay="500"/>
                            </p:stCondLst>
                            <p:childTnLst>
                              <p:par>
                                <p:cTn id="193" presetID="10" presetClass="entr" presetSubtype="0" fill="hold" grpId="0" nodeType="after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500"/>
                                        <p:tgtEl>
                                          <p:spTgt spid="4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500"/>
                                        <p:tgtEl>
                                          <p:spTgt spid="21"/>
                                        </p:tgtEl>
                                      </p:cBhvr>
                                    </p:animEffect>
                                    <p:set>
                                      <p:cBhvr>
                                        <p:cTn id="200" dur="1" fill="hold">
                                          <p:stCondLst>
                                            <p:cond delay="499"/>
                                          </p:stCondLst>
                                        </p:cTn>
                                        <p:tgtEl>
                                          <p:spTgt spid="21"/>
                                        </p:tgtEl>
                                        <p:attrNameLst>
                                          <p:attrName>style.visibility</p:attrName>
                                        </p:attrNameLst>
                                      </p:cBhvr>
                                      <p:to>
                                        <p:strVal val="hidden"/>
                                      </p:to>
                                    </p:set>
                                  </p:childTnLst>
                                </p:cTn>
                              </p:par>
                              <p:par>
                                <p:cTn id="201" presetID="10" presetClass="exit" presetSubtype="0" fill="hold" grpId="3" nodeType="withEffect">
                                  <p:stCondLst>
                                    <p:cond delay="0"/>
                                  </p:stCondLst>
                                  <p:childTnLst>
                                    <p:animEffect transition="out" filter="fade">
                                      <p:cBhvr>
                                        <p:cTn id="202" dur="500"/>
                                        <p:tgtEl>
                                          <p:spTgt spid="30"/>
                                        </p:tgtEl>
                                      </p:cBhvr>
                                    </p:animEffect>
                                    <p:set>
                                      <p:cBhvr>
                                        <p:cTn id="203" dur="1" fill="hold">
                                          <p:stCondLst>
                                            <p:cond delay="499"/>
                                          </p:stCondLst>
                                        </p:cTn>
                                        <p:tgtEl>
                                          <p:spTgt spid="30"/>
                                        </p:tgtEl>
                                        <p:attrNameLst>
                                          <p:attrName>style.visibility</p:attrName>
                                        </p:attrNameLst>
                                      </p:cBhvr>
                                      <p:to>
                                        <p:strVal val="hidden"/>
                                      </p:to>
                                    </p:set>
                                  </p:childTnLst>
                                </p:cTn>
                              </p:par>
                              <p:par>
                                <p:cTn id="204" presetID="10" presetClass="exit" presetSubtype="0" fill="hold" grpId="4" nodeType="withEffect">
                                  <p:stCondLst>
                                    <p:cond delay="0"/>
                                  </p:stCondLst>
                                  <p:childTnLst>
                                    <p:animEffect transition="out" filter="fad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0" presetClass="exit" presetSubtype="0" fill="hold" grpId="4" nodeType="withEffect">
                                  <p:stCondLst>
                                    <p:cond delay="0"/>
                                  </p:stCondLst>
                                  <p:childTnLst>
                                    <p:animEffect transition="out" filter="fade">
                                      <p:cBhvr>
                                        <p:cTn id="208" dur="500"/>
                                        <p:tgtEl>
                                          <p:spTgt spid="91"/>
                                        </p:tgtEl>
                                      </p:cBhvr>
                                    </p:animEffect>
                                    <p:set>
                                      <p:cBhvr>
                                        <p:cTn id="209" dur="1" fill="hold">
                                          <p:stCondLst>
                                            <p:cond delay="499"/>
                                          </p:stCondLst>
                                        </p:cTn>
                                        <p:tgtEl>
                                          <p:spTgt spid="91"/>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128"/>
                                        </p:tgtEl>
                                      </p:cBhvr>
                                    </p:animEffect>
                                    <p:set>
                                      <p:cBhvr>
                                        <p:cTn id="212" dur="1" fill="hold">
                                          <p:stCondLst>
                                            <p:cond delay="499"/>
                                          </p:stCondLst>
                                        </p:cTn>
                                        <p:tgtEl>
                                          <p:spTgt spid="128"/>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42"/>
                                        </p:tgtEl>
                                      </p:cBhvr>
                                    </p:animEffect>
                                    <p:set>
                                      <p:cBhvr>
                                        <p:cTn id="215" dur="1" fill="hold">
                                          <p:stCondLst>
                                            <p:cond delay="499"/>
                                          </p:stCondLst>
                                        </p:cTn>
                                        <p:tgtEl>
                                          <p:spTgt spid="42"/>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44"/>
                                        </p:tgtEl>
                                      </p:cBhvr>
                                    </p:animEffect>
                                    <p:set>
                                      <p:cBhvr>
                                        <p:cTn id="218" dur="1" fill="hold">
                                          <p:stCondLst>
                                            <p:cond delay="499"/>
                                          </p:stCondLst>
                                        </p:cTn>
                                        <p:tgtEl>
                                          <p:spTgt spid="44"/>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127"/>
                                        </p:tgtEl>
                                      </p:cBhvr>
                                    </p:animEffect>
                                    <p:set>
                                      <p:cBhvr>
                                        <p:cTn id="221" dur="1" fill="hold">
                                          <p:stCondLst>
                                            <p:cond delay="499"/>
                                          </p:stCondLst>
                                        </p:cTn>
                                        <p:tgtEl>
                                          <p:spTgt spid="127"/>
                                        </p:tgtEl>
                                        <p:attrNameLst>
                                          <p:attrName>style.visibility</p:attrName>
                                        </p:attrNameLst>
                                      </p:cBhvr>
                                      <p:to>
                                        <p:strVal val="hidden"/>
                                      </p:to>
                                    </p:set>
                                  </p:childTnLst>
                                </p:cTn>
                              </p:par>
                            </p:childTnLst>
                          </p:cTn>
                        </p:par>
                        <p:par>
                          <p:cTn id="222" fill="hold">
                            <p:stCondLst>
                              <p:cond delay="500"/>
                            </p:stCondLst>
                            <p:childTnLst>
                              <p:par>
                                <p:cTn id="223" presetID="2" presetClass="entr" presetSubtype="4" fill="hold" grpId="0" nodeType="afterEffect">
                                  <p:stCondLst>
                                    <p:cond delay="0"/>
                                  </p:stCondLst>
                                  <p:childTnLst>
                                    <p:set>
                                      <p:cBhvr>
                                        <p:cTn id="224" dur="1" fill="hold">
                                          <p:stCondLst>
                                            <p:cond delay="0"/>
                                          </p:stCondLst>
                                        </p:cTn>
                                        <p:tgtEl>
                                          <p:spTgt spid="9"/>
                                        </p:tgtEl>
                                        <p:attrNameLst>
                                          <p:attrName>style.visibility</p:attrName>
                                        </p:attrNameLst>
                                      </p:cBhvr>
                                      <p:to>
                                        <p:strVal val="visible"/>
                                      </p:to>
                                    </p:set>
                                    <p:anim calcmode="lin" valueType="num">
                                      <p:cBhvr additive="base">
                                        <p:cTn id="225" dur="500" fill="hold"/>
                                        <p:tgtEl>
                                          <p:spTgt spid="9"/>
                                        </p:tgtEl>
                                        <p:attrNameLst>
                                          <p:attrName>ppt_x</p:attrName>
                                        </p:attrNameLst>
                                      </p:cBhvr>
                                      <p:tavLst>
                                        <p:tav tm="0">
                                          <p:val>
                                            <p:strVal val="#ppt_x"/>
                                          </p:val>
                                        </p:tav>
                                        <p:tav tm="100000">
                                          <p:val>
                                            <p:strVal val="#ppt_x"/>
                                          </p:val>
                                        </p:tav>
                                      </p:tavLst>
                                    </p:anim>
                                    <p:anim calcmode="lin" valueType="num">
                                      <p:cBhvr additive="base">
                                        <p:cTn id="2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path" presetSubtype="0" accel="50000" decel="50000" fill="hold" grpId="1" nodeType="clickEffect">
                                  <p:stCondLst>
                                    <p:cond delay="0"/>
                                  </p:stCondLst>
                                  <p:childTnLst>
                                    <p:animMotion origin="layout" path="M 4.375E-6 -4.07407E-6 L -0.09284 -0.29189 " pathEditMode="relative" rAng="0" ptsTypes="AA">
                                      <p:cBhvr>
                                        <p:cTn id="230" dur="500" fill="hold"/>
                                        <p:tgtEl>
                                          <p:spTgt spid="9"/>
                                        </p:tgtEl>
                                        <p:attrNameLst>
                                          <p:attrName>ppt_x</p:attrName>
                                          <p:attrName>ppt_y</p:attrName>
                                        </p:attrNameLst>
                                      </p:cBhvr>
                                      <p:rCtr x="-4648" y="-14606"/>
                                    </p:animMotion>
                                  </p:childTnLst>
                                </p:cTn>
                              </p:par>
                            </p:childTnLst>
                          </p:cTn>
                        </p:par>
                        <p:par>
                          <p:cTn id="231" fill="hold">
                            <p:stCondLst>
                              <p:cond delay="500"/>
                            </p:stCondLst>
                            <p:childTnLst>
                              <p:par>
                                <p:cTn id="232" presetID="10" presetClass="entr" presetSubtype="0" fill="hold" grpId="0" nodeType="afterEffect">
                                  <p:stCondLst>
                                    <p:cond delay="0"/>
                                  </p:stCondLst>
                                  <p:childTnLst>
                                    <p:set>
                                      <p:cBhvr>
                                        <p:cTn id="233" dur="1" fill="hold">
                                          <p:stCondLst>
                                            <p:cond delay="0"/>
                                          </p:stCondLst>
                                        </p:cTn>
                                        <p:tgtEl>
                                          <p:spTgt spid="46"/>
                                        </p:tgtEl>
                                        <p:attrNameLst>
                                          <p:attrName>style.visibility</p:attrName>
                                        </p:attrNameLst>
                                      </p:cBhvr>
                                      <p:to>
                                        <p:strVal val="visible"/>
                                      </p:to>
                                    </p:set>
                                    <p:animEffect transition="in" filter="fade">
                                      <p:cBhvr>
                                        <p:cTn id="234" dur="500"/>
                                        <p:tgtEl>
                                          <p:spTgt spid="46"/>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grpId="2" nodeType="clickEffect">
                                  <p:stCondLst>
                                    <p:cond delay="0"/>
                                  </p:stCondLst>
                                  <p:childTnLst>
                                    <p:animEffect transition="out" filter="fade">
                                      <p:cBhvr>
                                        <p:cTn id="238" dur="500"/>
                                        <p:tgtEl>
                                          <p:spTgt spid="9"/>
                                        </p:tgtEl>
                                      </p:cBhvr>
                                    </p:animEffect>
                                    <p:set>
                                      <p:cBhvr>
                                        <p:cTn id="239" dur="1" fill="hold">
                                          <p:stCondLst>
                                            <p:cond delay="499"/>
                                          </p:stCondLst>
                                        </p:cTn>
                                        <p:tgtEl>
                                          <p:spTgt spid="9"/>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46"/>
                                        </p:tgtEl>
                                      </p:cBhvr>
                                    </p:animEffect>
                                    <p:set>
                                      <p:cBhvr>
                                        <p:cTn id="242" dur="1" fill="hold">
                                          <p:stCondLst>
                                            <p:cond delay="499"/>
                                          </p:stCondLst>
                                        </p:cTn>
                                        <p:tgtEl>
                                          <p:spTgt spid="46"/>
                                        </p:tgtEl>
                                        <p:attrNameLst>
                                          <p:attrName>style.visibility</p:attrName>
                                        </p:attrNameLst>
                                      </p:cBhvr>
                                      <p:to>
                                        <p:strVal val="hidden"/>
                                      </p:to>
                                    </p:set>
                                  </p:childTnLst>
                                </p:cTn>
                              </p:par>
                            </p:childTnLst>
                          </p:cTn>
                        </p:par>
                        <p:par>
                          <p:cTn id="243" fill="hold">
                            <p:stCondLst>
                              <p:cond delay="500"/>
                            </p:stCondLst>
                            <p:childTnLst>
                              <p:par>
                                <p:cTn id="244" presetID="2" presetClass="entr" presetSubtype="4" fill="hold" nodeType="afterEffect">
                                  <p:stCondLst>
                                    <p:cond delay="0"/>
                                  </p:stCondLst>
                                  <p:childTnLst>
                                    <p:set>
                                      <p:cBhvr>
                                        <p:cTn id="245" dur="1" fill="hold">
                                          <p:stCondLst>
                                            <p:cond delay="0"/>
                                          </p:stCondLst>
                                        </p:cTn>
                                        <p:tgtEl>
                                          <p:spTgt spid="47"/>
                                        </p:tgtEl>
                                        <p:attrNameLst>
                                          <p:attrName>style.visibility</p:attrName>
                                        </p:attrNameLst>
                                      </p:cBhvr>
                                      <p:to>
                                        <p:strVal val="visible"/>
                                      </p:to>
                                    </p:set>
                                    <p:anim calcmode="lin" valueType="num">
                                      <p:cBhvr additive="base">
                                        <p:cTn id="246" dur="500" fill="hold"/>
                                        <p:tgtEl>
                                          <p:spTgt spid="47"/>
                                        </p:tgtEl>
                                        <p:attrNameLst>
                                          <p:attrName>ppt_x</p:attrName>
                                        </p:attrNameLst>
                                      </p:cBhvr>
                                      <p:tavLst>
                                        <p:tav tm="0">
                                          <p:val>
                                            <p:strVal val="#ppt_x"/>
                                          </p:val>
                                        </p:tav>
                                        <p:tav tm="100000">
                                          <p:val>
                                            <p:strVal val="#ppt_x"/>
                                          </p:val>
                                        </p:tav>
                                      </p:tavLst>
                                    </p:anim>
                                    <p:anim calcmode="lin" valueType="num">
                                      <p:cBhvr additive="base">
                                        <p:cTn id="24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path" presetSubtype="0" accel="50000" decel="50000" fill="hold" nodeType="clickEffect">
                                  <p:stCondLst>
                                    <p:cond delay="0"/>
                                  </p:stCondLst>
                                  <p:childTnLst>
                                    <p:animMotion origin="layout" path="M -3.95833E-6 4.44444E-6 L 0.22318 -0.48033 " pathEditMode="relative" rAng="0" ptsTypes="AA">
                                      <p:cBhvr>
                                        <p:cTn id="251" dur="500" fill="hold"/>
                                        <p:tgtEl>
                                          <p:spTgt spid="47"/>
                                        </p:tgtEl>
                                        <p:attrNameLst>
                                          <p:attrName>ppt_x</p:attrName>
                                          <p:attrName>ppt_y</p:attrName>
                                        </p:attrNameLst>
                                      </p:cBhvr>
                                      <p:rCtr x="11159" y="-24028"/>
                                    </p:animMotion>
                                  </p:childTnLst>
                                </p:cTn>
                              </p:par>
                              <p:par>
                                <p:cTn id="252" presetID="6" presetClass="emph" presetSubtype="0" fill="hold" nodeType="withEffect">
                                  <p:stCondLst>
                                    <p:cond delay="0"/>
                                  </p:stCondLst>
                                  <p:childTnLst>
                                    <p:animScale>
                                      <p:cBhvr>
                                        <p:cTn id="253" dur="250" fill="hold"/>
                                        <p:tgtEl>
                                          <p:spTgt spid="47"/>
                                        </p:tgtEl>
                                      </p:cBhvr>
                                      <p:by x="50000" y="50000"/>
                                    </p:animScale>
                                  </p:childTnLst>
                                </p:cTn>
                              </p:par>
                            </p:childTnLst>
                          </p:cTn>
                        </p:par>
                        <p:par>
                          <p:cTn id="254" fill="hold">
                            <p:stCondLst>
                              <p:cond delay="500"/>
                            </p:stCondLst>
                            <p:childTnLst>
                              <p:par>
                                <p:cTn id="255" presetID="2" presetClass="entr" presetSubtype="8" fill="hold" nodeType="afterEffect">
                                  <p:stCondLst>
                                    <p:cond delay="0"/>
                                  </p:stCondLst>
                                  <p:childTnLst>
                                    <p:set>
                                      <p:cBhvr>
                                        <p:cTn id="256" dur="1" fill="hold">
                                          <p:stCondLst>
                                            <p:cond delay="0"/>
                                          </p:stCondLst>
                                        </p:cTn>
                                        <p:tgtEl>
                                          <p:spTgt spid="69"/>
                                        </p:tgtEl>
                                        <p:attrNameLst>
                                          <p:attrName>style.visibility</p:attrName>
                                        </p:attrNameLst>
                                      </p:cBhvr>
                                      <p:to>
                                        <p:strVal val="visible"/>
                                      </p:to>
                                    </p:set>
                                    <p:anim calcmode="lin" valueType="num">
                                      <p:cBhvr additive="base">
                                        <p:cTn id="257" dur="500" fill="hold"/>
                                        <p:tgtEl>
                                          <p:spTgt spid="69"/>
                                        </p:tgtEl>
                                        <p:attrNameLst>
                                          <p:attrName>ppt_x</p:attrName>
                                        </p:attrNameLst>
                                      </p:cBhvr>
                                      <p:tavLst>
                                        <p:tav tm="0">
                                          <p:val>
                                            <p:strVal val="0-#ppt_w/2"/>
                                          </p:val>
                                        </p:tav>
                                        <p:tav tm="100000">
                                          <p:val>
                                            <p:strVal val="#ppt_x"/>
                                          </p:val>
                                        </p:tav>
                                      </p:tavLst>
                                    </p:anim>
                                    <p:anim calcmode="lin" valueType="num">
                                      <p:cBhvr additive="base">
                                        <p:cTn id="258" dur="500" fill="hold"/>
                                        <p:tgtEl>
                                          <p:spTgt spid="69"/>
                                        </p:tgtEl>
                                        <p:attrNameLst>
                                          <p:attrName>ppt_y</p:attrName>
                                        </p:attrNameLst>
                                      </p:cBhvr>
                                      <p:tavLst>
                                        <p:tav tm="0">
                                          <p:val>
                                            <p:strVal val="#ppt_y"/>
                                          </p:val>
                                        </p:tav>
                                        <p:tav tm="100000">
                                          <p:val>
                                            <p:strVal val="#ppt_y"/>
                                          </p:val>
                                        </p:tav>
                                      </p:tavLst>
                                    </p:anim>
                                  </p:childTnLst>
                                </p:cTn>
                              </p:par>
                            </p:childTnLst>
                          </p:cTn>
                        </p:par>
                        <p:par>
                          <p:cTn id="259" fill="hold">
                            <p:stCondLst>
                              <p:cond delay="1000"/>
                            </p:stCondLst>
                            <p:childTnLst>
                              <p:par>
                                <p:cTn id="260" presetID="22" presetClass="entr" presetSubtype="8" fill="hold" grpId="0" nodeType="afterEffect">
                                  <p:stCondLst>
                                    <p:cond delay="0"/>
                                  </p:stCondLst>
                                  <p:childTnLst>
                                    <p:set>
                                      <p:cBhvr>
                                        <p:cTn id="261" dur="1" fill="hold">
                                          <p:stCondLst>
                                            <p:cond delay="0"/>
                                          </p:stCondLst>
                                        </p:cTn>
                                        <p:tgtEl>
                                          <p:spTgt spid="18"/>
                                        </p:tgtEl>
                                        <p:attrNameLst>
                                          <p:attrName>style.visibility</p:attrName>
                                        </p:attrNameLst>
                                      </p:cBhvr>
                                      <p:to>
                                        <p:strVal val="visible"/>
                                      </p:to>
                                    </p:set>
                                    <p:animEffect transition="in" filter="wipe(left)">
                                      <p:cBhvr>
                                        <p:cTn id="262" dur="500"/>
                                        <p:tgtEl>
                                          <p:spTgt spid="18"/>
                                        </p:tgtEl>
                                      </p:cBhvr>
                                    </p:animEffect>
                                  </p:childTnLst>
                                </p:cTn>
                              </p:par>
                            </p:childTnLst>
                          </p:cTn>
                        </p:par>
                        <p:par>
                          <p:cTn id="263" fill="hold">
                            <p:stCondLst>
                              <p:cond delay="1500"/>
                            </p:stCondLst>
                            <p:childTnLst>
                              <p:par>
                                <p:cTn id="264" presetID="14" presetClass="entr" presetSubtype="10" fill="hold" grpId="0" nodeType="afterEffect">
                                  <p:stCondLst>
                                    <p:cond delay="0"/>
                                  </p:stCondLst>
                                  <p:childTnLst>
                                    <p:set>
                                      <p:cBhvr>
                                        <p:cTn id="265" dur="1" fill="hold">
                                          <p:stCondLst>
                                            <p:cond delay="0"/>
                                          </p:stCondLst>
                                        </p:cTn>
                                        <p:tgtEl>
                                          <p:spTgt spid="62"/>
                                        </p:tgtEl>
                                        <p:attrNameLst>
                                          <p:attrName>style.visibility</p:attrName>
                                        </p:attrNameLst>
                                      </p:cBhvr>
                                      <p:to>
                                        <p:strVal val="visible"/>
                                      </p:to>
                                    </p:set>
                                    <p:animEffect transition="in" filter="randombar(horizontal)">
                                      <p:cBhvr>
                                        <p:cTn id="266" dur="750"/>
                                        <p:tgtEl>
                                          <p:spTgt spid="62"/>
                                        </p:tgtEl>
                                      </p:cBhvr>
                                    </p:animEffect>
                                  </p:childTnLst>
                                </p:cTn>
                              </p:par>
                              <p:par>
                                <p:cTn id="267" presetID="14" presetClass="entr" presetSubtype="10" fill="hold" nodeType="withEffect">
                                  <p:stCondLst>
                                    <p:cond delay="0"/>
                                  </p:stCondLst>
                                  <p:childTnLst>
                                    <p:set>
                                      <p:cBhvr>
                                        <p:cTn id="268" dur="1" fill="hold">
                                          <p:stCondLst>
                                            <p:cond delay="0"/>
                                          </p:stCondLst>
                                        </p:cTn>
                                        <p:tgtEl>
                                          <p:spTgt spid="63"/>
                                        </p:tgtEl>
                                        <p:attrNameLst>
                                          <p:attrName>style.visibility</p:attrName>
                                        </p:attrNameLst>
                                      </p:cBhvr>
                                      <p:to>
                                        <p:strVal val="visible"/>
                                      </p:to>
                                    </p:set>
                                    <p:animEffect transition="in" filter="randombar(horizontal)">
                                      <p:cBhvr>
                                        <p:cTn id="269" dur="500"/>
                                        <p:tgtEl>
                                          <p:spTgt spid="63"/>
                                        </p:tgtEl>
                                      </p:cBhvr>
                                    </p:animEffect>
                                  </p:childTnLst>
                                </p:cTn>
                              </p:par>
                              <p:par>
                                <p:cTn id="270" presetID="14" presetClass="entr" presetSubtype="10" fill="hold" nodeType="withEffect">
                                  <p:stCondLst>
                                    <p:cond delay="0"/>
                                  </p:stCondLst>
                                  <p:childTnLst>
                                    <p:set>
                                      <p:cBhvr>
                                        <p:cTn id="271" dur="1" fill="hold">
                                          <p:stCondLst>
                                            <p:cond delay="0"/>
                                          </p:stCondLst>
                                        </p:cTn>
                                        <p:tgtEl>
                                          <p:spTgt spid="64"/>
                                        </p:tgtEl>
                                        <p:attrNameLst>
                                          <p:attrName>style.visibility</p:attrName>
                                        </p:attrNameLst>
                                      </p:cBhvr>
                                      <p:to>
                                        <p:strVal val="visible"/>
                                      </p:to>
                                    </p:set>
                                    <p:animEffect transition="in" filter="randombar(horizontal)">
                                      <p:cBhvr>
                                        <p:cTn id="272" dur="500"/>
                                        <p:tgtEl>
                                          <p:spTgt spid="64"/>
                                        </p:tgtEl>
                                      </p:cBhvr>
                                    </p:animEffect>
                                  </p:childTnLst>
                                </p:cTn>
                              </p:par>
                              <p:par>
                                <p:cTn id="273" presetID="14" presetClass="entr" presetSubtype="10" fill="hold" grpId="0" nodeType="withEffect">
                                  <p:stCondLst>
                                    <p:cond delay="0"/>
                                  </p:stCondLst>
                                  <p:childTnLst>
                                    <p:set>
                                      <p:cBhvr>
                                        <p:cTn id="274" dur="1" fill="hold">
                                          <p:stCondLst>
                                            <p:cond delay="0"/>
                                          </p:stCondLst>
                                        </p:cTn>
                                        <p:tgtEl>
                                          <p:spTgt spid="59"/>
                                        </p:tgtEl>
                                        <p:attrNameLst>
                                          <p:attrName>style.visibility</p:attrName>
                                        </p:attrNameLst>
                                      </p:cBhvr>
                                      <p:to>
                                        <p:strVal val="visible"/>
                                      </p:to>
                                    </p:set>
                                    <p:animEffect transition="in" filter="randombar(horizontal)">
                                      <p:cBhvr>
                                        <p:cTn id="275" dur="750"/>
                                        <p:tgtEl>
                                          <p:spTgt spid="59"/>
                                        </p:tgtEl>
                                      </p:cBhvr>
                                    </p:animEffect>
                                  </p:childTnLst>
                                </p:cTn>
                              </p:par>
                              <p:par>
                                <p:cTn id="276" presetID="14" presetClass="entr" presetSubtype="10" fill="hold" nodeType="withEffect">
                                  <p:stCondLst>
                                    <p:cond delay="0"/>
                                  </p:stCondLst>
                                  <p:childTnLst>
                                    <p:set>
                                      <p:cBhvr>
                                        <p:cTn id="277" dur="1" fill="hold">
                                          <p:stCondLst>
                                            <p:cond delay="0"/>
                                          </p:stCondLst>
                                        </p:cTn>
                                        <p:tgtEl>
                                          <p:spTgt spid="60"/>
                                        </p:tgtEl>
                                        <p:attrNameLst>
                                          <p:attrName>style.visibility</p:attrName>
                                        </p:attrNameLst>
                                      </p:cBhvr>
                                      <p:to>
                                        <p:strVal val="visible"/>
                                      </p:to>
                                    </p:set>
                                    <p:animEffect transition="in" filter="randombar(horizontal)">
                                      <p:cBhvr>
                                        <p:cTn id="278" dur="500"/>
                                        <p:tgtEl>
                                          <p:spTgt spid="60"/>
                                        </p:tgtEl>
                                      </p:cBhvr>
                                    </p:animEffect>
                                  </p:childTnLst>
                                </p:cTn>
                              </p:par>
                              <p:par>
                                <p:cTn id="279" presetID="14" presetClass="entr" presetSubtype="10" fill="hold" nodeType="withEffect">
                                  <p:stCondLst>
                                    <p:cond delay="0"/>
                                  </p:stCondLst>
                                  <p:childTnLst>
                                    <p:set>
                                      <p:cBhvr>
                                        <p:cTn id="280" dur="1" fill="hold">
                                          <p:stCondLst>
                                            <p:cond delay="0"/>
                                          </p:stCondLst>
                                        </p:cTn>
                                        <p:tgtEl>
                                          <p:spTgt spid="61"/>
                                        </p:tgtEl>
                                        <p:attrNameLst>
                                          <p:attrName>style.visibility</p:attrName>
                                        </p:attrNameLst>
                                      </p:cBhvr>
                                      <p:to>
                                        <p:strVal val="visible"/>
                                      </p:to>
                                    </p:set>
                                    <p:animEffect transition="in" filter="randombar(horizontal)">
                                      <p:cBhvr>
                                        <p:cTn id="281" dur="500"/>
                                        <p:tgtEl>
                                          <p:spTgt spid="61"/>
                                        </p:tgtEl>
                                      </p:cBhvr>
                                    </p:animEffect>
                                  </p:childTnLst>
                                </p:cTn>
                              </p:par>
                              <p:par>
                                <p:cTn id="282" presetID="14" presetClass="entr" presetSubtype="10" fill="hold" grpId="0" nodeType="withEffect">
                                  <p:stCondLst>
                                    <p:cond delay="0"/>
                                  </p:stCondLst>
                                  <p:childTnLst>
                                    <p:set>
                                      <p:cBhvr>
                                        <p:cTn id="283" dur="1" fill="hold">
                                          <p:stCondLst>
                                            <p:cond delay="0"/>
                                          </p:stCondLst>
                                        </p:cTn>
                                        <p:tgtEl>
                                          <p:spTgt spid="56"/>
                                        </p:tgtEl>
                                        <p:attrNameLst>
                                          <p:attrName>style.visibility</p:attrName>
                                        </p:attrNameLst>
                                      </p:cBhvr>
                                      <p:to>
                                        <p:strVal val="visible"/>
                                      </p:to>
                                    </p:set>
                                    <p:animEffect transition="in" filter="randombar(horizontal)">
                                      <p:cBhvr>
                                        <p:cTn id="284" dur="750"/>
                                        <p:tgtEl>
                                          <p:spTgt spid="56"/>
                                        </p:tgtEl>
                                      </p:cBhvr>
                                    </p:animEffect>
                                  </p:childTnLst>
                                </p:cTn>
                              </p:par>
                              <p:par>
                                <p:cTn id="285" presetID="14" presetClass="entr" presetSubtype="10" fill="hold" nodeType="withEffect">
                                  <p:stCondLst>
                                    <p:cond delay="0"/>
                                  </p:stCondLst>
                                  <p:childTnLst>
                                    <p:set>
                                      <p:cBhvr>
                                        <p:cTn id="286" dur="1" fill="hold">
                                          <p:stCondLst>
                                            <p:cond delay="0"/>
                                          </p:stCondLst>
                                        </p:cTn>
                                        <p:tgtEl>
                                          <p:spTgt spid="19"/>
                                        </p:tgtEl>
                                        <p:attrNameLst>
                                          <p:attrName>style.visibility</p:attrName>
                                        </p:attrNameLst>
                                      </p:cBhvr>
                                      <p:to>
                                        <p:strVal val="visible"/>
                                      </p:to>
                                    </p:set>
                                    <p:animEffect transition="in" filter="randombar(horizontal)">
                                      <p:cBhvr>
                                        <p:cTn id="287" dur="750"/>
                                        <p:tgtEl>
                                          <p:spTgt spid="19"/>
                                        </p:tgtEl>
                                      </p:cBhvr>
                                    </p:animEffect>
                                  </p:childTnLst>
                                </p:cTn>
                              </p:par>
                            </p:childTnLst>
                          </p:cTn>
                        </p:par>
                        <p:par>
                          <p:cTn id="288" fill="hold">
                            <p:stCondLst>
                              <p:cond delay="2500"/>
                            </p:stCondLst>
                            <p:childTnLst>
                              <p:par>
                                <p:cTn id="289" presetID="10" presetClass="entr" presetSubtype="0" fill="hold" grpId="0" nodeType="afterEffect">
                                  <p:stCondLst>
                                    <p:cond delay="0"/>
                                  </p:stCondLst>
                                  <p:childTnLst>
                                    <p:set>
                                      <p:cBhvr>
                                        <p:cTn id="290" dur="1" fill="hold">
                                          <p:stCondLst>
                                            <p:cond delay="0"/>
                                          </p:stCondLst>
                                        </p:cTn>
                                        <p:tgtEl>
                                          <p:spTgt spid="51"/>
                                        </p:tgtEl>
                                        <p:attrNameLst>
                                          <p:attrName>style.visibility</p:attrName>
                                        </p:attrNameLst>
                                      </p:cBhvr>
                                      <p:to>
                                        <p:strVal val="visible"/>
                                      </p:to>
                                    </p:set>
                                    <p:animEffect transition="in" filter="fade">
                                      <p:cBhvr>
                                        <p:cTn id="291" dur="500"/>
                                        <p:tgtEl>
                                          <p:spTgt spid="51"/>
                                        </p:tgtEl>
                                      </p:cBhvr>
                                    </p:animEffect>
                                  </p:childTnLst>
                                </p:cTn>
                              </p:par>
                            </p:childTnLst>
                          </p:cTn>
                        </p:par>
                        <p:par>
                          <p:cTn id="292" fill="hold">
                            <p:stCondLst>
                              <p:cond delay="3000"/>
                            </p:stCondLst>
                            <p:childTnLst>
                              <p:par>
                                <p:cTn id="293" presetID="10" presetClass="entr" presetSubtype="0" fill="hold" grpId="0" nodeType="afterEffect">
                                  <p:stCondLst>
                                    <p:cond delay="0"/>
                                  </p:stCondLst>
                                  <p:childTnLst>
                                    <p:set>
                                      <p:cBhvr>
                                        <p:cTn id="294" dur="1" fill="hold">
                                          <p:stCondLst>
                                            <p:cond delay="0"/>
                                          </p:stCondLst>
                                        </p:cTn>
                                        <p:tgtEl>
                                          <p:spTgt spid="50"/>
                                        </p:tgtEl>
                                        <p:attrNameLst>
                                          <p:attrName>style.visibility</p:attrName>
                                        </p:attrNameLst>
                                      </p:cBhvr>
                                      <p:to>
                                        <p:strVal val="visible"/>
                                      </p:to>
                                    </p:set>
                                    <p:animEffect transition="in" filter="fade">
                                      <p:cBhvr>
                                        <p:cTn id="295" dur="500"/>
                                        <p:tgtEl>
                                          <p:spTgt spid="50"/>
                                        </p:tgtEl>
                                      </p:cBhvr>
                                    </p:animEffect>
                                  </p:childTnLst>
                                </p:cTn>
                              </p:par>
                            </p:childTnLst>
                          </p:cTn>
                        </p:par>
                        <p:par>
                          <p:cTn id="296" fill="hold">
                            <p:stCondLst>
                              <p:cond delay="3500"/>
                            </p:stCondLst>
                            <p:childTnLst>
                              <p:par>
                                <p:cTn id="297" presetID="10" presetClass="entr" presetSubtype="0" fill="hold" grpId="0" nodeType="afterEffect">
                                  <p:stCondLst>
                                    <p:cond delay="0"/>
                                  </p:stCondLst>
                                  <p:childTnLst>
                                    <p:set>
                                      <p:cBhvr>
                                        <p:cTn id="298" dur="1" fill="hold">
                                          <p:stCondLst>
                                            <p:cond delay="0"/>
                                          </p:stCondLst>
                                        </p:cTn>
                                        <p:tgtEl>
                                          <p:spTgt spid="49"/>
                                        </p:tgtEl>
                                        <p:attrNameLst>
                                          <p:attrName>style.visibility</p:attrName>
                                        </p:attrNameLst>
                                      </p:cBhvr>
                                      <p:to>
                                        <p:strVal val="visible"/>
                                      </p:to>
                                    </p:set>
                                    <p:animEffect transition="in" filter="fade">
                                      <p:cBhvr>
                                        <p:cTn id="299" dur="500"/>
                                        <p:tgtEl>
                                          <p:spTgt spid="49"/>
                                        </p:tgtEl>
                                      </p:cBhvr>
                                    </p:animEffect>
                                  </p:childTnLst>
                                </p:cTn>
                              </p:par>
                            </p:childTnLst>
                          </p:cTn>
                        </p:par>
                        <p:par>
                          <p:cTn id="300" fill="hold">
                            <p:stCondLst>
                              <p:cond delay="4000"/>
                            </p:stCondLst>
                            <p:childTnLst>
                              <p:par>
                                <p:cTn id="301" presetID="10" presetClass="entr" presetSubtype="0" fill="hold" grpId="0" nodeType="afterEffect">
                                  <p:stCondLst>
                                    <p:cond delay="0"/>
                                  </p:stCondLst>
                                  <p:childTnLst>
                                    <p:set>
                                      <p:cBhvr>
                                        <p:cTn id="302" dur="1" fill="hold">
                                          <p:stCondLst>
                                            <p:cond delay="0"/>
                                          </p:stCondLst>
                                        </p:cTn>
                                        <p:tgtEl>
                                          <p:spTgt spid="17"/>
                                        </p:tgtEl>
                                        <p:attrNameLst>
                                          <p:attrName>style.visibility</p:attrName>
                                        </p:attrNameLst>
                                      </p:cBhvr>
                                      <p:to>
                                        <p:strVal val="visible"/>
                                      </p:to>
                                    </p:set>
                                    <p:animEffect transition="in" filter="fade">
                                      <p:cBhvr>
                                        <p:cTn id="303" dur="300"/>
                                        <p:tgtEl>
                                          <p:spTgt spid="17"/>
                                        </p:tgtEl>
                                      </p:cBhvr>
                                    </p:animEffect>
                                  </p:childTnLst>
                                </p:cTn>
                              </p:par>
                            </p:childTnLst>
                          </p:cTn>
                        </p:par>
                        <p:par>
                          <p:cTn id="304" fill="hold">
                            <p:stCondLst>
                              <p:cond delay="4500"/>
                            </p:stCondLst>
                            <p:childTnLst>
                              <p:par>
                                <p:cTn id="305" presetID="22" presetClass="entr" presetSubtype="4" fill="hold" grpId="0" nodeType="afterEffect">
                                  <p:stCondLst>
                                    <p:cond delay="0"/>
                                  </p:stCondLst>
                                  <p:childTnLst>
                                    <p:set>
                                      <p:cBhvr>
                                        <p:cTn id="306" dur="1" fill="hold">
                                          <p:stCondLst>
                                            <p:cond delay="0"/>
                                          </p:stCondLst>
                                        </p:cTn>
                                        <p:tgtEl>
                                          <p:spTgt spid="16"/>
                                        </p:tgtEl>
                                        <p:attrNameLst>
                                          <p:attrName>style.visibility</p:attrName>
                                        </p:attrNameLst>
                                      </p:cBhvr>
                                      <p:to>
                                        <p:strVal val="visible"/>
                                      </p:to>
                                    </p:set>
                                    <p:animEffect transition="in" filter="wipe(down)">
                                      <p:cBhvr>
                                        <p:cTn id="307" dur="500"/>
                                        <p:tgtEl>
                                          <p:spTgt spid="1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xit" presetSubtype="0" fill="hold" nodeType="clickEffect">
                                  <p:stCondLst>
                                    <p:cond delay="0"/>
                                  </p:stCondLst>
                                  <p:childTnLst>
                                    <p:animEffect transition="out" filter="fade">
                                      <p:cBhvr>
                                        <p:cTn id="311" dur="500"/>
                                        <p:tgtEl>
                                          <p:spTgt spid="63"/>
                                        </p:tgtEl>
                                      </p:cBhvr>
                                    </p:animEffect>
                                    <p:set>
                                      <p:cBhvr>
                                        <p:cTn id="312" dur="1" fill="hold">
                                          <p:stCondLst>
                                            <p:cond delay="499"/>
                                          </p:stCondLst>
                                        </p:cTn>
                                        <p:tgtEl>
                                          <p:spTgt spid="63"/>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64"/>
                                        </p:tgtEl>
                                      </p:cBhvr>
                                    </p:animEffect>
                                    <p:set>
                                      <p:cBhvr>
                                        <p:cTn id="315" dur="1" fill="hold">
                                          <p:stCondLst>
                                            <p:cond delay="499"/>
                                          </p:stCondLst>
                                        </p:cTn>
                                        <p:tgtEl>
                                          <p:spTgt spid="64"/>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60"/>
                                        </p:tgtEl>
                                      </p:cBhvr>
                                    </p:animEffect>
                                    <p:set>
                                      <p:cBhvr>
                                        <p:cTn id="318" dur="1" fill="hold">
                                          <p:stCondLst>
                                            <p:cond delay="499"/>
                                          </p:stCondLst>
                                        </p:cTn>
                                        <p:tgtEl>
                                          <p:spTgt spid="60"/>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61"/>
                                        </p:tgtEl>
                                      </p:cBhvr>
                                    </p:animEffect>
                                    <p:set>
                                      <p:cBhvr>
                                        <p:cTn id="321" dur="1" fill="hold">
                                          <p:stCondLst>
                                            <p:cond delay="499"/>
                                          </p:stCondLst>
                                        </p:cTn>
                                        <p:tgtEl>
                                          <p:spTgt spid="61"/>
                                        </p:tgtEl>
                                        <p:attrNameLst>
                                          <p:attrName>style.visibility</p:attrName>
                                        </p:attrNameLst>
                                      </p:cBhvr>
                                      <p:to>
                                        <p:strVal val="hidden"/>
                                      </p:to>
                                    </p:set>
                                  </p:childTnLst>
                                </p:cTn>
                              </p:par>
                              <p:par>
                                <p:cTn id="322" presetID="22" presetClass="exit" presetSubtype="4" fill="hold" grpId="1" nodeType="withEffect">
                                  <p:stCondLst>
                                    <p:cond delay="0"/>
                                  </p:stCondLst>
                                  <p:childTnLst>
                                    <p:animEffect transition="out" filter="wipe(down)">
                                      <p:cBhvr>
                                        <p:cTn id="323" dur="500"/>
                                        <p:tgtEl>
                                          <p:spTgt spid="16"/>
                                        </p:tgtEl>
                                      </p:cBhvr>
                                    </p:animEffect>
                                    <p:set>
                                      <p:cBhvr>
                                        <p:cTn id="324" dur="1" fill="hold">
                                          <p:stCondLst>
                                            <p:cond delay="499"/>
                                          </p:stCondLst>
                                        </p:cTn>
                                        <p:tgtEl>
                                          <p:spTgt spid="16"/>
                                        </p:tgtEl>
                                        <p:attrNameLst>
                                          <p:attrName>style.visibility</p:attrName>
                                        </p:attrNameLst>
                                      </p:cBhvr>
                                      <p:to>
                                        <p:strVal val="hidden"/>
                                      </p:to>
                                    </p:set>
                                  </p:childTnLst>
                                </p:cTn>
                              </p:par>
                              <p:par>
                                <p:cTn id="325" presetID="22" presetClass="entr" presetSubtype="4" fill="hold" grpId="0" nodeType="withEffect">
                                  <p:stCondLst>
                                    <p:cond delay="450"/>
                                  </p:stCondLst>
                                  <p:childTnLst>
                                    <p:set>
                                      <p:cBhvr>
                                        <p:cTn id="326" dur="1" fill="hold">
                                          <p:stCondLst>
                                            <p:cond delay="0"/>
                                          </p:stCondLst>
                                        </p:cTn>
                                        <p:tgtEl>
                                          <p:spTgt spid="67"/>
                                        </p:tgtEl>
                                        <p:attrNameLst>
                                          <p:attrName>style.visibility</p:attrName>
                                        </p:attrNameLst>
                                      </p:cBhvr>
                                      <p:to>
                                        <p:strVal val="visible"/>
                                      </p:to>
                                    </p:set>
                                    <p:animEffect transition="in" filter="wipe(down)">
                                      <p:cBhvr>
                                        <p:cTn id="327" dur="300"/>
                                        <p:tgtEl>
                                          <p:spTgt spid="67"/>
                                        </p:tgtEl>
                                      </p:cBhvr>
                                    </p:animEffect>
                                  </p:childTnLst>
                                </p:cTn>
                              </p:par>
                            </p:childTnLst>
                          </p:cTn>
                        </p:par>
                      </p:childTnLst>
                    </p:cTn>
                  </p:par>
                  <p:par>
                    <p:cTn id="328" fill="hold">
                      <p:stCondLst>
                        <p:cond delay="indefinite"/>
                      </p:stCondLst>
                      <p:childTnLst>
                        <p:par>
                          <p:cTn id="329" fill="hold">
                            <p:stCondLst>
                              <p:cond delay="0"/>
                            </p:stCondLst>
                            <p:childTnLst>
                              <p:par>
                                <p:cTn id="330" presetID="2" presetClass="exit" presetSubtype="4" fill="hold" grpId="1" nodeType="clickEffect">
                                  <p:stCondLst>
                                    <p:cond delay="0"/>
                                  </p:stCondLst>
                                  <p:childTnLst>
                                    <p:anim calcmode="lin" valueType="num">
                                      <p:cBhvr additive="base">
                                        <p:cTn id="331" dur="700"/>
                                        <p:tgtEl>
                                          <p:spTgt spid="62"/>
                                        </p:tgtEl>
                                        <p:attrNameLst>
                                          <p:attrName>ppt_x</p:attrName>
                                        </p:attrNameLst>
                                      </p:cBhvr>
                                      <p:tavLst>
                                        <p:tav tm="0">
                                          <p:val>
                                            <p:strVal val="ppt_x"/>
                                          </p:val>
                                        </p:tav>
                                        <p:tav tm="100000">
                                          <p:val>
                                            <p:strVal val="ppt_x"/>
                                          </p:val>
                                        </p:tav>
                                      </p:tavLst>
                                    </p:anim>
                                    <p:anim calcmode="lin" valueType="num">
                                      <p:cBhvr additive="base">
                                        <p:cTn id="332" dur="700"/>
                                        <p:tgtEl>
                                          <p:spTgt spid="62"/>
                                        </p:tgtEl>
                                        <p:attrNameLst>
                                          <p:attrName>ppt_y</p:attrName>
                                        </p:attrNameLst>
                                      </p:cBhvr>
                                      <p:tavLst>
                                        <p:tav tm="0">
                                          <p:val>
                                            <p:strVal val="ppt_y"/>
                                          </p:val>
                                        </p:tav>
                                        <p:tav tm="100000">
                                          <p:val>
                                            <p:strVal val="1+ppt_h/2"/>
                                          </p:val>
                                        </p:tav>
                                      </p:tavLst>
                                    </p:anim>
                                    <p:set>
                                      <p:cBhvr>
                                        <p:cTn id="333" dur="1" fill="hold">
                                          <p:stCondLst>
                                            <p:cond delay="699"/>
                                          </p:stCondLst>
                                        </p:cTn>
                                        <p:tgtEl>
                                          <p:spTgt spid="62"/>
                                        </p:tgtEl>
                                        <p:attrNameLst>
                                          <p:attrName>style.visibility</p:attrName>
                                        </p:attrNameLst>
                                      </p:cBhvr>
                                      <p:to>
                                        <p:strVal val="hidden"/>
                                      </p:to>
                                    </p:set>
                                  </p:childTnLst>
                                </p:cTn>
                              </p:par>
                              <p:par>
                                <p:cTn id="334" presetID="2" presetClass="exit" presetSubtype="4" fill="hold" grpId="1" nodeType="withEffect">
                                  <p:stCondLst>
                                    <p:cond delay="0"/>
                                  </p:stCondLst>
                                  <p:childTnLst>
                                    <p:anim calcmode="lin" valueType="num">
                                      <p:cBhvr additive="base">
                                        <p:cTn id="335" dur="700"/>
                                        <p:tgtEl>
                                          <p:spTgt spid="59"/>
                                        </p:tgtEl>
                                        <p:attrNameLst>
                                          <p:attrName>ppt_x</p:attrName>
                                        </p:attrNameLst>
                                      </p:cBhvr>
                                      <p:tavLst>
                                        <p:tav tm="0">
                                          <p:val>
                                            <p:strVal val="ppt_x"/>
                                          </p:val>
                                        </p:tav>
                                        <p:tav tm="100000">
                                          <p:val>
                                            <p:strVal val="ppt_x"/>
                                          </p:val>
                                        </p:tav>
                                      </p:tavLst>
                                    </p:anim>
                                    <p:anim calcmode="lin" valueType="num">
                                      <p:cBhvr additive="base">
                                        <p:cTn id="336" dur="700"/>
                                        <p:tgtEl>
                                          <p:spTgt spid="59"/>
                                        </p:tgtEl>
                                        <p:attrNameLst>
                                          <p:attrName>ppt_y</p:attrName>
                                        </p:attrNameLst>
                                      </p:cBhvr>
                                      <p:tavLst>
                                        <p:tav tm="0">
                                          <p:val>
                                            <p:strVal val="ppt_y"/>
                                          </p:val>
                                        </p:tav>
                                        <p:tav tm="100000">
                                          <p:val>
                                            <p:strVal val="1+ppt_h/2"/>
                                          </p:val>
                                        </p:tav>
                                      </p:tavLst>
                                    </p:anim>
                                    <p:set>
                                      <p:cBhvr>
                                        <p:cTn id="337" dur="1" fill="hold">
                                          <p:stCondLst>
                                            <p:cond delay="699"/>
                                          </p:stCondLst>
                                        </p:cTn>
                                        <p:tgtEl>
                                          <p:spTgt spid="59"/>
                                        </p:tgtEl>
                                        <p:attrNameLst>
                                          <p:attrName>style.visibility</p:attrName>
                                        </p:attrNameLst>
                                      </p:cBhvr>
                                      <p:to>
                                        <p:strVal val="hidden"/>
                                      </p:to>
                                    </p:set>
                                  </p:childTnLst>
                                </p:cTn>
                              </p:par>
                              <p:par>
                                <p:cTn id="338" presetID="2" presetClass="exit" presetSubtype="4" fill="hold" grpId="1" nodeType="withEffect">
                                  <p:stCondLst>
                                    <p:cond delay="0"/>
                                  </p:stCondLst>
                                  <p:childTnLst>
                                    <p:anim calcmode="lin" valueType="num">
                                      <p:cBhvr additive="base">
                                        <p:cTn id="339" dur="700"/>
                                        <p:tgtEl>
                                          <p:spTgt spid="56"/>
                                        </p:tgtEl>
                                        <p:attrNameLst>
                                          <p:attrName>ppt_x</p:attrName>
                                        </p:attrNameLst>
                                      </p:cBhvr>
                                      <p:tavLst>
                                        <p:tav tm="0">
                                          <p:val>
                                            <p:strVal val="ppt_x"/>
                                          </p:val>
                                        </p:tav>
                                        <p:tav tm="100000">
                                          <p:val>
                                            <p:strVal val="ppt_x"/>
                                          </p:val>
                                        </p:tav>
                                      </p:tavLst>
                                    </p:anim>
                                    <p:anim calcmode="lin" valueType="num">
                                      <p:cBhvr additive="base">
                                        <p:cTn id="340" dur="700"/>
                                        <p:tgtEl>
                                          <p:spTgt spid="56"/>
                                        </p:tgtEl>
                                        <p:attrNameLst>
                                          <p:attrName>ppt_y</p:attrName>
                                        </p:attrNameLst>
                                      </p:cBhvr>
                                      <p:tavLst>
                                        <p:tav tm="0">
                                          <p:val>
                                            <p:strVal val="ppt_y"/>
                                          </p:val>
                                        </p:tav>
                                        <p:tav tm="100000">
                                          <p:val>
                                            <p:strVal val="1+ppt_h/2"/>
                                          </p:val>
                                        </p:tav>
                                      </p:tavLst>
                                    </p:anim>
                                    <p:set>
                                      <p:cBhvr>
                                        <p:cTn id="341" dur="1" fill="hold">
                                          <p:stCondLst>
                                            <p:cond delay="699"/>
                                          </p:stCondLst>
                                        </p:cTn>
                                        <p:tgtEl>
                                          <p:spTgt spid="56"/>
                                        </p:tgtEl>
                                        <p:attrNameLst>
                                          <p:attrName>style.visibility</p:attrName>
                                        </p:attrNameLst>
                                      </p:cBhvr>
                                      <p:to>
                                        <p:strVal val="hidden"/>
                                      </p:to>
                                    </p:set>
                                  </p:childTnLst>
                                </p:cTn>
                              </p:par>
                              <p:par>
                                <p:cTn id="342" presetID="2" presetClass="exit" presetSubtype="4" fill="hold" nodeType="withEffect">
                                  <p:stCondLst>
                                    <p:cond delay="0"/>
                                  </p:stCondLst>
                                  <p:childTnLst>
                                    <p:anim calcmode="lin" valueType="num">
                                      <p:cBhvr additive="base">
                                        <p:cTn id="343" dur="700"/>
                                        <p:tgtEl>
                                          <p:spTgt spid="19"/>
                                        </p:tgtEl>
                                        <p:attrNameLst>
                                          <p:attrName>ppt_x</p:attrName>
                                        </p:attrNameLst>
                                      </p:cBhvr>
                                      <p:tavLst>
                                        <p:tav tm="0">
                                          <p:val>
                                            <p:strVal val="ppt_x"/>
                                          </p:val>
                                        </p:tav>
                                        <p:tav tm="100000">
                                          <p:val>
                                            <p:strVal val="ppt_x"/>
                                          </p:val>
                                        </p:tav>
                                      </p:tavLst>
                                    </p:anim>
                                    <p:anim calcmode="lin" valueType="num">
                                      <p:cBhvr additive="base">
                                        <p:cTn id="344" dur="700"/>
                                        <p:tgtEl>
                                          <p:spTgt spid="19"/>
                                        </p:tgtEl>
                                        <p:attrNameLst>
                                          <p:attrName>ppt_y</p:attrName>
                                        </p:attrNameLst>
                                      </p:cBhvr>
                                      <p:tavLst>
                                        <p:tav tm="0">
                                          <p:val>
                                            <p:strVal val="ppt_y"/>
                                          </p:val>
                                        </p:tav>
                                        <p:tav tm="100000">
                                          <p:val>
                                            <p:strVal val="1+ppt_h/2"/>
                                          </p:val>
                                        </p:tav>
                                      </p:tavLst>
                                    </p:anim>
                                    <p:set>
                                      <p:cBhvr>
                                        <p:cTn id="345" dur="1" fill="hold">
                                          <p:stCondLst>
                                            <p:cond delay="699"/>
                                          </p:stCondLst>
                                        </p:cTn>
                                        <p:tgtEl>
                                          <p:spTgt spid="19"/>
                                        </p:tgtEl>
                                        <p:attrNameLst>
                                          <p:attrName>style.visibility</p:attrName>
                                        </p:attrNameLst>
                                      </p:cBhvr>
                                      <p:to>
                                        <p:strVal val="hidden"/>
                                      </p:to>
                                    </p:set>
                                  </p:childTnLst>
                                </p:cTn>
                              </p:par>
                              <p:par>
                                <p:cTn id="346" presetID="2" presetClass="exit" presetSubtype="4" fill="hold" grpId="1" nodeType="withEffect">
                                  <p:stCondLst>
                                    <p:cond delay="0"/>
                                  </p:stCondLst>
                                  <p:childTnLst>
                                    <p:anim calcmode="lin" valueType="num">
                                      <p:cBhvr additive="base">
                                        <p:cTn id="347" dur="700"/>
                                        <p:tgtEl>
                                          <p:spTgt spid="51"/>
                                        </p:tgtEl>
                                        <p:attrNameLst>
                                          <p:attrName>ppt_x</p:attrName>
                                        </p:attrNameLst>
                                      </p:cBhvr>
                                      <p:tavLst>
                                        <p:tav tm="0">
                                          <p:val>
                                            <p:strVal val="ppt_x"/>
                                          </p:val>
                                        </p:tav>
                                        <p:tav tm="100000">
                                          <p:val>
                                            <p:strVal val="ppt_x"/>
                                          </p:val>
                                        </p:tav>
                                      </p:tavLst>
                                    </p:anim>
                                    <p:anim calcmode="lin" valueType="num">
                                      <p:cBhvr additive="base">
                                        <p:cTn id="348" dur="700"/>
                                        <p:tgtEl>
                                          <p:spTgt spid="51"/>
                                        </p:tgtEl>
                                        <p:attrNameLst>
                                          <p:attrName>ppt_y</p:attrName>
                                        </p:attrNameLst>
                                      </p:cBhvr>
                                      <p:tavLst>
                                        <p:tav tm="0">
                                          <p:val>
                                            <p:strVal val="ppt_y"/>
                                          </p:val>
                                        </p:tav>
                                        <p:tav tm="100000">
                                          <p:val>
                                            <p:strVal val="1+ppt_h/2"/>
                                          </p:val>
                                        </p:tav>
                                      </p:tavLst>
                                    </p:anim>
                                    <p:set>
                                      <p:cBhvr>
                                        <p:cTn id="349" dur="1" fill="hold">
                                          <p:stCondLst>
                                            <p:cond delay="699"/>
                                          </p:stCondLst>
                                        </p:cTn>
                                        <p:tgtEl>
                                          <p:spTgt spid="51"/>
                                        </p:tgtEl>
                                        <p:attrNameLst>
                                          <p:attrName>style.visibility</p:attrName>
                                        </p:attrNameLst>
                                      </p:cBhvr>
                                      <p:to>
                                        <p:strVal val="hidden"/>
                                      </p:to>
                                    </p:set>
                                  </p:childTnLst>
                                </p:cTn>
                              </p:par>
                              <p:par>
                                <p:cTn id="350" presetID="2" presetClass="exit" presetSubtype="4" fill="hold" grpId="1" nodeType="withEffect">
                                  <p:stCondLst>
                                    <p:cond delay="0"/>
                                  </p:stCondLst>
                                  <p:childTnLst>
                                    <p:anim calcmode="lin" valueType="num">
                                      <p:cBhvr additive="base">
                                        <p:cTn id="351" dur="700"/>
                                        <p:tgtEl>
                                          <p:spTgt spid="50"/>
                                        </p:tgtEl>
                                        <p:attrNameLst>
                                          <p:attrName>ppt_x</p:attrName>
                                        </p:attrNameLst>
                                      </p:cBhvr>
                                      <p:tavLst>
                                        <p:tav tm="0">
                                          <p:val>
                                            <p:strVal val="ppt_x"/>
                                          </p:val>
                                        </p:tav>
                                        <p:tav tm="100000">
                                          <p:val>
                                            <p:strVal val="ppt_x"/>
                                          </p:val>
                                        </p:tav>
                                      </p:tavLst>
                                    </p:anim>
                                    <p:anim calcmode="lin" valueType="num">
                                      <p:cBhvr additive="base">
                                        <p:cTn id="352" dur="700"/>
                                        <p:tgtEl>
                                          <p:spTgt spid="50"/>
                                        </p:tgtEl>
                                        <p:attrNameLst>
                                          <p:attrName>ppt_y</p:attrName>
                                        </p:attrNameLst>
                                      </p:cBhvr>
                                      <p:tavLst>
                                        <p:tav tm="0">
                                          <p:val>
                                            <p:strVal val="ppt_y"/>
                                          </p:val>
                                        </p:tav>
                                        <p:tav tm="100000">
                                          <p:val>
                                            <p:strVal val="1+ppt_h/2"/>
                                          </p:val>
                                        </p:tav>
                                      </p:tavLst>
                                    </p:anim>
                                    <p:set>
                                      <p:cBhvr>
                                        <p:cTn id="353" dur="1" fill="hold">
                                          <p:stCondLst>
                                            <p:cond delay="699"/>
                                          </p:stCondLst>
                                        </p:cTn>
                                        <p:tgtEl>
                                          <p:spTgt spid="50"/>
                                        </p:tgtEl>
                                        <p:attrNameLst>
                                          <p:attrName>style.visibility</p:attrName>
                                        </p:attrNameLst>
                                      </p:cBhvr>
                                      <p:to>
                                        <p:strVal val="hidden"/>
                                      </p:to>
                                    </p:set>
                                  </p:childTnLst>
                                </p:cTn>
                              </p:par>
                              <p:par>
                                <p:cTn id="354" presetID="2" presetClass="exit" presetSubtype="4" fill="hold" grpId="1" nodeType="withEffect">
                                  <p:stCondLst>
                                    <p:cond delay="0"/>
                                  </p:stCondLst>
                                  <p:childTnLst>
                                    <p:anim calcmode="lin" valueType="num">
                                      <p:cBhvr additive="base">
                                        <p:cTn id="355" dur="700"/>
                                        <p:tgtEl>
                                          <p:spTgt spid="49"/>
                                        </p:tgtEl>
                                        <p:attrNameLst>
                                          <p:attrName>ppt_x</p:attrName>
                                        </p:attrNameLst>
                                      </p:cBhvr>
                                      <p:tavLst>
                                        <p:tav tm="0">
                                          <p:val>
                                            <p:strVal val="ppt_x"/>
                                          </p:val>
                                        </p:tav>
                                        <p:tav tm="100000">
                                          <p:val>
                                            <p:strVal val="ppt_x"/>
                                          </p:val>
                                        </p:tav>
                                      </p:tavLst>
                                    </p:anim>
                                    <p:anim calcmode="lin" valueType="num">
                                      <p:cBhvr additive="base">
                                        <p:cTn id="356" dur="700"/>
                                        <p:tgtEl>
                                          <p:spTgt spid="49"/>
                                        </p:tgtEl>
                                        <p:attrNameLst>
                                          <p:attrName>ppt_y</p:attrName>
                                        </p:attrNameLst>
                                      </p:cBhvr>
                                      <p:tavLst>
                                        <p:tav tm="0">
                                          <p:val>
                                            <p:strVal val="ppt_y"/>
                                          </p:val>
                                        </p:tav>
                                        <p:tav tm="100000">
                                          <p:val>
                                            <p:strVal val="1+ppt_h/2"/>
                                          </p:val>
                                        </p:tav>
                                      </p:tavLst>
                                    </p:anim>
                                    <p:set>
                                      <p:cBhvr>
                                        <p:cTn id="357" dur="1" fill="hold">
                                          <p:stCondLst>
                                            <p:cond delay="699"/>
                                          </p:stCondLst>
                                        </p:cTn>
                                        <p:tgtEl>
                                          <p:spTgt spid="49"/>
                                        </p:tgtEl>
                                        <p:attrNameLst>
                                          <p:attrName>style.visibility</p:attrName>
                                        </p:attrNameLst>
                                      </p:cBhvr>
                                      <p:to>
                                        <p:strVal val="hidden"/>
                                      </p:to>
                                    </p:set>
                                  </p:childTnLst>
                                </p:cTn>
                              </p:par>
                              <p:par>
                                <p:cTn id="358" presetID="2" presetClass="exit" presetSubtype="4" fill="hold" grpId="1" nodeType="withEffect">
                                  <p:stCondLst>
                                    <p:cond delay="0"/>
                                  </p:stCondLst>
                                  <p:childTnLst>
                                    <p:anim calcmode="lin" valueType="num">
                                      <p:cBhvr additive="base">
                                        <p:cTn id="359" dur="300"/>
                                        <p:tgtEl>
                                          <p:spTgt spid="17"/>
                                        </p:tgtEl>
                                        <p:attrNameLst>
                                          <p:attrName>ppt_x</p:attrName>
                                        </p:attrNameLst>
                                      </p:cBhvr>
                                      <p:tavLst>
                                        <p:tav tm="0">
                                          <p:val>
                                            <p:strVal val="ppt_x"/>
                                          </p:val>
                                        </p:tav>
                                        <p:tav tm="100000">
                                          <p:val>
                                            <p:strVal val="ppt_x"/>
                                          </p:val>
                                        </p:tav>
                                      </p:tavLst>
                                    </p:anim>
                                    <p:anim calcmode="lin" valueType="num">
                                      <p:cBhvr additive="base">
                                        <p:cTn id="360" dur="300"/>
                                        <p:tgtEl>
                                          <p:spTgt spid="17"/>
                                        </p:tgtEl>
                                        <p:attrNameLst>
                                          <p:attrName>ppt_y</p:attrName>
                                        </p:attrNameLst>
                                      </p:cBhvr>
                                      <p:tavLst>
                                        <p:tav tm="0">
                                          <p:val>
                                            <p:strVal val="ppt_y"/>
                                          </p:val>
                                        </p:tav>
                                        <p:tav tm="100000">
                                          <p:val>
                                            <p:strVal val="1+ppt_h/2"/>
                                          </p:val>
                                        </p:tav>
                                      </p:tavLst>
                                    </p:anim>
                                    <p:set>
                                      <p:cBhvr>
                                        <p:cTn id="361" dur="1" fill="hold">
                                          <p:stCondLst>
                                            <p:cond delay="299"/>
                                          </p:stCondLst>
                                        </p:cTn>
                                        <p:tgtEl>
                                          <p:spTgt spid="17"/>
                                        </p:tgtEl>
                                        <p:attrNameLst>
                                          <p:attrName>style.visibility</p:attrName>
                                        </p:attrNameLst>
                                      </p:cBhvr>
                                      <p:to>
                                        <p:strVal val="hidden"/>
                                      </p:to>
                                    </p:set>
                                  </p:childTnLst>
                                </p:cTn>
                              </p:par>
                              <p:par>
                                <p:cTn id="362" presetID="2" presetClass="exit" presetSubtype="4" fill="hold" grpId="1" nodeType="withEffect">
                                  <p:stCondLst>
                                    <p:cond delay="0"/>
                                  </p:stCondLst>
                                  <p:childTnLst>
                                    <p:anim calcmode="lin" valueType="num">
                                      <p:cBhvr additive="base">
                                        <p:cTn id="363" dur="300"/>
                                        <p:tgtEl>
                                          <p:spTgt spid="67"/>
                                        </p:tgtEl>
                                        <p:attrNameLst>
                                          <p:attrName>ppt_x</p:attrName>
                                        </p:attrNameLst>
                                      </p:cBhvr>
                                      <p:tavLst>
                                        <p:tav tm="0">
                                          <p:val>
                                            <p:strVal val="ppt_x"/>
                                          </p:val>
                                        </p:tav>
                                        <p:tav tm="100000">
                                          <p:val>
                                            <p:strVal val="ppt_x"/>
                                          </p:val>
                                        </p:tav>
                                      </p:tavLst>
                                    </p:anim>
                                    <p:anim calcmode="lin" valueType="num">
                                      <p:cBhvr additive="base">
                                        <p:cTn id="364" dur="300"/>
                                        <p:tgtEl>
                                          <p:spTgt spid="67"/>
                                        </p:tgtEl>
                                        <p:attrNameLst>
                                          <p:attrName>ppt_y</p:attrName>
                                        </p:attrNameLst>
                                      </p:cBhvr>
                                      <p:tavLst>
                                        <p:tav tm="0">
                                          <p:val>
                                            <p:strVal val="ppt_y"/>
                                          </p:val>
                                        </p:tav>
                                        <p:tav tm="100000">
                                          <p:val>
                                            <p:strVal val="1+ppt_h/2"/>
                                          </p:val>
                                        </p:tav>
                                      </p:tavLst>
                                    </p:anim>
                                    <p:set>
                                      <p:cBhvr>
                                        <p:cTn id="365" dur="1" fill="hold">
                                          <p:stCondLst>
                                            <p:cond delay="299"/>
                                          </p:stCondLst>
                                        </p:cTn>
                                        <p:tgtEl>
                                          <p:spTgt spid="67"/>
                                        </p:tgtEl>
                                        <p:attrNameLst>
                                          <p:attrName>style.visibility</p:attrName>
                                        </p:attrNameLst>
                                      </p:cBhvr>
                                      <p:to>
                                        <p:strVal val="hidden"/>
                                      </p:to>
                                    </p:set>
                                  </p:childTnLst>
                                </p:cTn>
                              </p:par>
                              <p:par>
                                <p:cTn id="366" presetID="22" presetClass="exit" presetSubtype="2" fill="hold" grpId="1" nodeType="withEffect">
                                  <p:stCondLst>
                                    <p:cond delay="250"/>
                                  </p:stCondLst>
                                  <p:childTnLst>
                                    <p:animEffect transition="out" filter="wipe(right)">
                                      <p:cBhvr>
                                        <p:cTn id="367" dur="500"/>
                                        <p:tgtEl>
                                          <p:spTgt spid="18"/>
                                        </p:tgtEl>
                                      </p:cBhvr>
                                    </p:animEffect>
                                    <p:set>
                                      <p:cBhvr>
                                        <p:cTn id="368" dur="1" fill="hold">
                                          <p:stCondLst>
                                            <p:cond delay="499"/>
                                          </p:stCondLst>
                                        </p:cTn>
                                        <p:tgtEl>
                                          <p:spTgt spid="18"/>
                                        </p:tgtEl>
                                        <p:attrNameLst>
                                          <p:attrName>style.visibility</p:attrName>
                                        </p:attrNameLst>
                                      </p:cBhvr>
                                      <p:to>
                                        <p:strVal val="hidden"/>
                                      </p:to>
                                    </p:set>
                                  </p:childTnLst>
                                </p:cTn>
                              </p:par>
                              <p:par>
                                <p:cTn id="369" presetID="2" presetClass="exit" presetSubtype="8" fill="hold" nodeType="withEffect">
                                  <p:stCondLst>
                                    <p:cond delay="500"/>
                                  </p:stCondLst>
                                  <p:childTnLst>
                                    <p:anim calcmode="lin" valueType="num">
                                      <p:cBhvr additive="base">
                                        <p:cTn id="370" dur="500"/>
                                        <p:tgtEl>
                                          <p:spTgt spid="69"/>
                                        </p:tgtEl>
                                        <p:attrNameLst>
                                          <p:attrName>ppt_x</p:attrName>
                                        </p:attrNameLst>
                                      </p:cBhvr>
                                      <p:tavLst>
                                        <p:tav tm="0">
                                          <p:val>
                                            <p:strVal val="ppt_x"/>
                                          </p:val>
                                        </p:tav>
                                        <p:tav tm="100000">
                                          <p:val>
                                            <p:strVal val="0-ppt_w/2"/>
                                          </p:val>
                                        </p:tav>
                                      </p:tavLst>
                                    </p:anim>
                                    <p:anim calcmode="lin" valueType="num">
                                      <p:cBhvr additive="base">
                                        <p:cTn id="371" dur="500"/>
                                        <p:tgtEl>
                                          <p:spTgt spid="69"/>
                                        </p:tgtEl>
                                        <p:attrNameLst>
                                          <p:attrName>ppt_y</p:attrName>
                                        </p:attrNameLst>
                                      </p:cBhvr>
                                      <p:tavLst>
                                        <p:tav tm="0">
                                          <p:val>
                                            <p:strVal val="ppt_y"/>
                                          </p:val>
                                        </p:tav>
                                        <p:tav tm="100000">
                                          <p:val>
                                            <p:strVal val="ppt_y"/>
                                          </p:val>
                                        </p:tav>
                                      </p:tavLst>
                                    </p:anim>
                                    <p:set>
                                      <p:cBhvr>
                                        <p:cTn id="372" dur="1" fill="hold">
                                          <p:stCondLst>
                                            <p:cond delay="499"/>
                                          </p:stCondLst>
                                        </p:cTn>
                                        <p:tgtEl>
                                          <p:spTgt spid="69"/>
                                        </p:tgtEl>
                                        <p:attrNameLst>
                                          <p:attrName>style.visibility</p:attrName>
                                        </p:attrNameLst>
                                      </p:cBhvr>
                                      <p:to>
                                        <p:strVal val="hidden"/>
                                      </p:to>
                                    </p:set>
                                  </p:childTnLst>
                                </p:cTn>
                              </p:par>
                            </p:childTnLst>
                          </p:cTn>
                        </p:par>
                        <p:par>
                          <p:cTn id="373" fill="hold">
                            <p:stCondLst>
                              <p:cond delay="1000"/>
                            </p:stCondLst>
                            <p:childTnLst>
                              <p:par>
                                <p:cTn id="374" presetID="2" presetClass="entr" presetSubtype="8" fill="hold" nodeType="afterEffect">
                                  <p:stCondLst>
                                    <p:cond delay="250"/>
                                  </p:stCondLst>
                                  <p:childTnLst>
                                    <p:set>
                                      <p:cBhvr>
                                        <p:cTn id="375" dur="1" fill="hold">
                                          <p:stCondLst>
                                            <p:cond delay="0"/>
                                          </p:stCondLst>
                                        </p:cTn>
                                        <p:tgtEl>
                                          <p:spTgt spid="72"/>
                                        </p:tgtEl>
                                        <p:attrNameLst>
                                          <p:attrName>style.visibility</p:attrName>
                                        </p:attrNameLst>
                                      </p:cBhvr>
                                      <p:to>
                                        <p:strVal val="visible"/>
                                      </p:to>
                                    </p:set>
                                    <p:anim calcmode="lin" valueType="num">
                                      <p:cBhvr additive="base">
                                        <p:cTn id="376" dur="500" fill="hold"/>
                                        <p:tgtEl>
                                          <p:spTgt spid="72"/>
                                        </p:tgtEl>
                                        <p:attrNameLst>
                                          <p:attrName>ppt_x</p:attrName>
                                        </p:attrNameLst>
                                      </p:cBhvr>
                                      <p:tavLst>
                                        <p:tav tm="0">
                                          <p:val>
                                            <p:strVal val="0-#ppt_w/2"/>
                                          </p:val>
                                        </p:tav>
                                        <p:tav tm="100000">
                                          <p:val>
                                            <p:strVal val="#ppt_x"/>
                                          </p:val>
                                        </p:tav>
                                      </p:tavLst>
                                    </p:anim>
                                    <p:anim calcmode="lin" valueType="num">
                                      <p:cBhvr additive="base">
                                        <p:cTn id="377" dur="500" fill="hold"/>
                                        <p:tgtEl>
                                          <p:spTgt spid="72"/>
                                        </p:tgtEl>
                                        <p:attrNameLst>
                                          <p:attrName>ppt_y</p:attrName>
                                        </p:attrNameLst>
                                      </p:cBhvr>
                                      <p:tavLst>
                                        <p:tav tm="0">
                                          <p:val>
                                            <p:strVal val="#ppt_y"/>
                                          </p:val>
                                        </p:tav>
                                        <p:tav tm="100000">
                                          <p:val>
                                            <p:strVal val="#ppt_y"/>
                                          </p:val>
                                        </p:tav>
                                      </p:tavLst>
                                    </p:anim>
                                  </p:childTnLst>
                                </p:cTn>
                              </p:par>
                            </p:childTnLst>
                          </p:cTn>
                        </p:par>
                        <p:par>
                          <p:cTn id="378" fill="hold">
                            <p:stCondLst>
                              <p:cond delay="1750"/>
                            </p:stCondLst>
                            <p:childTnLst>
                              <p:par>
                                <p:cTn id="379" presetID="22" presetClass="entr" presetSubtype="8" fill="hold" grpId="0" nodeType="afterEffect">
                                  <p:stCondLst>
                                    <p:cond delay="0"/>
                                  </p:stCondLst>
                                  <p:childTnLst>
                                    <p:set>
                                      <p:cBhvr>
                                        <p:cTn id="380" dur="1" fill="hold">
                                          <p:stCondLst>
                                            <p:cond delay="0"/>
                                          </p:stCondLst>
                                        </p:cTn>
                                        <p:tgtEl>
                                          <p:spTgt spid="73"/>
                                        </p:tgtEl>
                                        <p:attrNameLst>
                                          <p:attrName>style.visibility</p:attrName>
                                        </p:attrNameLst>
                                      </p:cBhvr>
                                      <p:to>
                                        <p:strVal val="visible"/>
                                      </p:to>
                                    </p:set>
                                    <p:animEffect transition="in" filter="wipe(left)">
                                      <p:cBhvr>
                                        <p:cTn id="381" dur="500"/>
                                        <p:tgtEl>
                                          <p:spTgt spid="73"/>
                                        </p:tgtEl>
                                      </p:cBhvr>
                                    </p:animEffect>
                                  </p:childTnLst>
                                </p:cTn>
                              </p:par>
                            </p:childTnLst>
                          </p:cTn>
                        </p:par>
                      </p:childTnLst>
                    </p:cTn>
                  </p:par>
                  <p:par>
                    <p:cTn id="382" fill="hold">
                      <p:stCondLst>
                        <p:cond delay="indefinite"/>
                      </p:stCondLst>
                      <p:childTnLst>
                        <p:par>
                          <p:cTn id="383" fill="hold">
                            <p:stCondLst>
                              <p:cond delay="0"/>
                            </p:stCondLst>
                            <p:childTnLst>
                              <p:par>
                                <p:cTn id="384" presetID="22" presetClass="exit" presetSubtype="2" fill="hold" grpId="1" nodeType="clickEffect">
                                  <p:stCondLst>
                                    <p:cond delay="0"/>
                                  </p:stCondLst>
                                  <p:childTnLst>
                                    <p:animEffect transition="out" filter="wipe(right)">
                                      <p:cBhvr>
                                        <p:cTn id="385" dur="500"/>
                                        <p:tgtEl>
                                          <p:spTgt spid="73"/>
                                        </p:tgtEl>
                                      </p:cBhvr>
                                    </p:animEffect>
                                    <p:set>
                                      <p:cBhvr>
                                        <p:cTn id="386" dur="1" fill="hold">
                                          <p:stCondLst>
                                            <p:cond delay="499"/>
                                          </p:stCondLst>
                                        </p:cTn>
                                        <p:tgtEl>
                                          <p:spTgt spid="73"/>
                                        </p:tgtEl>
                                        <p:attrNameLst>
                                          <p:attrName>style.visibility</p:attrName>
                                        </p:attrNameLst>
                                      </p:cBhvr>
                                      <p:to>
                                        <p:strVal val="hidden"/>
                                      </p:to>
                                    </p:set>
                                  </p:childTnLst>
                                </p:cTn>
                              </p:par>
                            </p:childTnLst>
                          </p:cTn>
                        </p:par>
                        <p:par>
                          <p:cTn id="387" fill="hold">
                            <p:stCondLst>
                              <p:cond delay="500"/>
                            </p:stCondLst>
                            <p:childTnLst>
                              <p:par>
                                <p:cTn id="388" presetID="2" presetClass="exit" presetSubtype="8" fill="hold" nodeType="afterEffect">
                                  <p:stCondLst>
                                    <p:cond delay="0"/>
                                  </p:stCondLst>
                                  <p:childTnLst>
                                    <p:anim calcmode="lin" valueType="num">
                                      <p:cBhvr additive="base">
                                        <p:cTn id="389" dur="500"/>
                                        <p:tgtEl>
                                          <p:spTgt spid="72"/>
                                        </p:tgtEl>
                                        <p:attrNameLst>
                                          <p:attrName>ppt_x</p:attrName>
                                        </p:attrNameLst>
                                      </p:cBhvr>
                                      <p:tavLst>
                                        <p:tav tm="0">
                                          <p:val>
                                            <p:strVal val="ppt_x"/>
                                          </p:val>
                                        </p:tav>
                                        <p:tav tm="100000">
                                          <p:val>
                                            <p:strVal val="0-ppt_w/2"/>
                                          </p:val>
                                        </p:tav>
                                      </p:tavLst>
                                    </p:anim>
                                    <p:anim calcmode="lin" valueType="num">
                                      <p:cBhvr additive="base">
                                        <p:cTn id="390" dur="500"/>
                                        <p:tgtEl>
                                          <p:spTgt spid="72"/>
                                        </p:tgtEl>
                                        <p:attrNameLst>
                                          <p:attrName>ppt_y</p:attrName>
                                        </p:attrNameLst>
                                      </p:cBhvr>
                                      <p:tavLst>
                                        <p:tav tm="0">
                                          <p:val>
                                            <p:strVal val="ppt_y"/>
                                          </p:val>
                                        </p:tav>
                                        <p:tav tm="100000">
                                          <p:val>
                                            <p:strVal val="ppt_y"/>
                                          </p:val>
                                        </p:tav>
                                      </p:tavLst>
                                    </p:anim>
                                    <p:set>
                                      <p:cBhvr>
                                        <p:cTn id="391" dur="1" fill="hold">
                                          <p:stCondLst>
                                            <p:cond delay="499"/>
                                          </p:stCondLst>
                                        </p:cTn>
                                        <p:tgtEl>
                                          <p:spTgt spid="72"/>
                                        </p:tgtEl>
                                        <p:attrNameLst>
                                          <p:attrName>style.visibility</p:attrName>
                                        </p:attrNameLst>
                                      </p:cBhvr>
                                      <p:to>
                                        <p:strVal val="hidden"/>
                                      </p:to>
                                    </p:set>
                                  </p:childTnLst>
                                </p:cTn>
                              </p:par>
                            </p:childTnLst>
                          </p:cTn>
                        </p:par>
                        <p:par>
                          <p:cTn id="392" fill="hold">
                            <p:stCondLst>
                              <p:cond delay="1000"/>
                            </p:stCondLst>
                            <p:childTnLst>
                              <p:par>
                                <p:cTn id="393" presetID="2" presetClass="entr" presetSubtype="8" fill="hold" nodeType="afterEffect">
                                  <p:stCondLst>
                                    <p:cond delay="250"/>
                                  </p:stCondLst>
                                  <p:childTnLst>
                                    <p:set>
                                      <p:cBhvr>
                                        <p:cTn id="394" dur="1" fill="hold">
                                          <p:stCondLst>
                                            <p:cond delay="0"/>
                                          </p:stCondLst>
                                        </p:cTn>
                                        <p:tgtEl>
                                          <p:spTgt spid="74"/>
                                        </p:tgtEl>
                                        <p:attrNameLst>
                                          <p:attrName>style.visibility</p:attrName>
                                        </p:attrNameLst>
                                      </p:cBhvr>
                                      <p:to>
                                        <p:strVal val="visible"/>
                                      </p:to>
                                    </p:set>
                                    <p:anim calcmode="lin" valueType="num">
                                      <p:cBhvr additive="base">
                                        <p:cTn id="395" dur="500" fill="hold"/>
                                        <p:tgtEl>
                                          <p:spTgt spid="74"/>
                                        </p:tgtEl>
                                        <p:attrNameLst>
                                          <p:attrName>ppt_x</p:attrName>
                                        </p:attrNameLst>
                                      </p:cBhvr>
                                      <p:tavLst>
                                        <p:tav tm="0">
                                          <p:val>
                                            <p:strVal val="0-#ppt_w/2"/>
                                          </p:val>
                                        </p:tav>
                                        <p:tav tm="100000">
                                          <p:val>
                                            <p:strVal val="#ppt_x"/>
                                          </p:val>
                                        </p:tav>
                                      </p:tavLst>
                                    </p:anim>
                                    <p:anim calcmode="lin" valueType="num">
                                      <p:cBhvr additive="base">
                                        <p:cTn id="396" dur="500" fill="hold"/>
                                        <p:tgtEl>
                                          <p:spTgt spid="74"/>
                                        </p:tgtEl>
                                        <p:attrNameLst>
                                          <p:attrName>ppt_y</p:attrName>
                                        </p:attrNameLst>
                                      </p:cBhvr>
                                      <p:tavLst>
                                        <p:tav tm="0">
                                          <p:val>
                                            <p:strVal val="#ppt_y"/>
                                          </p:val>
                                        </p:tav>
                                        <p:tav tm="100000">
                                          <p:val>
                                            <p:strVal val="#ppt_y"/>
                                          </p:val>
                                        </p:tav>
                                      </p:tavLst>
                                    </p:anim>
                                  </p:childTnLst>
                                </p:cTn>
                              </p:par>
                            </p:childTnLst>
                          </p:cTn>
                        </p:par>
                        <p:par>
                          <p:cTn id="397" fill="hold">
                            <p:stCondLst>
                              <p:cond delay="1750"/>
                            </p:stCondLst>
                            <p:childTnLst>
                              <p:par>
                                <p:cTn id="398" presetID="22" presetClass="entr" presetSubtype="8" fill="hold" grpId="0" nodeType="afterEffect">
                                  <p:stCondLst>
                                    <p:cond delay="0"/>
                                  </p:stCondLst>
                                  <p:childTnLst>
                                    <p:set>
                                      <p:cBhvr>
                                        <p:cTn id="399" dur="1" fill="hold">
                                          <p:stCondLst>
                                            <p:cond delay="0"/>
                                          </p:stCondLst>
                                        </p:cTn>
                                        <p:tgtEl>
                                          <p:spTgt spid="76"/>
                                        </p:tgtEl>
                                        <p:attrNameLst>
                                          <p:attrName>style.visibility</p:attrName>
                                        </p:attrNameLst>
                                      </p:cBhvr>
                                      <p:to>
                                        <p:strVal val="visible"/>
                                      </p:to>
                                    </p:set>
                                    <p:animEffect transition="in" filter="wipe(left)">
                                      <p:cBhvr>
                                        <p:cTn id="400" dur="500"/>
                                        <p:tgtEl>
                                          <p:spTgt spid="76"/>
                                        </p:tgtEl>
                                      </p:cBhvr>
                                    </p:animEffect>
                                  </p:childTnLst>
                                </p:cTn>
                              </p:par>
                            </p:childTnLst>
                          </p:cTn>
                        </p:par>
                        <p:par>
                          <p:cTn id="401" fill="hold">
                            <p:stCondLst>
                              <p:cond delay="2250"/>
                            </p:stCondLst>
                            <p:childTnLst>
                              <p:par>
                                <p:cTn id="402" presetID="2" presetClass="entr" presetSubtype="4" fill="hold" grpId="0" nodeType="afterEffect">
                                  <p:stCondLst>
                                    <p:cond delay="0"/>
                                  </p:stCondLst>
                                  <p:childTnLst>
                                    <p:set>
                                      <p:cBhvr>
                                        <p:cTn id="403" dur="1" fill="hold">
                                          <p:stCondLst>
                                            <p:cond delay="0"/>
                                          </p:stCondLst>
                                        </p:cTn>
                                        <p:tgtEl>
                                          <p:spTgt spid="20"/>
                                        </p:tgtEl>
                                        <p:attrNameLst>
                                          <p:attrName>style.visibility</p:attrName>
                                        </p:attrNameLst>
                                      </p:cBhvr>
                                      <p:to>
                                        <p:strVal val="visible"/>
                                      </p:to>
                                    </p:set>
                                    <p:anim calcmode="lin" valueType="num">
                                      <p:cBhvr additive="base">
                                        <p:cTn id="404" dur="500" fill="hold"/>
                                        <p:tgtEl>
                                          <p:spTgt spid="20"/>
                                        </p:tgtEl>
                                        <p:attrNameLst>
                                          <p:attrName>ppt_x</p:attrName>
                                        </p:attrNameLst>
                                      </p:cBhvr>
                                      <p:tavLst>
                                        <p:tav tm="0">
                                          <p:val>
                                            <p:strVal val="#ppt_x"/>
                                          </p:val>
                                        </p:tav>
                                        <p:tav tm="100000">
                                          <p:val>
                                            <p:strVal val="#ppt_x"/>
                                          </p:val>
                                        </p:tav>
                                      </p:tavLst>
                                    </p:anim>
                                    <p:anim calcmode="lin" valueType="num">
                                      <p:cBhvr additive="base">
                                        <p:cTn id="40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1" grpId="0" animBg="1"/>
      <p:bldP spid="71" grpId="1" animBg="1"/>
      <p:bldP spid="13" grpId="0" animBg="1"/>
      <p:bldP spid="13" grpId="1" animBg="1"/>
      <p:bldP spid="31" grpId="0" animBg="1"/>
      <p:bldP spid="31" grpId="1" animBg="1"/>
      <p:bldP spid="97" grpId="0" animBg="1"/>
      <p:bldP spid="97" grpId="1" animBg="1"/>
      <p:bldP spid="30" grpId="0" animBg="1"/>
      <p:bldP spid="30" grpId="1" animBg="1"/>
      <p:bldP spid="30" grpId="2" animBg="1"/>
      <p:bldP spid="30" grpId="3" animBg="1"/>
      <p:bldP spid="88" grpId="0" animBg="1"/>
      <p:bldP spid="88" grpId="1" animBg="1"/>
      <p:bldP spid="88" grpId="2" animBg="1"/>
      <p:bldP spid="88" grpId="3" animBg="1"/>
      <p:bldP spid="88" grpId="4" animBg="1"/>
      <p:bldP spid="91" grpId="0" animBg="1"/>
      <p:bldP spid="91" grpId="1" animBg="1"/>
      <p:bldP spid="91" grpId="2" animBg="1"/>
      <p:bldP spid="91" grpId="3" animBg="1"/>
      <p:bldP spid="91" grpId="4" animBg="1"/>
      <p:bldP spid="127" grpId="0" animBg="1"/>
      <p:bldP spid="127" grpId="1" animBg="1"/>
      <p:bldP spid="128" grpId="0" animBg="1"/>
      <p:bldP spid="128" grpId="1" animBg="1"/>
      <p:bldP spid="4" grpId="0"/>
      <p:bldP spid="4" grpId="1"/>
      <p:bldP spid="42" grpId="0"/>
      <p:bldP spid="42" grpId="1"/>
      <p:bldP spid="43" grpId="0" animBg="1"/>
      <p:bldP spid="43" grpId="1" animBg="1"/>
      <p:bldP spid="44" grpId="0" animBg="1"/>
      <p:bldP spid="44" grpId="1" animBg="1"/>
      <p:bldP spid="9" grpId="0" animBg="1"/>
      <p:bldP spid="9" grpId="1" animBg="1"/>
      <p:bldP spid="9" grpId="2" animBg="1"/>
      <p:bldP spid="46" grpId="0" animBg="1"/>
      <p:bldP spid="46" grpId="1" animBg="1"/>
      <p:bldP spid="49" grpId="0" animBg="1"/>
      <p:bldP spid="49" grpId="1" animBg="1"/>
      <p:bldP spid="50" grpId="0" animBg="1"/>
      <p:bldP spid="50" grpId="1" animBg="1"/>
      <p:bldP spid="51" grpId="0" animBg="1"/>
      <p:bldP spid="51" grpId="1" animBg="1"/>
      <p:bldP spid="62" grpId="0" animBg="1"/>
      <p:bldP spid="62" grpId="1" animBg="1"/>
      <p:bldP spid="59" grpId="0" animBg="1"/>
      <p:bldP spid="59" grpId="1" animBg="1"/>
      <p:bldP spid="56" grpId="0" animBg="1"/>
      <p:bldP spid="56" grpId="1" animBg="1"/>
      <p:bldP spid="16" grpId="0"/>
      <p:bldP spid="16" grpId="1"/>
      <p:bldP spid="67" grpId="0"/>
      <p:bldP spid="67" grpId="1"/>
      <p:bldP spid="17" grpId="0" animBg="1"/>
      <p:bldP spid="17" grpId="1" animBg="1"/>
      <p:bldP spid="18" grpId="0" animBg="1"/>
      <p:bldP spid="18" grpId="1" animBg="1"/>
      <p:bldP spid="73" grpId="0" animBg="1"/>
      <p:bldP spid="73" grpId="1" animBg="1"/>
      <p:bldP spid="7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1821" y="3075057"/>
            <a:ext cx="1728358"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小</a:t>
            </a:r>
            <a:r>
              <a:rPr lang="zh-CN" altLang="en-US" sz="4000" b="1" dirty="0">
                <a:ln w="22225" cap="flat" cmpd="sng">
                  <a:noFill/>
                  <a:prstDash val="solid"/>
                </a:ln>
                <a:noFill/>
                <a:latin typeface="宋体" panose="02010600030101010101" pitchFamily="2" charset="-122"/>
                <a:ea typeface="宋体" panose="02010600030101010101" pitchFamily="2" charset="-122"/>
              </a:rPr>
              <a:t>○</a:t>
            </a:r>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结</a:t>
            </a:r>
            <a:endParaRPr lang="zh-CN" altLang="en-US" sz="4000" dirty="0"/>
          </a:p>
        </p:txBody>
      </p:sp>
      <mc:AlternateContent xmlns:mc="http://schemas.openxmlformats.org/markup-compatibility/2006" xmlns:a14="http://schemas.microsoft.com/office/drawing/2010/main">
        <mc:Choice Requires="a14">
          <p:sp>
            <p:nvSpPr>
              <p:cNvPr id="4" name="矩形: 圆角 3"/>
              <p:cNvSpPr/>
              <p:nvPr/>
            </p:nvSpPr>
            <p:spPr>
              <a:xfrm>
                <a:off x="1117600" y="1540041"/>
                <a:ext cx="9956800" cy="4780547"/>
              </a:xfrm>
              <a:prstGeom prst="roundRect">
                <a:avLst>
                  <a:gd name="adj" fmla="val 780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spcAft>
                    <a:spcPts val="3000"/>
                  </a:spcAft>
                </a:pPr>
                <a:r>
                  <a:rPr lang="zh-CN" altLang="en-US" sz="3600" dirty="0">
                    <a:solidFill>
                      <a:schemeClr val="tx1"/>
                    </a:solidFill>
                    <a:latin typeface="华文楷体" panose="02010600040101010101" pitchFamily="2" charset="-122"/>
                    <a:ea typeface="华文楷体" panose="02010600040101010101" pitchFamily="2" charset="-122"/>
                  </a:rPr>
                  <a:t>分数与除法之间的关系：</a:t>
                </a:r>
                <a:br>
                  <a:rPr lang="zh-CN" altLang="en-US" sz="3600" dirty="0">
                    <a:solidFill>
                      <a:schemeClr val="tx1"/>
                    </a:solidFill>
                    <a:latin typeface="华文楷体" panose="02010600040101010101" pitchFamily="2" charset="-122"/>
                    <a:ea typeface="华文楷体" panose="02010600040101010101" pitchFamily="2" charset="-122"/>
                  </a:rPr>
                </a:br>
                <a14:m>
                  <m:oMathPara xmlns:m="http://schemas.openxmlformats.org/officeDocument/2006/math">
                    <m:oMathParaPr>
                      <m:jc m:val="centerGroup"/>
                    </m:oMathParaPr>
                    <m:oMath xmlns:m="http://schemas.openxmlformats.org/officeDocument/2006/math">
                      <m:r>
                        <a:rPr lang="zh-CN" altLang="en-US" sz="3600" i="1" dirty="0" smtClean="0">
                          <a:solidFill>
                            <a:schemeClr val="accent5">
                              <a:lumMod val="75000"/>
                            </a:schemeClr>
                          </a:solidFill>
                          <a:latin typeface="Cambria Math" panose="02040503050406030204" pitchFamily="18" charset="0"/>
                          <a:ea typeface="华文楷体" panose="02010600040101010101" pitchFamily="2" charset="-122"/>
                        </a:rPr>
                        <m:t>被除数</m:t>
                      </m:r>
                      <m:r>
                        <a:rPr lang="en-US" altLang="zh-CN" sz="3600" i="1" dirty="0">
                          <a:solidFill>
                            <a:schemeClr val="accent5">
                              <a:lumMod val="75000"/>
                            </a:schemeClr>
                          </a:solidFill>
                          <a:latin typeface="Cambria Math" panose="02040503050406030204" pitchFamily="18" charset="0"/>
                          <a:ea typeface="华文楷体" panose="02010600040101010101" pitchFamily="2" charset="-122"/>
                        </a:rPr>
                        <m:t>÷</m:t>
                      </m:r>
                      <m:r>
                        <a:rPr lang="zh-CN" altLang="en-US" sz="3600" i="1" dirty="0">
                          <a:solidFill>
                            <a:schemeClr val="accent5">
                              <a:lumMod val="75000"/>
                            </a:schemeClr>
                          </a:solidFill>
                          <a:latin typeface="Cambria Math" panose="02040503050406030204" pitchFamily="18" charset="0"/>
                          <a:ea typeface="华文楷体" panose="02010600040101010101" pitchFamily="2" charset="-122"/>
                        </a:rPr>
                        <m:t>除数</m:t>
                      </m:r>
                      <m:r>
                        <a:rPr lang="en-US" altLang="zh-CN" sz="3600" i="1" dirty="0">
                          <a:solidFill>
                            <a:schemeClr val="accent5">
                              <a:lumMod val="75000"/>
                            </a:schemeClr>
                          </a:solidFill>
                          <a:latin typeface="Cambria Math" panose="02040503050406030204" pitchFamily="18" charset="0"/>
                          <a:ea typeface="华文楷体" panose="02010600040101010101" pitchFamily="2" charset="-122"/>
                        </a:rPr>
                        <m:t>=  </m:t>
                      </m:r>
                      <m:f>
                        <m:fPr>
                          <m:ctrlPr>
                            <a:rPr lang="en-US" altLang="zh-CN" sz="3600" i="1" dirty="0" smtClean="0">
                              <a:solidFill>
                                <a:schemeClr val="accent5">
                                  <a:lumMod val="75000"/>
                                </a:schemeClr>
                              </a:solidFill>
                              <a:latin typeface="Cambria Math" panose="02040503050406030204" pitchFamily="18" charset="0"/>
                              <a:ea typeface="华文楷体" panose="02010600040101010101" pitchFamily="2" charset="-122"/>
                            </a:rPr>
                          </m:ctrlPr>
                        </m:fPr>
                        <m:num>
                          <m:r>
                            <a:rPr lang="zh-CN" altLang="en-US" sz="3600" i="1" dirty="0">
                              <a:solidFill>
                                <a:schemeClr val="accent5">
                                  <a:lumMod val="75000"/>
                                </a:schemeClr>
                              </a:solidFill>
                              <a:latin typeface="Cambria Math" panose="02040503050406030204" pitchFamily="18" charset="0"/>
                              <a:ea typeface="华文楷体" panose="02010600040101010101" pitchFamily="2" charset="-122"/>
                            </a:rPr>
                            <m:t>被除数</m:t>
                          </m:r>
                        </m:num>
                        <m:den>
                          <m:r>
                            <a:rPr lang="zh-CN" altLang="en-US" sz="3600" i="1" dirty="0">
                              <a:solidFill>
                                <a:schemeClr val="accent5">
                                  <a:lumMod val="75000"/>
                                </a:schemeClr>
                              </a:solidFill>
                              <a:latin typeface="Cambria Math" panose="02040503050406030204" pitchFamily="18" charset="0"/>
                              <a:ea typeface="华文楷体" panose="02010600040101010101" pitchFamily="2" charset="-122"/>
                            </a:rPr>
                            <m:t>除数</m:t>
                          </m:r>
                        </m:den>
                      </m:f>
                    </m:oMath>
                  </m:oMathPara>
                </a14:m>
                <a:endParaRPr lang="zh-CN" altLang="en-US" sz="3600" dirty="0">
                  <a:solidFill>
                    <a:schemeClr val="tx1"/>
                  </a:solidFill>
                  <a:latin typeface="华文楷体" panose="02010600040101010101" pitchFamily="2" charset="-122"/>
                  <a:ea typeface="华文楷体" panose="02010600040101010101" pitchFamily="2" charset="-122"/>
                </a:endParaRPr>
              </a:p>
              <a:p>
                <a:pPr>
                  <a:lnSpc>
                    <a:spcPct val="150000"/>
                  </a:lnSpc>
                </a:pPr>
                <a:r>
                  <a:rPr lang="zh-CN" altLang="en-US" sz="3600" dirty="0">
                    <a:solidFill>
                      <a:schemeClr val="tx1"/>
                    </a:solidFill>
                    <a:latin typeface="华文楷体" panose="02010600040101010101" pitchFamily="2" charset="-122"/>
                    <a:ea typeface="华文楷体" panose="02010600040101010101" pitchFamily="2" charset="-122"/>
                  </a:rPr>
                  <a:t>把假分数化为带分数，可以这样计算：</a:t>
                </a:r>
              </a:p>
              <a:p>
                <a:pPr/>
                <a14:m>
                  <m:oMathPara xmlns:m="http://schemas.openxmlformats.org/officeDocument/2006/math">
                    <m:oMathParaPr>
                      <m:jc m:val="centerGroup"/>
                    </m:oMathParaPr>
                    <m:oMath xmlns:m="http://schemas.openxmlformats.org/officeDocument/2006/math">
                      <m:f>
                        <m:fPr>
                          <m:ctrlPr>
                            <a:rPr lang="en-US" altLang="zh-CN" sz="3600" i="1" dirty="0" smtClean="0">
                              <a:solidFill>
                                <a:schemeClr val="tx1"/>
                              </a:solidFill>
                              <a:latin typeface="Cambria Math" panose="02040503050406030204" pitchFamily="18" charset="0"/>
                              <a:ea typeface="华文楷体" panose="02010600040101010101" pitchFamily="2" charset="-122"/>
                            </a:rPr>
                          </m:ctrlPr>
                        </m:fPr>
                        <m:num>
                          <m:r>
                            <a:rPr lang="en-US" altLang="zh-CN" sz="3600" i="1" dirty="0" smtClean="0">
                              <a:solidFill>
                                <a:schemeClr val="tx1"/>
                              </a:solidFill>
                              <a:latin typeface="Cambria Math" panose="02040503050406030204" pitchFamily="18" charset="0"/>
                              <a:ea typeface="华文楷体" panose="02010600040101010101" pitchFamily="2" charset="-122"/>
                            </a:rPr>
                            <m:t>9</m:t>
                          </m:r>
                        </m:num>
                        <m:den>
                          <m:r>
                            <a:rPr lang="en-US" altLang="zh-CN" sz="3600" i="1" dirty="0" smtClean="0">
                              <a:solidFill>
                                <a:schemeClr val="tx1"/>
                              </a:solidFill>
                              <a:latin typeface="Cambria Math" panose="02040503050406030204" pitchFamily="18" charset="0"/>
                              <a:ea typeface="华文楷体" panose="02010600040101010101" pitchFamily="2" charset="-122"/>
                            </a:rPr>
                            <m:t>4</m:t>
                          </m:r>
                        </m:den>
                      </m:f>
                      <m:r>
                        <a:rPr lang="en-US" altLang="zh-CN" sz="3600" i="1" dirty="0" smtClean="0">
                          <a:solidFill>
                            <a:schemeClr val="tx1"/>
                          </a:solidFill>
                          <a:latin typeface="Cambria Math" panose="02040503050406030204" pitchFamily="18" charset="0"/>
                          <a:ea typeface="华文楷体" panose="02010600040101010101" pitchFamily="2" charset="-122"/>
                        </a:rPr>
                        <m:t>=9÷4=2 </m:t>
                      </m:r>
                      <m:f>
                        <m:fPr>
                          <m:ctrlPr>
                            <a:rPr lang="en-US" altLang="zh-CN" sz="3600" i="1" dirty="0" smtClean="0">
                              <a:solidFill>
                                <a:schemeClr val="tx1"/>
                              </a:solidFill>
                              <a:latin typeface="Cambria Math" panose="02040503050406030204" pitchFamily="18" charset="0"/>
                              <a:ea typeface="华文楷体" panose="02010600040101010101" pitchFamily="2" charset="-122"/>
                            </a:rPr>
                          </m:ctrlPr>
                        </m:fPr>
                        <m:num>
                          <m:r>
                            <a:rPr lang="en-US" altLang="zh-CN" sz="3600" i="1" dirty="0" smtClean="0">
                              <a:solidFill>
                                <a:schemeClr val="tx1"/>
                              </a:solidFill>
                              <a:latin typeface="Cambria Math" panose="02040503050406030204" pitchFamily="18" charset="0"/>
                              <a:ea typeface="华文楷体" panose="02010600040101010101" pitchFamily="2" charset="-122"/>
                            </a:rPr>
                            <m:t>1</m:t>
                          </m:r>
                        </m:num>
                        <m:den>
                          <m:r>
                            <a:rPr lang="en-US" altLang="zh-CN" sz="3600" i="1" dirty="0" smtClean="0">
                              <a:solidFill>
                                <a:schemeClr val="tx1"/>
                              </a:solidFill>
                              <a:latin typeface="Cambria Math" panose="02040503050406030204" pitchFamily="18" charset="0"/>
                              <a:ea typeface="华文楷体" panose="02010600040101010101" pitchFamily="2" charset="-122"/>
                            </a:rPr>
                            <m:t>4</m:t>
                          </m:r>
                        </m:den>
                      </m:f>
                    </m:oMath>
                  </m:oMathPara>
                </a14:m>
                <a:endParaRPr lang="zh-CN" altLang="en-US" sz="2800" dirty="0">
                  <a:solidFill>
                    <a:schemeClr val="tx1"/>
                  </a:solidFill>
                  <a:latin typeface="华文楷体" panose="02010600040101010101" pitchFamily="2" charset="-122"/>
                  <a:ea typeface="华文楷体" panose="02010600040101010101" pitchFamily="2" charset="-122"/>
                </a:endParaRPr>
              </a:p>
            </p:txBody>
          </p:sp>
        </mc:Choice>
        <mc:Fallback xmlns="">
          <p:sp>
            <p:nvSpPr>
              <p:cNvPr id="4" name="矩形: 圆角 3"/>
              <p:cNvSpPr>
                <a:spLocks noRot="1" noChangeAspect="1" noMove="1" noResize="1" noEditPoints="1" noAdjustHandles="1" noChangeArrowheads="1" noChangeShapeType="1" noTextEdit="1"/>
              </p:cNvSpPr>
              <p:nvPr/>
            </p:nvSpPr>
            <p:spPr>
              <a:xfrm>
                <a:off x="1117600" y="1540041"/>
                <a:ext cx="9956800" cy="4780547"/>
              </a:xfrm>
              <a:prstGeom prst="roundRect">
                <a:avLst>
                  <a:gd name="adj" fmla="val 7806"/>
                </a:avLst>
              </a:prstGeom>
              <a:blipFill rotWithShape="1">
                <a:blip r:embed="rId2"/>
                <a:stretch>
                  <a:fillRect t="-3" b="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388 -0.40417 " pathEditMode="relative" rAng="0" ptsTypes="AA">
                                      <p:cBhvr>
                                        <p:cTn id="6" dur="500" fill="hold"/>
                                        <p:tgtEl>
                                          <p:spTgt spid="2"/>
                                        </p:tgtEl>
                                        <p:attrNameLst>
                                          <p:attrName>ppt_x</p:attrName>
                                          <p:attrName>ppt_y</p:attrName>
                                        </p:attrNameLst>
                                      </p:cBhvr>
                                      <p:rCtr x="-6940" y="-20208"/>
                                    </p:animMotion>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74539" y="3075057"/>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培优例题</a:t>
            </a:r>
            <a:endParaRPr lang="zh-CN" altLang="en-US" sz="4000" dirty="0"/>
          </a:p>
        </p:txBody>
      </p:sp>
      <p:sp>
        <p:nvSpPr>
          <p:cNvPr id="4" name="文本框 3"/>
          <p:cNvSpPr txBox="1"/>
          <p:nvPr/>
        </p:nvSpPr>
        <p:spPr>
          <a:xfrm>
            <a:off x="524851" y="1463376"/>
            <a:ext cx="10668665" cy="637849"/>
          </a:xfrm>
          <a:prstGeom prst="rect">
            <a:avLst/>
          </a:prstGeom>
          <a:solidFill>
            <a:schemeClr val="accent4">
              <a:lumMod val="20000"/>
              <a:lumOff val="80000"/>
            </a:schemeClr>
          </a:solidFill>
          <a:ln>
            <a:solidFill>
              <a:schemeClr val="accent1">
                <a:shade val="50000"/>
              </a:schemeClr>
            </a:solidFill>
          </a:ln>
        </p:spPr>
        <p:txBody>
          <a:bodyPr wrap="square" lIns="180000" tIns="72000" rIns="180000" bIns="72000" rtlCol="0">
            <a:spAutoFit/>
          </a:bodyPr>
          <a:lstStyle/>
          <a:p>
            <a:r>
              <a:rPr lang="zh-CN" altLang="en-US" sz="3200" dirty="0">
                <a:latin typeface="华文楷体" panose="02010600040101010101" pitchFamily="2" charset="-122"/>
                <a:ea typeface="华文楷体" panose="02010600040101010101" pitchFamily="2" charset="-122"/>
              </a:rPr>
              <a:t>例</a:t>
            </a:r>
            <a:r>
              <a:rPr lang="en-US" altLang="zh-CN" sz="3200" dirty="0">
                <a:latin typeface="华文楷体" panose="02010600040101010101" pitchFamily="2" charset="-122"/>
                <a:ea typeface="华文楷体" panose="02010600040101010101" pitchFamily="2" charset="-122"/>
              </a:rPr>
              <a:t>1  </a:t>
            </a:r>
            <a:r>
              <a:rPr lang="zh-CN" altLang="en-US" sz="3200" dirty="0">
                <a:latin typeface="华文楷体" panose="02010600040101010101" pitchFamily="2" charset="-122"/>
                <a:ea typeface="华文楷体" panose="02010600040101010101" pitchFamily="2" charset="-122"/>
              </a:rPr>
              <a:t>一根绳子长 </a:t>
            </a:r>
            <a:r>
              <a:rPr lang="en-US" altLang="zh-CN" sz="3200" dirty="0">
                <a:latin typeface="华文楷体" panose="02010600040101010101" pitchFamily="2" charset="-122"/>
                <a:ea typeface="华文楷体" panose="02010600040101010101" pitchFamily="2" charset="-122"/>
              </a:rPr>
              <a:t>5 </a:t>
            </a:r>
            <a:r>
              <a:rPr lang="zh-CN" altLang="en-US" sz="3200" dirty="0">
                <a:latin typeface="华文楷体" panose="02010600040101010101" pitchFamily="2" charset="-122"/>
                <a:ea typeface="华文楷体" panose="02010600040101010101" pitchFamily="2" charset="-122"/>
              </a:rPr>
              <a:t>米，把它对折三次后，每段长多少米？</a:t>
            </a:r>
          </a:p>
        </p:txBody>
      </p:sp>
      <mc:AlternateContent xmlns:mc="http://schemas.openxmlformats.org/markup-compatibility/2006" xmlns:a14="http://schemas.microsoft.com/office/drawing/2010/main">
        <mc:Choice Requires="a14">
          <p:sp>
            <p:nvSpPr>
              <p:cNvPr id="11" name="矩形 10"/>
              <p:cNvSpPr/>
              <p:nvPr/>
            </p:nvSpPr>
            <p:spPr>
              <a:xfrm>
                <a:off x="524851" y="3188142"/>
                <a:ext cx="11142298" cy="2899512"/>
              </a:xfrm>
              <a:prstGeom prst="rect">
                <a:avLst/>
              </a:prstGeom>
            </p:spPr>
            <p:txBody>
              <a:bodyPr wrap="square">
                <a:spAutoFit/>
              </a:bodyPr>
              <a:lstStyle/>
              <a:p>
                <a:r>
                  <a:rPr lang="zh-CN" altLang="en-US" sz="3200" dirty="0">
                    <a:solidFill>
                      <a:prstClr val="black"/>
                    </a:solidFill>
                    <a:latin typeface="华文楷体" panose="02010600040101010101" pitchFamily="2" charset="-122"/>
                    <a:ea typeface="华文楷体" panose="02010600040101010101" pitchFamily="2" charset="-122"/>
                  </a:rPr>
                  <a:t>规范解答：</a:t>
                </a:r>
                <a:endParaRPr lang="en-US" altLang="zh-CN" sz="3200" dirty="0">
                  <a:solidFill>
                    <a:prstClr val="black"/>
                  </a:solidFill>
                  <a:latin typeface="华文楷体" panose="02010600040101010101" pitchFamily="2" charset="-122"/>
                  <a:ea typeface="华文楷体" panose="02010600040101010101" pitchFamily="2" charset="-122"/>
                </a:endParaRPr>
              </a:p>
              <a:p>
                <a:pPr>
                  <a:lnSpc>
                    <a:spcPts val="6000"/>
                  </a:lnSpc>
                </a:pPr>
                <a:r>
                  <a:rPr lang="zh-CN" altLang="en-US" sz="2800" dirty="0">
                    <a:solidFill>
                      <a:prstClr val="black"/>
                    </a:solidFill>
                    <a:latin typeface="华文楷体" panose="02010600040101010101" pitchFamily="2" charset="-122"/>
                    <a:ea typeface="华文楷体" panose="02010600040101010101" pitchFamily="2" charset="-122"/>
                  </a:rPr>
                  <a:t>        把一根绳子对折三次，每段的长度变为原来的</a:t>
                </a:r>
                <a:r>
                  <a:rPr lang="zh-CN" altLang="en-US" sz="2800" dirty="0">
                    <a:latin typeface="华文楷体" panose="02010600040101010101" pitchFamily="2" charset="-122"/>
                    <a:ea typeface="华文楷体" panose="02010600040101010101" pitchFamily="2" charset="-122"/>
                  </a:rPr>
                  <a:t> </a:t>
                </a:r>
                <a14:m>
                  <m:oMath xmlns:m="http://schemas.openxmlformats.org/officeDocument/2006/math">
                    <m:f>
                      <m:fPr>
                        <m:ctrlPr>
                          <a:rPr lang="en-US" altLang="zh-CN" sz="3600" i="1">
                            <a:solidFill>
                              <a:prstClr val="black"/>
                            </a:solidFill>
                            <a:latin typeface="Cambria Math" panose="02040503050406030204" pitchFamily="18" charset="0"/>
                            <a:ea typeface="华文楷体" panose="02010600040101010101" pitchFamily="2" charset="-122"/>
                          </a:rPr>
                        </m:ctrlPr>
                      </m:fPr>
                      <m:num>
                        <m:r>
                          <a:rPr lang="en-US" altLang="zh-CN" sz="3600" i="1">
                            <a:solidFill>
                              <a:prstClr val="black"/>
                            </a:solidFill>
                            <a:latin typeface="Cambria Math" panose="02040503050406030204" pitchFamily="18" charset="0"/>
                            <a:ea typeface="华文楷体" panose="02010600040101010101" pitchFamily="2" charset="-122"/>
                          </a:rPr>
                          <m:t>1</m:t>
                        </m:r>
                      </m:num>
                      <m:den>
                        <m:r>
                          <a:rPr lang="en-US" altLang="zh-CN" sz="3600" b="0" i="1" smtClean="0">
                            <a:solidFill>
                              <a:prstClr val="black"/>
                            </a:solidFill>
                            <a:latin typeface="Cambria Math" panose="02040503050406030204" pitchFamily="18" charset="0"/>
                            <a:ea typeface="华文楷体" panose="02010600040101010101" pitchFamily="2" charset="-122"/>
                          </a:rPr>
                          <m:t>8</m:t>
                        </m:r>
                      </m:den>
                    </m:f>
                    <m:r>
                      <a:rPr lang="en-US" altLang="zh-CN" sz="3600" b="0" i="1" smtClean="0">
                        <a:solidFill>
                          <a:prstClr val="black"/>
                        </a:solidFill>
                        <a:latin typeface="Cambria Math" panose="02040503050406030204" pitchFamily="18" charset="0"/>
                        <a:ea typeface="华文楷体" panose="02010600040101010101" pitchFamily="2" charset="-122"/>
                      </a:rPr>
                      <m:t> </m:t>
                    </m:r>
                  </m:oMath>
                </a14:m>
                <a:r>
                  <a:rPr lang="zh-CN" altLang="en-US" sz="2800" dirty="0">
                    <a:solidFill>
                      <a:prstClr val="black"/>
                    </a:solidFill>
                    <a:latin typeface="华文楷体" panose="02010600040101010101" pitchFamily="2" charset="-122"/>
                    <a:ea typeface="华文楷体" panose="02010600040101010101" pitchFamily="2" charset="-122"/>
                  </a:rPr>
                  <a:t>，相当于把绳子分成 </a:t>
                </a:r>
                <a:r>
                  <a:rPr lang="en-US" altLang="zh-CN" sz="2800" dirty="0">
                    <a:solidFill>
                      <a:prstClr val="black"/>
                    </a:solidFill>
                    <a:latin typeface="华文楷体" panose="02010600040101010101" pitchFamily="2" charset="-122"/>
                    <a:ea typeface="华文楷体" panose="02010600040101010101" pitchFamily="2" charset="-122"/>
                  </a:rPr>
                  <a:t>8 </a:t>
                </a:r>
                <a:r>
                  <a:rPr lang="zh-CN" altLang="en-US" sz="2800" dirty="0">
                    <a:solidFill>
                      <a:prstClr val="black"/>
                    </a:solidFill>
                    <a:latin typeface="华文楷体" panose="02010600040101010101" pitchFamily="2" charset="-122"/>
                    <a:ea typeface="华文楷体" panose="02010600040101010101" pitchFamily="2" charset="-122"/>
                  </a:rPr>
                  <a:t>份，取一份。此题中的绳子长 </a:t>
                </a:r>
                <a:r>
                  <a:rPr lang="en-US" altLang="zh-CN" sz="2800" dirty="0">
                    <a:solidFill>
                      <a:prstClr val="black"/>
                    </a:solidFill>
                    <a:latin typeface="华文楷体" panose="02010600040101010101" pitchFamily="2" charset="-122"/>
                    <a:ea typeface="华文楷体" panose="02010600040101010101" pitchFamily="2" charset="-122"/>
                  </a:rPr>
                  <a:t>5 </a:t>
                </a:r>
                <a:r>
                  <a:rPr lang="zh-CN" altLang="en-US" sz="2800" dirty="0">
                    <a:solidFill>
                      <a:prstClr val="black"/>
                    </a:solidFill>
                    <a:latin typeface="华文楷体" panose="02010600040101010101" pitchFamily="2" charset="-122"/>
                    <a:ea typeface="华文楷体" panose="02010600040101010101" pitchFamily="2" charset="-122"/>
                  </a:rPr>
                  <a:t>米，根据分数与除法的关系可以知道，每段长 </a:t>
                </a:r>
                <a14:m>
                  <m:oMath xmlns:m="http://schemas.openxmlformats.org/officeDocument/2006/math">
                    <m:f>
                      <m:fPr>
                        <m:ctrlPr>
                          <a:rPr lang="en-US" altLang="zh-CN" sz="3600" i="1">
                            <a:solidFill>
                              <a:prstClr val="black"/>
                            </a:solidFill>
                            <a:latin typeface="Cambria Math" panose="02040503050406030204" pitchFamily="18" charset="0"/>
                            <a:ea typeface="华文楷体" panose="02010600040101010101" pitchFamily="2" charset="-122"/>
                          </a:rPr>
                        </m:ctrlPr>
                      </m:fPr>
                      <m:num>
                        <m:r>
                          <a:rPr lang="en-US" altLang="zh-CN" sz="3600" b="0" i="1" smtClean="0">
                            <a:solidFill>
                              <a:prstClr val="black"/>
                            </a:solidFill>
                            <a:latin typeface="Cambria Math" panose="02040503050406030204" pitchFamily="18" charset="0"/>
                            <a:ea typeface="华文楷体" panose="02010600040101010101" pitchFamily="2" charset="-122"/>
                          </a:rPr>
                          <m:t>5</m:t>
                        </m:r>
                      </m:num>
                      <m:den>
                        <m:r>
                          <a:rPr lang="en-US" altLang="zh-CN" sz="3600" i="1">
                            <a:solidFill>
                              <a:prstClr val="black"/>
                            </a:solidFill>
                            <a:latin typeface="Cambria Math" panose="02040503050406030204" pitchFamily="18" charset="0"/>
                            <a:ea typeface="华文楷体" panose="02010600040101010101" pitchFamily="2" charset="-122"/>
                          </a:rPr>
                          <m:t>8</m:t>
                        </m:r>
                      </m:den>
                    </m:f>
                    <m:r>
                      <a:rPr lang="en-US" altLang="zh-CN" sz="3600" b="0" i="1" smtClean="0">
                        <a:solidFill>
                          <a:prstClr val="black"/>
                        </a:solidFill>
                        <a:latin typeface="Cambria Math" panose="02040503050406030204" pitchFamily="18" charset="0"/>
                        <a:ea typeface="华文楷体" panose="02010600040101010101" pitchFamily="2" charset="-122"/>
                      </a:rPr>
                      <m:t> </m:t>
                    </m:r>
                  </m:oMath>
                </a14:m>
                <a:r>
                  <a:rPr lang="zh-CN" altLang="en-US" sz="2800" dirty="0">
                    <a:solidFill>
                      <a:prstClr val="black"/>
                    </a:solidFill>
                    <a:latin typeface="华文楷体" panose="02010600040101010101" pitchFamily="2" charset="-122"/>
                    <a:ea typeface="华文楷体" panose="02010600040101010101" pitchFamily="2" charset="-122"/>
                  </a:rPr>
                  <a:t>米。</a:t>
                </a:r>
                <a:endParaRPr lang="en-US" altLang="zh-CN" sz="2800" dirty="0">
                  <a:solidFill>
                    <a:prstClr val="black"/>
                  </a:solidFill>
                  <a:latin typeface="华文楷体" panose="02010600040101010101" pitchFamily="2" charset="-122"/>
                  <a:ea typeface="华文楷体" panose="0201060004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524851" y="3188142"/>
                <a:ext cx="11142298" cy="2899512"/>
              </a:xfrm>
              <a:prstGeom prst="rect">
                <a:avLst/>
              </a:prstGeom>
              <a:blipFill rotWithShape="1">
                <a:blip r:embed="rId2"/>
                <a:stretch>
                  <a:fillRect l="-3" t="-15" r="3" b="19"/>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388 -0.40417 " pathEditMode="relative" rAng="0" ptsTypes="AA">
                                      <p:cBhvr>
                                        <p:cTn id="6" dur="500" fill="hold"/>
                                        <p:tgtEl>
                                          <p:spTgt spid="12"/>
                                        </p:tgtEl>
                                        <p:attrNameLst>
                                          <p:attrName>ppt_x</p:attrName>
                                          <p:attrName>ppt_y</p:attrName>
                                        </p:attrNameLst>
                                      </p:cBhvr>
                                      <p:rCtr x="-6940" y="-2020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282264" y="303282"/>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培优例题</a:t>
            </a:r>
            <a:endParaRPr lang="zh-CN" altLang="en-US" sz="4000" dirty="0"/>
          </a:p>
        </p:txBody>
      </p:sp>
      <p:sp>
        <p:nvSpPr>
          <p:cNvPr id="4" name="文本框 3"/>
          <p:cNvSpPr txBox="1"/>
          <p:nvPr/>
        </p:nvSpPr>
        <p:spPr>
          <a:xfrm>
            <a:off x="524851" y="1463376"/>
            <a:ext cx="11142298" cy="1695437"/>
          </a:xfrm>
          <a:prstGeom prst="rect">
            <a:avLst/>
          </a:prstGeom>
          <a:solidFill>
            <a:schemeClr val="accent4">
              <a:lumMod val="20000"/>
              <a:lumOff val="80000"/>
            </a:schemeClr>
          </a:solidFill>
          <a:ln>
            <a:solidFill>
              <a:schemeClr val="accent1">
                <a:shade val="50000"/>
              </a:schemeClr>
            </a:solidFill>
          </a:ln>
        </p:spPr>
        <p:txBody>
          <a:bodyPr wrap="square" lIns="252000" tIns="108000" rIns="252000" bIns="108000" rtlCol="0">
            <a:spAutoFit/>
          </a:bodyPr>
          <a:lstStyle/>
          <a:p>
            <a:r>
              <a:rPr lang="zh-CN" altLang="en-US" sz="3200" dirty="0">
                <a:latin typeface="华文楷体" panose="02010600040101010101" pitchFamily="2" charset="-122"/>
                <a:ea typeface="华文楷体" panose="02010600040101010101" pitchFamily="2" charset="-122"/>
              </a:rPr>
              <a:t>例</a:t>
            </a:r>
            <a:r>
              <a:rPr lang="en-US" altLang="zh-CN" sz="3200" dirty="0">
                <a:latin typeface="华文楷体" panose="02010600040101010101" pitchFamily="2" charset="-122"/>
                <a:ea typeface="华文楷体" panose="02010600040101010101" pitchFamily="2" charset="-122"/>
              </a:rPr>
              <a:t>2  </a:t>
            </a:r>
            <a:r>
              <a:rPr lang="zh-CN" altLang="en-US" sz="3200" dirty="0">
                <a:latin typeface="华文楷体" panose="02010600040101010101" pitchFamily="2" charset="-122"/>
                <a:ea typeface="华文楷体" panose="02010600040101010101" pitchFamily="2" charset="-122"/>
              </a:rPr>
              <a:t>手工课上，第一小组折了 </a:t>
            </a:r>
            <a:r>
              <a:rPr lang="en-US" altLang="zh-CN" sz="3200" dirty="0">
                <a:latin typeface="华文楷体" panose="02010600040101010101" pitchFamily="2" charset="-122"/>
                <a:ea typeface="华文楷体" panose="02010600040101010101" pitchFamily="2" charset="-122"/>
              </a:rPr>
              <a:t>21 </a:t>
            </a:r>
            <a:r>
              <a:rPr lang="zh-CN" altLang="en-US" sz="3200" dirty="0">
                <a:latin typeface="华文楷体" panose="02010600040101010101" pitchFamily="2" charset="-122"/>
                <a:ea typeface="华文楷体" panose="02010600040101010101" pitchFamily="2" charset="-122"/>
              </a:rPr>
              <a:t>只千纸鹤，第二小组折了 </a:t>
            </a:r>
            <a:r>
              <a:rPr lang="en-US" altLang="zh-CN" sz="3200" dirty="0">
                <a:latin typeface="华文楷体" panose="02010600040101010101" pitchFamily="2" charset="-122"/>
                <a:ea typeface="华文楷体" panose="02010600040101010101" pitchFamily="2" charset="-122"/>
              </a:rPr>
              <a:t>31 </a:t>
            </a:r>
            <a:r>
              <a:rPr lang="zh-CN" altLang="en-US" sz="3200" dirty="0">
                <a:latin typeface="华文楷体" panose="02010600040101010101" pitchFamily="2" charset="-122"/>
                <a:ea typeface="华文楷体" panose="02010600040101010101" pitchFamily="2" charset="-122"/>
              </a:rPr>
              <a:t>只千纸鹤。第二小组比第一小组多折的占千纸鹤总只数的几分之几？</a:t>
            </a:r>
          </a:p>
        </p:txBody>
      </p:sp>
      <mc:AlternateContent xmlns:mc="http://schemas.openxmlformats.org/markup-compatibility/2006" xmlns:a14="http://schemas.microsoft.com/office/drawing/2010/main">
        <mc:Choice Requires="a14">
          <p:sp>
            <p:nvSpPr>
              <p:cNvPr id="3" name="矩形 2"/>
              <p:cNvSpPr/>
              <p:nvPr/>
            </p:nvSpPr>
            <p:spPr>
              <a:xfrm>
                <a:off x="524851" y="3454842"/>
                <a:ext cx="11142298" cy="3046988"/>
              </a:xfrm>
              <a:prstGeom prst="rect">
                <a:avLst/>
              </a:prstGeom>
            </p:spPr>
            <p:txBody>
              <a:bodyPr wrap="square">
                <a:spAutoFit/>
              </a:bodyPr>
              <a:lstStyle/>
              <a:p>
                <a:pPr>
                  <a:spcAft>
                    <a:spcPts val="1200"/>
                  </a:spcAft>
                </a:pPr>
                <a:r>
                  <a:rPr lang="zh-CN" altLang="en-US" sz="3200" dirty="0">
                    <a:solidFill>
                      <a:prstClr val="black"/>
                    </a:solidFill>
                    <a:latin typeface="华文楷体" panose="02010600040101010101" pitchFamily="2" charset="-122"/>
                    <a:ea typeface="华文楷体" panose="02010600040101010101" pitchFamily="2" charset="-122"/>
                  </a:rPr>
                  <a:t>规范解答：</a:t>
                </a:r>
                <a:endParaRPr lang="en-US" altLang="zh-CN" sz="3200" dirty="0">
                  <a:solidFill>
                    <a:prstClr val="black"/>
                  </a:solidFill>
                  <a:latin typeface="华文楷体" panose="02010600040101010101" pitchFamily="2" charset="-122"/>
                  <a:ea typeface="华文楷体" panose="02010600040101010101" pitchFamily="2" charset="-122"/>
                </a:endParaRPr>
              </a:p>
              <a:p>
                <a:pPr>
                  <a:lnSpc>
                    <a:spcPts val="6000"/>
                  </a:lnSpc>
                </a:pPr>
                <a:r>
                  <a:rPr lang="zh-CN" altLang="en-US" sz="2800" dirty="0">
                    <a:solidFill>
                      <a:prstClr val="black"/>
                    </a:solidFill>
                    <a:latin typeface="华文楷体" panose="02010600040101010101" pitchFamily="2" charset="-122"/>
                    <a:ea typeface="华文楷体" panose="02010600040101010101" pitchFamily="2" charset="-122"/>
                  </a:rPr>
                  <a:t>        根据题目可以知道：</a:t>
                </a:r>
                <a:r>
                  <a:rPr lang="zh-CN" altLang="en-US" sz="2800" dirty="0">
                    <a:latin typeface="华文楷体" panose="02010600040101010101" pitchFamily="2" charset="-122"/>
                    <a:ea typeface="华文楷体" panose="02010600040101010101" pitchFamily="2" charset="-122"/>
                  </a:rPr>
                  <a:t>第二小组比第一小组多折了 </a:t>
                </a:r>
                <a:r>
                  <a:rPr lang="en-US" altLang="zh-CN" sz="2800" dirty="0">
                    <a:latin typeface="华文楷体" panose="02010600040101010101" pitchFamily="2" charset="-122"/>
                    <a:ea typeface="华文楷体" panose="02010600040101010101" pitchFamily="2" charset="-122"/>
                  </a:rPr>
                  <a:t>10 </a:t>
                </a:r>
                <a:r>
                  <a:rPr lang="zh-CN" altLang="en-US" sz="2800" dirty="0">
                    <a:latin typeface="华文楷体" panose="02010600040101010101" pitchFamily="2" charset="-122"/>
                    <a:ea typeface="华文楷体" panose="02010600040101010101" pitchFamily="2" charset="-122"/>
                  </a:rPr>
                  <a:t>个。</a:t>
                </a:r>
                <a:endParaRPr lang="en-US" altLang="zh-CN" sz="2800" dirty="0">
                  <a:latin typeface="华文楷体" panose="02010600040101010101" pitchFamily="2" charset="-122"/>
                  <a:ea typeface="华文楷体" panose="02010600040101010101" pitchFamily="2" charset="-122"/>
                </a:endParaRPr>
              </a:p>
              <a:p>
                <a:pPr>
                  <a:lnSpc>
                    <a:spcPts val="6000"/>
                  </a:lnSpc>
                </a:pPr>
                <a:r>
                  <a:rPr lang="en-US"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根据分数与除法的关系可以得到第二小组比第一小组多折的占千纸鹤总只数的 </a:t>
                </a:r>
                <a:r>
                  <a:rPr lang="en-US" altLang="zh-CN" sz="2800" dirty="0">
                    <a:latin typeface="华文楷体" panose="02010600040101010101" pitchFamily="2" charset="-122"/>
                    <a:ea typeface="华文楷体" panose="02010600040101010101" pitchFamily="2" charset="-122"/>
                  </a:rPr>
                  <a:t>10÷21 =</a:t>
                </a:r>
                <a:r>
                  <a:rPr lang="zh-CN" altLang="en-US" sz="2800" dirty="0">
                    <a:latin typeface="华文楷体" panose="02010600040101010101" pitchFamily="2" charset="-122"/>
                    <a:ea typeface="华文楷体" panose="02010600040101010101" pitchFamily="2" charset="-122"/>
                  </a:rPr>
                  <a:t> </a:t>
                </a:r>
                <a14:m>
                  <m:oMath xmlns:m="http://schemas.openxmlformats.org/officeDocument/2006/math">
                    <m:f>
                      <m:fPr>
                        <m:ctrlPr>
                          <a:rPr lang="en-US" altLang="zh-CN" sz="3200" i="1">
                            <a:solidFill>
                              <a:prstClr val="black"/>
                            </a:solidFill>
                            <a:latin typeface="Cambria Math" panose="02040503050406030204" pitchFamily="18" charset="0"/>
                            <a:ea typeface="华文楷体" panose="02010600040101010101" pitchFamily="2" charset="-122"/>
                          </a:rPr>
                        </m:ctrlPr>
                      </m:fPr>
                      <m:num>
                        <m:r>
                          <a:rPr lang="en-US" altLang="zh-CN" sz="3200" b="0" i="1" smtClean="0">
                            <a:solidFill>
                              <a:prstClr val="black"/>
                            </a:solidFill>
                            <a:latin typeface="Cambria Math" panose="02040503050406030204" pitchFamily="18" charset="0"/>
                            <a:ea typeface="华文楷体" panose="02010600040101010101" pitchFamily="2" charset="-122"/>
                          </a:rPr>
                          <m:t>10</m:t>
                        </m:r>
                      </m:num>
                      <m:den>
                        <m:r>
                          <a:rPr lang="en-US" altLang="zh-CN" sz="3200" b="0" i="1" smtClean="0">
                            <a:solidFill>
                              <a:prstClr val="black"/>
                            </a:solidFill>
                            <a:latin typeface="Cambria Math" panose="02040503050406030204" pitchFamily="18" charset="0"/>
                            <a:ea typeface="华文楷体" panose="02010600040101010101" pitchFamily="2" charset="-122"/>
                          </a:rPr>
                          <m:t>21</m:t>
                        </m:r>
                      </m:den>
                    </m:f>
                    <m:r>
                      <a:rPr lang="en-US" altLang="zh-CN" sz="3200" b="0" i="1" smtClean="0">
                        <a:solidFill>
                          <a:prstClr val="black"/>
                        </a:solidFill>
                        <a:latin typeface="Cambria Math" panose="02040503050406030204" pitchFamily="18" charset="0"/>
                        <a:ea typeface="华文楷体" panose="02010600040101010101" pitchFamily="2" charset="-122"/>
                      </a:rPr>
                      <m:t> </m:t>
                    </m:r>
                  </m:oMath>
                </a14:m>
                <a:r>
                  <a:rPr lang="zh-CN" altLang="en-US"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524851" y="3454842"/>
                <a:ext cx="11142298" cy="3046988"/>
              </a:xfrm>
              <a:prstGeom prst="rect">
                <a:avLst/>
              </a:prstGeom>
              <a:blipFill rotWithShape="1">
                <a:blip r:embed="rId2"/>
                <a:stretch>
                  <a:fillRect l="-3" t="-15" r="3" b="2"/>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4539" y="3075057"/>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随堂小测</a:t>
            </a:r>
            <a:endParaRPr lang="zh-CN" altLang="en-US" sz="4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1388 -0.40417 " pathEditMode="relative" rAng="0" ptsTypes="AA">
                                      <p:cBhvr>
                                        <p:cTn id="6" dur="500" fill="hold"/>
                                        <p:tgtEl>
                                          <p:spTgt spid="2"/>
                                        </p:tgtEl>
                                        <p:attrNameLst>
                                          <p:attrName>ppt_x</p:attrName>
                                          <p:attrName>ppt_y</p:attrName>
                                        </p:attrNameLst>
                                      </p:cBhvr>
                                      <p:rCtr x="-6940" y="-20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4851" y="1851638"/>
            <a:ext cx="11142298" cy="4376487"/>
          </a:xfrm>
          <a:prstGeom prst="rect">
            <a:avLst/>
          </a:prstGeom>
          <a:solidFill>
            <a:schemeClr val="accent4">
              <a:lumMod val="20000"/>
              <a:lumOff val="80000"/>
            </a:schemeClr>
          </a:solidFill>
          <a:ln>
            <a:solidFill>
              <a:schemeClr val="accent1">
                <a:shade val="50000"/>
              </a:schemeClr>
            </a:solidFill>
          </a:ln>
        </p:spPr>
        <p:txBody>
          <a:bodyPr wrap="square" lIns="252000" rIns="252000" bIns="252000" rtlCol="0">
            <a:spAutoFit/>
          </a:bodyPr>
          <a:lstStyle/>
          <a:p>
            <a:pPr marL="467995" indent="-467995">
              <a:lnSpc>
                <a:spcPct val="150000"/>
              </a:lnSpc>
            </a:pPr>
            <a:r>
              <a:rPr lang="en-US" altLang="zh-CN" sz="3600" dirty="0">
                <a:latin typeface="华文楷体" panose="02010600040101010101" pitchFamily="2" charset="-122"/>
                <a:ea typeface="华文楷体" panose="02010600040101010101" pitchFamily="2" charset="-122"/>
              </a:rPr>
              <a:t>1.  </a:t>
            </a:r>
            <a:r>
              <a:rPr lang="zh-CN" altLang="en-US" sz="3600" dirty="0">
                <a:latin typeface="华文楷体" panose="02010600040101010101" pitchFamily="2" charset="-122"/>
                <a:ea typeface="华文楷体" panose="02010600040101010101" pitchFamily="2" charset="-122"/>
              </a:rPr>
              <a:t>用分数表示下面各式的商。</a:t>
            </a:r>
            <a:endParaRPr lang="en-US" altLang="zh-CN" sz="3600" dirty="0">
              <a:latin typeface="华文楷体" panose="02010600040101010101" pitchFamily="2" charset="-122"/>
              <a:ea typeface="华文楷体" panose="02010600040101010101" pitchFamily="2" charset="-122"/>
            </a:endParaRPr>
          </a:p>
          <a:p>
            <a:pPr marL="467995" indent="-467995">
              <a:lnSpc>
                <a:spcPct val="150000"/>
              </a:lnSpc>
            </a:pPr>
            <a:r>
              <a:rPr lang="en-US" altLang="zh-CN" sz="3600" dirty="0">
                <a:latin typeface="华文楷体" panose="02010600040101010101" pitchFamily="2" charset="-122"/>
                <a:ea typeface="华文楷体" panose="02010600040101010101" pitchFamily="2" charset="-122"/>
              </a:rPr>
              <a:t> </a:t>
            </a:r>
          </a:p>
          <a:p>
            <a:pPr marL="467995" indent="-467995">
              <a:lnSpc>
                <a:spcPct val="150000"/>
              </a:lnSpc>
            </a:pPr>
            <a:endParaRPr lang="en-US" altLang="zh-CN" sz="3600" dirty="0">
              <a:latin typeface="华文楷体" panose="02010600040101010101" pitchFamily="2" charset="-122"/>
              <a:ea typeface="华文楷体" panose="02010600040101010101" pitchFamily="2" charset="-122"/>
            </a:endParaRPr>
          </a:p>
          <a:p>
            <a:pPr marL="467995" indent="-467995">
              <a:lnSpc>
                <a:spcPct val="150000"/>
              </a:lnSpc>
            </a:pPr>
            <a:endParaRPr lang="en-US" altLang="zh-CN" sz="3600" dirty="0">
              <a:latin typeface="华文楷体" panose="02010600040101010101" pitchFamily="2" charset="-122"/>
              <a:ea typeface="华文楷体" panose="02010600040101010101" pitchFamily="2" charset="-122"/>
            </a:endParaRPr>
          </a:p>
          <a:p>
            <a:pPr marL="467995" indent="-467995">
              <a:lnSpc>
                <a:spcPct val="150000"/>
              </a:lnSpc>
            </a:pPr>
            <a:endParaRPr lang="zh-CN" altLang="en-US" sz="3600" dirty="0">
              <a:latin typeface="华文楷体" panose="02010600040101010101" pitchFamily="2" charset="-122"/>
              <a:ea typeface="华文楷体" panose="02010600040101010101" pitchFamily="2" charset="-122"/>
            </a:endParaRPr>
          </a:p>
        </p:txBody>
      </p:sp>
      <p:sp>
        <p:nvSpPr>
          <p:cNvPr id="8" name="矩形 7"/>
          <p:cNvSpPr/>
          <p:nvPr/>
        </p:nvSpPr>
        <p:spPr>
          <a:xfrm>
            <a:off x="2969226" y="822266"/>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随堂小测</a:t>
            </a:r>
            <a:endParaRPr lang="zh-CN" altLang="en-US" sz="4000" dirty="0"/>
          </a:p>
        </p:txBody>
      </p:sp>
      <p:sp>
        <p:nvSpPr>
          <p:cNvPr id="3" name="矩形 2"/>
          <p:cNvSpPr/>
          <p:nvPr/>
        </p:nvSpPr>
        <p:spPr>
          <a:xfrm>
            <a:off x="1277486" y="2718278"/>
            <a:ext cx="2304324" cy="3266728"/>
          </a:xfrm>
          <a:prstGeom prst="rect">
            <a:avLst/>
          </a:prstGeom>
        </p:spPr>
        <p:txBody>
          <a:bodyPr wrap="square">
            <a:spAutoFit/>
          </a:bodyPr>
          <a:lstStyle/>
          <a:p>
            <a:pPr>
              <a:lnSpc>
                <a:spcPct val="200000"/>
              </a:lnSpc>
            </a:pPr>
            <a:r>
              <a:rPr lang="en-US" altLang="zh-CN" sz="3600" dirty="0">
                <a:latin typeface="华文楷体" panose="02010600040101010101" pitchFamily="2" charset="-122"/>
                <a:ea typeface="华文楷体" panose="02010600040101010101" pitchFamily="2" charset="-122"/>
              </a:rPr>
              <a:t>29÷100 = </a:t>
            </a:r>
          </a:p>
          <a:p>
            <a:pPr>
              <a:lnSpc>
                <a:spcPct val="200000"/>
              </a:lnSpc>
            </a:pPr>
            <a:r>
              <a:rPr lang="en-US" altLang="zh-CN" sz="3600" dirty="0">
                <a:latin typeface="华文楷体" panose="02010600040101010101" pitchFamily="2" charset="-122"/>
                <a:ea typeface="华文楷体" panose="02010600040101010101" pitchFamily="2" charset="-122"/>
              </a:rPr>
              <a:t>22÷23 =</a:t>
            </a:r>
          </a:p>
          <a:p>
            <a:pPr>
              <a:lnSpc>
                <a:spcPct val="200000"/>
              </a:lnSpc>
            </a:pPr>
            <a:r>
              <a:rPr lang="en-US" altLang="zh-CN" sz="3600" dirty="0">
                <a:latin typeface="华文楷体" panose="02010600040101010101" pitchFamily="2" charset="-122"/>
                <a:ea typeface="华文楷体" panose="02010600040101010101" pitchFamily="2" charset="-122"/>
              </a:rPr>
              <a:t>12÷17 =</a:t>
            </a:r>
            <a:endParaRPr lang="zh-CN" altLang="en-US" dirty="0"/>
          </a:p>
        </p:txBody>
      </p:sp>
      <p:sp>
        <p:nvSpPr>
          <p:cNvPr id="9" name="矩形 8"/>
          <p:cNvSpPr/>
          <p:nvPr/>
        </p:nvSpPr>
        <p:spPr>
          <a:xfrm>
            <a:off x="5688128" y="2718278"/>
            <a:ext cx="2304324" cy="3267946"/>
          </a:xfrm>
          <a:prstGeom prst="rect">
            <a:avLst/>
          </a:prstGeom>
        </p:spPr>
        <p:txBody>
          <a:bodyPr wrap="square">
            <a:spAutoFit/>
          </a:bodyPr>
          <a:lstStyle/>
          <a:p>
            <a:pPr>
              <a:lnSpc>
                <a:spcPct val="200000"/>
              </a:lnSpc>
            </a:pPr>
            <a:r>
              <a:rPr lang="en-US" altLang="zh-CN" sz="3600" dirty="0">
                <a:latin typeface="华文楷体" panose="02010600040101010101" pitchFamily="2" charset="-122"/>
                <a:ea typeface="华文楷体" panose="02010600040101010101" pitchFamily="2" charset="-122"/>
              </a:rPr>
              <a:t>8÷31=</a:t>
            </a:r>
          </a:p>
          <a:p>
            <a:pPr>
              <a:lnSpc>
                <a:spcPct val="200000"/>
              </a:lnSpc>
            </a:pPr>
            <a:r>
              <a:rPr lang="en-US" altLang="zh-CN" sz="3600" dirty="0">
                <a:latin typeface="华文楷体" panose="02010600040101010101" pitchFamily="2" charset="-122"/>
                <a:ea typeface="华文楷体" panose="02010600040101010101" pitchFamily="2" charset="-122"/>
              </a:rPr>
              <a:t>41÷50=</a:t>
            </a:r>
          </a:p>
          <a:p>
            <a:pPr>
              <a:lnSpc>
                <a:spcPct val="200000"/>
              </a:lnSpc>
            </a:pPr>
            <a:r>
              <a:rPr lang="en-US" altLang="zh-CN" sz="3600" dirty="0">
                <a:latin typeface="华文楷体" panose="02010600040101010101" pitchFamily="2" charset="-122"/>
                <a:ea typeface="华文楷体" panose="02010600040101010101" pitchFamily="2" charset="-122"/>
              </a:rPr>
              <a:t>39÷55=</a:t>
            </a:r>
          </a:p>
        </p:txBody>
      </p:sp>
      <mc:AlternateContent xmlns:mc="http://schemas.openxmlformats.org/markup-compatibility/2006" xmlns:a14="http://schemas.microsoft.com/office/drawing/2010/main">
        <mc:Choice Requires="a14">
          <p:sp>
            <p:nvSpPr>
              <p:cNvPr id="5" name="文本框 4"/>
              <p:cNvSpPr txBox="1"/>
              <p:nvPr/>
            </p:nvSpPr>
            <p:spPr>
              <a:xfrm>
                <a:off x="3234877" y="2923557"/>
                <a:ext cx="141585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29</m:t>
                          </m:r>
                        </m:num>
                        <m:den>
                          <m:r>
                            <a:rPr lang="en-US" altLang="zh-CN" sz="2800" b="0" i="1" smtClean="0">
                              <a:solidFill>
                                <a:srgbClr val="FF0000"/>
                              </a:solidFill>
                              <a:latin typeface="Cambria Math" panose="02040503050406030204" pitchFamily="18" charset="0"/>
                            </a:rPr>
                            <m:t>100</m:t>
                          </m:r>
                        </m:den>
                      </m:f>
                    </m:oMath>
                  </m:oMathPara>
                </a14:m>
                <a:endParaRPr lang="zh-CN" altLang="en-US" sz="2800" dirty="0">
                  <a:solidFill>
                    <a:srgbClr val="FF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3234877" y="2923557"/>
                <a:ext cx="1415858" cy="901785"/>
              </a:xfrm>
              <a:prstGeom prst="rect">
                <a:avLst/>
              </a:prstGeom>
              <a:blipFill rotWithShape="1">
                <a:blip r:embed="rId2"/>
                <a:stretch>
                  <a:fillRect l="-13" t="-2" r="44" b="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3234877" y="4020231"/>
                <a:ext cx="141585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22</m:t>
                          </m:r>
                        </m:num>
                        <m:den>
                          <m:r>
                            <a:rPr lang="en-US" altLang="zh-CN" sz="2800" b="0" i="1" smtClean="0">
                              <a:solidFill>
                                <a:srgbClr val="FF0000"/>
                              </a:solidFill>
                              <a:latin typeface="Cambria Math" panose="02040503050406030204" pitchFamily="18" charset="0"/>
                            </a:rPr>
                            <m:t>23</m:t>
                          </m:r>
                        </m:den>
                      </m:f>
                    </m:oMath>
                  </m:oMathPara>
                </a14:m>
                <a:endParaRPr lang="zh-CN" altLang="en-US" sz="2800" dirty="0">
                  <a:solidFill>
                    <a:srgbClr val="FF0000"/>
                  </a:solidFill>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3234877" y="4020231"/>
                <a:ext cx="1415858" cy="901785"/>
              </a:xfrm>
              <a:prstGeom prst="rect">
                <a:avLst/>
              </a:prstGeom>
              <a:blipFill rotWithShape="1">
                <a:blip r:embed="rId3"/>
                <a:stretch>
                  <a:fillRect l="-13" t="-5" r="44" b="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3234877" y="5120880"/>
                <a:ext cx="1415858"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12</m:t>
                          </m:r>
                        </m:num>
                        <m:den>
                          <m:r>
                            <a:rPr lang="en-US" altLang="zh-CN" sz="2800" b="0" i="1" smtClean="0">
                              <a:solidFill>
                                <a:srgbClr val="FF0000"/>
                              </a:solidFill>
                              <a:latin typeface="Cambria Math" panose="02040503050406030204" pitchFamily="18" charset="0"/>
                            </a:rPr>
                            <m:t>17</m:t>
                          </m:r>
                        </m:den>
                      </m:f>
                    </m:oMath>
                  </m:oMathPara>
                </a14:m>
                <a:endParaRPr lang="zh-CN" altLang="en-US" sz="2800" dirty="0">
                  <a:solidFill>
                    <a:srgbClr val="FF0000"/>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234877" y="5120880"/>
                <a:ext cx="1415858" cy="900246"/>
              </a:xfrm>
              <a:prstGeom prst="rect">
                <a:avLst/>
              </a:prstGeom>
              <a:blipFill rotWithShape="1">
                <a:blip r:embed="rId4"/>
                <a:stretch>
                  <a:fillRect l="-13" t="-27" r="44" b="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363707" y="2923557"/>
                <a:ext cx="141585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8</m:t>
                          </m:r>
                        </m:num>
                        <m:den>
                          <m:r>
                            <a:rPr lang="en-US" altLang="zh-CN" sz="2800" b="0" i="1" smtClean="0">
                              <a:solidFill>
                                <a:srgbClr val="FF0000"/>
                              </a:solidFill>
                              <a:latin typeface="Cambria Math" panose="02040503050406030204" pitchFamily="18" charset="0"/>
                            </a:rPr>
                            <m:t>31</m:t>
                          </m:r>
                        </m:den>
                      </m:f>
                    </m:oMath>
                  </m:oMathPara>
                </a14:m>
                <a:endParaRPr lang="zh-CN" altLang="en-US" sz="2800" dirty="0">
                  <a:solidFill>
                    <a:srgbClr val="FF0000"/>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7363707" y="2923557"/>
                <a:ext cx="1415858" cy="901785"/>
              </a:xfrm>
              <a:prstGeom prst="rect">
                <a:avLst/>
              </a:prstGeom>
              <a:blipFill rotWithShape="1">
                <a:blip r:embed="rId5"/>
                <a:stretch>
                  <a:fillRect l="-17" t="-2" r="4" b="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363707" y="4020231"/>
                <a:ext cx="1415858"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41</m:t>
                          </m:r>
                        </m:num>
                        <m:den>
                          <m:r>
                            <a:rPr lang="en-US" altLang="zh-CN" sz="2800" b="0" i="1" smtClean="0">
                              <a:solidFill>
                                <a:srgbClr val="FF0000"/>
                              </a:solidFill>
                              <a:latin typeface="Cambria Math" panose="02040503050406030204" pitchFamily="18" charset="0"/>
                            </a:rPr>
                            <m:t>50</m:t>
                          </m:r>
                        </m:den>
                      </m:f>
                    </m:oMath>
                  </m:oMathPara>
                </a14:m>
                <a:endParaRPr lang="zh-CN" altLang="en-US" sz="2800" dirty="0">
                  <a:solidFill>
                    <a:srgbClr val="FF0000"/>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363707" y="4020231"/>
                <a:ext cx="1415858" cy="900246"/>
              </a:xfrm>
              <a:prstGeom prst="rect">
                <a:avLst/>
              </a:prstGeom>
              <a:blipFill rotWithShape="1">
                <a:blip r:embed="rId6"/>
                <a:stretch>
                  <a:fillRect l="-17" t="-5" r="4"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363707" y="5120880"/>
                <a:ext cx="141585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800" i="1" smtClean="0">
                              <a:solidFill>
                                <a:srgbClr val="FF0000"/>
                              </a:solidFill>
                              <a:latin typeface="Cambria Math" panose="02040503050406030204" pitchFamily="18" charset="0"/>
                            </a:rPr>
                          </m:ctrlPr>
                        </m:fPr>
                        <m:num>
                          <m:r>
                            <a:rPr lang="en-US" altLang="zh-CN" sz="2800" b="0" i="1" smtClean="0">
                              <a:solidFill>
                                <a:srgbClr val="FF0000"/>
                              </a:solidFill>
                              <a:latin typeface="Cambria Math" panose="02040503050406030204" pitchFamily="18" charset="0"/>
                            </a:rPr>
                            <m:t>39</m:t>
                          </m:r>
                        </m:num>
                        <m:den>
                          <m:r>
                            <a:rPr lang="en-US" altLang="zh-CN" sz="2800" b="0" i="1" smtClean="0">
                              <a:solidFill>
                                <a:srgbClr val="FF0000"/>
                              </a:solidFill>
                              <a:latin typeface="Cambria Math" panose="02040503050406030204" pitchFamily="18" charset="0"/>
                            </a:rPr>
                            <m:t>55</m:t>
                          </m:r>
                        </m:den>
                      </m:f>
                    </m:oMath>
                  </m:oMathPara>
                </a14:m>
                <a:endParaRPr lang="zh-CN" altLang="en-US" sz="2800" dirty="0">
                  <a:solidFill>
                    <a:srgbClr val="FF0000"/>
                  </a:solidFill>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7363707" y="5120880"/>
                <a:ext cx="1415858" cy="901785"/>
              </a:xfrm>
              <a:prstGeom prst="rect">
                <a:avLst/>
              </a:prstGeom>
              <a:blipFill rotWithShape="1">
                <a:blip r:embed="rId7"/>
                <a:stretch>
                  <a:fillRect l="-17" t="-27" r="4" b="3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
                                        <p:tgtEl>
                                          <p:spTgt spid="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p:bldP spid="5" grpId="0"/>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4851" y="1806017"/>
            <a:ext cx="11142298" cy="4041629"/>
          </a:xfrm>
          <a:prstGeom prst="rect">
            <a:avLst/>
          </a:prstGeom>
          <a:solidFill>
            <a:schemeClr val="accent4">
              <a:lumMod val="20000"/>
              <a:lumOff val="80000"/>
            </a:schemeClr>
          </a:solidFill>
          <a:ln>
            <a:solidFill>
              <a:schemeClr val="accent1">
                <a:shade val="50000"/>
              </a:schemeClr>
            </a:solidFill>
          </a:ln>
        </p:spPr>
        <p:txBody>
          <a:bodyPr wrap="square" lIns="252000" tIns="108000" rIns="252000" bIns="324000" rtlCol="0">
            <a:spAutoFit/>
          </a:bodyPr>
          <a:lstStyle/>
          <a:p>
            <a:pPr marL="467995" indent="-467995">
              <a:lnSpc>
                <a:spcPct val="150000"/>
              </a:lnSpc>
            </a:pPr>
            <a:r>
              <a:rPr lang="en-US" altLang="zh-CN" sz="4000" dirty="0">
                <a:latin typeface="华文楷体" panose="02010600040101010101" pitchFamily="2" charset="-122"/>
                <a:ea typeface="华文楷体" panose="02010600040101010101" pitchFamily="2" charset="-122"/>
              </a:rPr>
              <a:t>2. </a:t>
            </a:r>
            <a:r>
              <a:rPr lang="zh-CN" altLang="en-US" sz="4000" dirty="0">
                <a:latin typeface="华文楷体" panose="02010600040101010101" pitchFamily="2" charset="-122"/>
                <a:ea typeface="华文楷体" panose="02010600040101010101" pitchFamily="2" charset="-122"/>
              </a:rPr>
              <a:t>（</a:t>
            </a:r>
            <a:r>
              <a:rPr lang="en-US" altLang="zh-CN" sz="4000" dirty="0">
                <a:latin typeface="华文楷体" panose="02010600040101010101" pitchFamily="2" charset="-122"/>
                <a:ea typeface="华文楷体" panose="02010600040101010101" pitchFamily="2" charset="-122"/>
              </a:rPr>
              <a:t>1</a:t>
            </a:r>
            <a:r>
              <a:rPr lang="zh-CN" altLang="en-US" sz="4000" dirty="0">
                <a:latin typeface="华文楷体" panose="02010600040101010101" pitchFamily="2" charset="-122"/>
                <a:ea typeface="华文楷体" panose="02010600040101010101" pitchFamily="2" charset="-122"/>
              </a:rPr>
              <a:t>）乐乐每天的睡眠时间是 </a:t>
            </a:r>
            <a:r>
              <a:rPr lang="en-US" altLang="zh-CN" sz="4000" dirty="0">
                <a:latin typeface="华文楷体" panose="02010600040101010101" pitchFamily="2" charset="-122"/>
                <a:ea typeface="华文楷体" panose="02010600040101010101" pitchFamily="2" charset="-122"/>
              </a:rPr>
              <a:t>9 </a:t>
            </a:r>
            <a:r>
              <a:rPr lang="zh-CN" altLang="en-US" sz="4000" dirty="0">
                <a:latin typeface="华文楷体" panose="02010600040101010101" pitchFamily="2" charset="-122"/>
                <a:ea typeface="华文楷体" panose="02010600040101010101" pitchFamily="2" charset="-122"/>
              </a:rPr>
              <a:t>小时，他一天的睡 眠时间占全天的（       ）。</a:t>
            </a:r>
            <a:r>
              <a:rPr lang="en-US" altLang="zh-CN" sz="4000" dirty="0">
                <a:latin typeface="华文楷体" panose="02010600040101010101" pitchFamily="2" charset="-122"/>
                <a:ea typeface="华文楷体" panose="02010600040101010101" pitchFamily="2" charset="-122"/>
              </a:rPr>
              <a:t/>
            </a:r>
            <a:br>
              <a:rPr lang="en-US" altLang="zh-CN" sz="4000" dirty="0">
                <a:latin typeface="华文楷体" panose="02010600040101010101" pitchFamily="2" charset="-122"/>
                <a:ea typeface="华文楷体" panose="02010600040101010101" pitchFamily="2" charset="-122"/>
              </a:rPr>
            </a:br>
            <a:r>
              <a:rPr lang="zh-CN" altLang="en-US" sz="4000" dirty="0">
                <a:latin typeface="华文楷体" panose="02010600040101010101" pitchFamily="2" charset="-122"/>
                <a:ea typeface="华文楷体" panose="02010600040101010101" pitchFamily="2" charset="-122"/>
              </a:rPr>
              <a:t>（</a:t>
            </a:r>
            <a:r>
              <a:rPr lang="en-US" altLang="zh-CN" sz="4000" dirty="0">
                <a:latin typeface="华文楷体" panose="02010600040101010101" pitchFamily="2" charset="-122"/>
                <a:ea typeface="华文楷体" panose="02010600040101010101" pitchFamily="2" charset="-122"/>
              </a:rPr>
              <a:t>2</a:t>
            </a:r>
            <a:r>
              <a:rPr lang="zh-CN" altLang="en-US" sz="4000" dirty="0">
                <a:latin typeface="华文楷体" panose="02010600040101010101" pitchFamily="2" charset="-122"/>
                <a:ea typeface="华文楷体" panose="02010600040101010101" pitchFamily="2" charset="-122"/>
              </a:rPr>
              <a:t>）一本故事书有 </a:t>
            </a:r>
            <a:r>
              <a:rPr lang="en-US" altLang="zh-CN" sz="4000" dirty="0">
                <a:latin typeface="华文楷体" panose="02010600040101010101" pitchFamily="2" charset="-122"/>
                <a:ea typeface="华文楷体" panose="02010600040101010101" pitchFamily="2" charset="-122"/>
              </a:rPr>
              <a:t>87 </a:t>
            </a:r>
            <a:r>
              <a:rPr lang="zh-CN" altLang="en-US" sz="4000" dirty="0">
                <a:latin typeface="华文楷体" panose="02010600040101010101" pitchFamily="2" charset="-122"/>
                <a:ea typeface="华文楷体" panose="02010600040101010101" pitchFamily="2" charset="-122"/>
              </a:rPr>
              <a:t>页，芳芳看了 </a:t>
            </a:r>
            <a:r>
              <a:rPr lang="en-US" altLang="zh-CN" sz="4000" dirty="0">
                <a:latin typeface="华文楷体" panose="02010600040101010101" pitchFamily="2" charset="-122"/>
                <a:ea typeface="华文楷体" panose="02010600040101010101" pitchFamily="2" charset="-122"/>
              </a:rPr>
              <a:t>45 </a:t>
            </a:r>
            <a:r>
              <a:rPr lang="zh-CN" altLang="en-US" sz="4000" dirty="0">
                <a:latin typeface="华文楷体" panose="02010600040101010101" pitchFamily="2" charset="-122"/>
                <a:ea typeface="华文楷体" panose="02010600040101010101" pitchFamily="2" charset="-122"/>
              </a:rPr>
              <a:t>页，没有看这本书的（       ）。</a:t>
            </a:r>
            <a:endParaRPr lang="en-US" altLang="zh-CN" sz="3200"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6" name="矩形 5"/>
              <p:cNvSpPr/>
              <p:nvPr/>
            </p:nvSpPr>
            <p:spPr>
              <a:xfrm>
                <a:off x="6497115" y="2841060"/>
                <a:ext cx="752129"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3200" i="1" dirty="0" smtClean="0">
                              <a:solidFill>
                                <a:srgbClr val="FF0000"/>
                              </a:solidFill>
                              <a:latin typeface="Cambria Math" panose="02040503050406030204" pitchFamily="18" charset="0"/>
                              <a:ea typeface="华文楷体" panose="02010600040101010101" pitchFamily="2" charset="-122"/>
                            </a:rPr>
                          </m:ctrlPr>
                        </m:fPr>
                        <m:num>
                          <m:r>
                            <a:rPr lang="en-US" altLang="zh-CN" sz="3200" b="0" i="0" dirty="0" smtClean="0">
                              <a:solidFill>
                                <a:srgbClr val="FF0000"/>
                              </a:solidFill>
                              <a:latin typeface="Cambria Math" panose="02040503050406030204" pitchFamily="18" charset="0"/>
                              <a:ea typeface="华文楷体" panose="02010600040101010101" pitchFamily="2" charset="-122"/>
                            </a:rPr>
                            <m:t>9</m:t>
                          </m:r>
                        </m:num>
                        <m:den>
                          <m:r>
                            <a:rPr lang="en-US" altLang="zh-CN" sz="3200" b="0" i="0" dirty="0" smtClean="0">
                              <a:solidFill>
                                <a:srgbClr val="FF0000"/>
                              </a:solidFill>
                              <a:latin typeface="Cambria Math" panose="02040503050406030204" pitchFamily="18" charset="0"/>
                              <a:ea typeface="华文楷体" panose="02010600040101010101" pitchFamily="2" charset="-122"/>
                            </a:rPr>
                            <m:t>24</m:t>
                          </m:r>
                        </m:den>
                      </m:f>
                    </m:oMath>
                  </m:oMathPara>
                </a14:m>
                <a:endParaRPr lang="zh-CN" altLang="en-US" sz="1400" dirty="0">
                  <a:solidFill>
                    <a:srgbClr val="FF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6497115" y="2841060"/>
                <a:ext cx="752129" cy="1014317"/>
              </a:xfrm>
              <a:prstGeom prst="rect">
                <a:avLst/>
              </a:prstGeom>
              <a:blipFill rotWithShape="1">
                <a:blip r:embed="rId2"/>
                <a:stretch>
                  <a:fillRect l="-57" t="-7" r="11" b="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347427" y="4636312"/>
                <a:ext cx="752129"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3200" i="1" smtClean="0">
                              <a:solidFill>
                                <a:srgbClr val="FF0000"/>
                              </a:solidFill>
                              <a:latin typeface="Cambria Math" panose="02040503050406030204" pitchFamily="18" charset="0"/>
                            </a:rPr>
                          </m:ctrlPr>
                        </m:fPr>
                        <m:num>
                          <m:r>
                            <a:rPr lang="en-US" altLang="zh-CN" sz="3200" b="0" i="1" smtClean="0">
                              <a:solidFill>
                                <a:srgbClr val="FF0000"/>
                              </a:solidFill>
                              <a:latin typeface="Cambria Math" panose="02040503050406030204" pitchFamily="18" charset="0"/>
                            </a:rPr>
                            <m:t>42</m:t>
                          </m:r>
                        </m:num>
                        <m:den>
                          <m:r>
                            <a:rPr lang="en-US" altLang="zh-CN" sz="3200" b="0" i="1" smtClean="0">
                              <a:solidFill>
                                <a:srgbClr val="FF0000"/>
                              </a:solidFill>
                              <a:latin typeface="Cambria Math" panose="02040503050406030204" pitchFamily="18" charset="0"/>
                            </a:rPr>
                            <m:t>87</m:t>
                          </m:r>
                        </m:den>
                      </m:f>
                    </m:oMath>
                  </m:oMathPara>
                </a14:m>
                <a:endParaRPr lang="zh-CN" altLang="en-US" sz="3200" dirty="0">
                  <a:solidFill>
                    <a:srgbClr val="FF0000"/>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5347427" y="4636312"/>
                <a:ext cx="752129" cy="1017523"/>
              </a:xfrm>
              <a:prstGeom prst="rect">
                <a:avLst/>
              </a:prstGeom>
              <a:blipFill rotWithShape="1">
                <a:blip r:embed="rId3"/>
                <a:stretch>
                  <a:fillRect l="-12" t="-17" r="51" b="42"/>
                </a:stretch>
              </a:blipFill>
            </p:spPr>
            <p:txBody>
              <a:bodyPr/>
              <a:lstStyle/>
              <a:p>
                <a:r>
                  <a:rPr lang="zh-CN" altLang="en-US">
                    <a:noFill/>
                  </a:rPr>
                  <a:t> </a:t>
                </a:r>
              </a:p>
            </p:txBody>
          </p:sp>
        </mc:Fallback>
      </mc:AlternateContent>
      <p:sp>
        <p:nvSpPr>
          <p:cNvPr id="8" name="矩形 7"/>
          <p:cNvSpPr/>
          <p:nvPr/>
        </p:nvSpPr>
        <p:spPr>
          <a:xfrm>
            <a:off x="3282264" y="303282"/>
            <a:ext cx="2242922" cy="707886"/>
          </a:xfrm>
          <a:prstGeom prst="rect">
            <a:avLst/>
          </a:prstGeom>
        </p:spPr>
        <p:txBody>
          <a:bodyPr wrap="none">
            <a:spAutoFit/>
          </a:bodyPr>
          <a:lstStyle/>
          <a:p>
            <a:r>
              <a:rPr lang="zh-CN" altLang="en-US" sz="4000" b="1" dirty="0">
                <a:ln w="22225" cap="flat" cmpd="sng">
                  <a:solidFill>
                    <a:schemeClr val="accent2"/>
                  </a:solidFill>
                  <a:prstDash val="solid"/>
                </a:ln>
                <a:solidFill>
                  <a:schemeClr val="accent2"/>
                </a:solidFill>
                <a:latin typeface="宋体" panose="02010600030101010101" pitchFamily="2" charset="-122"/>
                <a:ea typeface="宋体" panose="02010600030101010101" pitchFamily="2" charset="-122"/>
              </a:rPr>
              <a:t>随堂小测</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1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宽屏</PresentationFormat>
  <Paragraphs>75</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华文楷体</vt:lpstr>
      <vt:lpstr>楷体</vt:lpstr>
      <vt:lpstr>微软雅黑</vt:lpstr>
      <vt:lpstr>Wingdings</vt:lpstr>
      <vt:lpstr>宋体</vt:lpstr>
      <vt:lpstr>Arial</vt:lpstr>
      <vt:lpstr>Cambria Math</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2019-10-30T00:28:00Z</dcterms:created>
  <dcterms:modified xsi:type="dcterms:W3CDTF">2023-01-16T13:52:14Z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2C1C4D4B8AE340BD8AB0894DCFC7058A</vt:lpwstr>
  </property>
  <property fmtid="{A09F084E-AD41-489F-8076-AA5BE3082BCA}" pid="100">
    <vt:ui4>5</vt:ui4>
  </property>
  <property fmtid="{64440492-4C8B-11D1-8B70-080036B11A03}" pid="11">
    <vt:lpwstr>www.2ppt.com-爱PPT提供资源下载</vt:lpwstr>
  </property>
</Properties>
</file>