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2" r:id="rId6"/>
    <p:sldId id="268" r:id="rId7"/>
    <p:sldId id="263" r:id="rId8"/>
    <p:sldId id="260" r:id="rId9"/>
    <p:sldId id="270" r:id="rId10"/>
    <p:sldId id="271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FFFF"/>
    <a:srgbClr val="FFFFCC"/>
    <a:srgbClr val="FF00FF"/>
    <a:srgbClr val="000066"/>
    <a:srgbClr val="FF00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4660"/>
  </p:normalViewPr>
  <p:slideViewPr>
    <p:cSldViewPr>
      <p:cViewPr>
        <p:scale>
          <a:sx n="100" d="100"/>
          <a:sy n="100" d="100"/>
        </p:scale>
        <p:origin x="-42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D88FB3-3862-43D4-91CF-450C2720631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19E5A8D-EF45-4E33-8B77-140C6E67E8B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27BE214-EB49-4BF1-BD1D-F148DC6F427B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78142AF-8F21-4B5D-BEB5-D1C67CF4B792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5245EAC-E61D-41D7-8854-6943231985C7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2AE7C36-6FD8-4C69-A199-CF2FB5CDEB60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FF20074-2D17-403A-AFDC-E9F18B5C542E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117E008-1165-410B-AA14-D6C94AE580B0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4EA9DE2-3F34-4922-B023-6EB54A4EAE0C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29FA827-E3F9-4D54-95A5-A8D60972D4B9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0821CF-8150-46AC-8EAD-FD70AF3F1B83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43801A-8923-4D94-9C93-6B2BA52862CD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5DA235E-7B92-4E7E-8827-E32BFD39E8D5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ECE7-8190-4939-B152-98142FC0AD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F236-7DF6-4F68-BEEB-38110F2AFA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642C-4F56-4918-B6C2-B72E2753DD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42704-5E4B-47F8-ABE9-ADCE07CD57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E1BE-7021-409B-8C12-43BE7B42D0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B73E7-E1D7-4634-B0AA-D785382092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3DC67-E7E3-4843-B0E3-9CC4C8E7A6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8EF6-BF70-4FE0-87C6-1C49198582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C970C-2693-4316-BFEA-91CE0CC82A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08592-0693-4FDF-8517-CE69DA0AF8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9070-F180-4C72-9CE6-9AEF9A491F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F6AF453-F5B6-48FE-BC11-65112B8399D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19199" y="2633134"/>
            <a:ext cx="66294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8800" b="1" kern="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旅游方案</a:t>
            </a: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589844" y="105657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冀教版六年级数学下册第六单元</a:t>
            </a:r>
          </a:p>
        </p:txBody>
      </p:sp>
      <p:sp>
        <p:nvSpPr>
          <p:cNvPr id="4" name="矩形 3"/>
          <p:cNvSpPr/>
          <p:nvPr/>
        </p:nvSpPr>
        <p:spPr>
          <a:xfrm>
            <a:off x="2886654" y="54351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4" descr="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685800"/>
            <a:ext cx="44958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2743200" y="990600"/>
            <a:ext cx="2590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议一议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609600" y="3276600"/>
            <a:ext cx="80010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你能解释一下为什么旅行社的费用最少吗？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667000" y="568404"/>
            <a:ext cx="3576620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</a:p>
        </p:txBody>
      </p:sp>
      <p:sp>
        <p:nvSpPr>
          <p:cNvPr id="30723" name="矩形 6"/>
          <p:cNvSpPr>
            <a:spLocks noChangeArrowheads="1"/>
          </p:cNvSpPr>
          <p:nvPr/>
        </p:nvSpPr>
        <p:spPr bwMode="auto">
          <a:xfrm>
            <a:off x="609600" y="1925638"/>
            <a:ext cx="83058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同学们，今天我们运用所学的数学知识和方法共同解决了旅游中的一些问题，其实，生活中处处有数学，数学与我们的生活紧密相连，让我们用数学的眼睛去观察周围这个美丽的世界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！  </a:t>
            </a:r>
            <a:endParaRPr lang="zh-CN" altLang="en-US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67000" y="457200"/>
            <a:ext cx="3576620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15363" name="矩形 5"/>
          <p:cNvSpPr>
            <a:spLocks noChangeArrowheads="1"/>
          </p:cNvSpPr>
          <p:nvPr/>
        </p:nvSpPr>
        <p:spPr bwMode="auto">
          <a:xfrm>
            <a:off x="3048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经历了解旅游方案，计算费用并讨论方案的过程；</a:t>
            </a:r>
          </a:p>
          <a:p>
            <a:pPr indent="457200"/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能运用数与代数的知识和生活经验，解决旅游中的实际问题；</a:t>
            </a:r>
          </a:p>
          <a:p>
            <a:pPr indent="457200"/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体会数学与生活的密切联系，获得用数学解决问题的经验。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4419600" cy="762000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ea typeface="华文新魏" panose="02010800040101010101" pitchFamily="2" charset="-122"/>
              </a:rPr>
              <a:t>游览的景点：黄山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" y="1143000"/>
            <a:ext cx="396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这次旅游，我们来做活动的策划者和组织者。寻找和解决旅游中的数学问题。这对我们来说，是一次不小的挑战。我们小组的成员先通过集体讨论，把时间安排、住宿方案、经费计算作为研究的主要问题。</a:t>
            </a:r>
            <a:endParaRPr lang="en-US" altLang="zh-CN" b="1" dirty="0" smtClean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6388" name="Picture 12" descr="D:\虹口教育\qggg_bibo\images_sounds\图片\小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97875" y="228600"/>
            <a:ext cx="7461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13"/>
          <p:cNvSpPr>
            <a:spLocks noChangeArrowheads="1"/>
          </p:cNvSpPr>
          <p:nvPr/>
        </p:nvSpPr>
        <p:spPr bwMode="auto">
          <a:xfrm>
            <a:off x="4419600" y="304800"/>
            <a:ext cx="3200400" cy="1981200"/>
          </a:xfrm>
          <a:prstGeom prst="wedgeRoundRectCallout">
            <a:avLst>
              <a:gd name="adj1" fmla="val 74949"/>
              <a:gd name="adj2" fmla="val -9444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800" b="1">
                <a:ea typeface="楷体_GB2312" pitchFamily="49" charset="-122"/>
              </a:rPr>
              <a:t>十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·</a:t>
            </a:r>
            <a:r>
              <a:rPr lang="zh-CN" altLang="en-US" sz="2800" b="1">
                <a:ea typeface="楷体_GB2312" pitchFamily="49" charset="-122"/>
              </a:rPr>
              <a:t>一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800" b="1">
                <a:ea typeface="楷体_GB2312" pitchFamily="49" charset="-122"/>
              </a:rPr>
              <a:t>国庆节快到了，亮亮一家人去黄山玩，真是太棒了！</a:t>
            </a:r>
          </a:p>
        </p:txBody>
      </p:sp>
      <p:pic>
        <p:nvPicPr>
          <p:cNvPr id="16390" name="Picture 13" descr="u=799292662,179678611&amp;fm=52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419600"/>
            <a:ext cx="25908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4" descr="u=218974015,1707470121&amp;fm=52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743200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6" descr="u=2880345688,951219&amp;fm=52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743200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流程图: 资料带 10"/>
          <p:cNvSpPr>
            <a:spLocks noChangeArrowheads="1"/>
          </p:cNvSpPr>
          <p:nvPr/>
        </p:nvSpPr>
        <p:spPr bwMode="auto">
          <a:xfrm>
            <a:off x="152400" y="1219200"/>
            <a:ext cx="4114800" cy="3581400"/>
          </a:xfrm>
          <a:prstGeom prst="flowChartPunchedTape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391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方案一   </a:t>
            </a:r>
            <a:r>
              <a:rPr lang="zh-CN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参加旅行社组团旅游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2590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黄山五日游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成人每位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800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小学生每位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400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zh-CN" altLang="en-US" sz="36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5125" name="Picture 12" descr="D:\虹口教育\qggg_bibo\images_sounds\图片\小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48600" y="3886200"/>
            <a:ext cx="12461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5029200" y="1600200"/>
            <a:ext cx="3505200" cy="1828800"/>
          </a:xfrm>
          <a:prstGeom prst="wedgeRoundRectCallout">
            <a:avLst>
              <a:gd name="adj1" fmla="val 26676"/>
              <a:gd name="adj2" fmla="val 96079"/>
              <a:gd name="adj3" fmla="val 16667"/>
            </a:avLst>
          </a:prstGeom>
          <a:solidFill>
            <a:srgbClr val="FFFFCC">
              <a:alpha val="81960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000" b="1" dirty="0">
                <a:ea typeface="楷体_GB2312" pitchFamily="49" charset="-122"/>
              </a:rPr>
              <a:t>     </a:t>
            </a:r>
            <a:r>
              <a:rPr lang="zh-CN" altLang="en-US" sz="3600" b="1" dirty="0">
                <a:ea typeface="楷体_GB2312" pitchFamily="49" charset="-122"/>
              </a:rPr>
              <a:t>如果一家人全去，要准备多少钱呢？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600" y="5334000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答案：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800×2+400=2000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 autoUpdateAnimBg="0"/>
      <p:bldP spid="5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391400" cy="838200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ea typeface="华文新魏" panose="02010800040101010101" pitchFamily="2" charset="-122"/>
              </a:rPr>
              <a:t>方案二  乘火车，自己安排旅游</a:t>
            </a:r>
          </a:p>
        </p:txBody>
      </p:sp>
      <p:pic>
        <p:nvPicPr>
          <p:cNvPr id="6148" name="Picture 4" descr="D:\虹口教育\qggg_bibo\images_sounds\图片\小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10463" y="3352800"/>
            <a:ext cx="163353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638800" y="1371600"/>
            <a:ext cx="2209800" cy="1524000"/>
          </a:xfrm>
          <a:prstGeom prst="wedgeRoundRectCallout">
            <a:avLst>
              <a:gd name="adj1" fmla="val 50005"/>
              <a:gd name="adj2" fmla="val 76852"/>
              <a:gd name="adj3" fmla="val 16667"/>
            </a:avLst>
          </a:prstGeom>
          <a:solidFill>
            <a:srgbClr val="DD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亮亮超过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米，该买成人车票。</a:t>
            </a:r>
          </a:p>
        </p:txBody>
      </p:sp>
      <p:sp>
        <p:nvSpPr>
          <p:cNvPr id="6150" name="AutoShape 29"/>
          <p:cNvSpPr>
            <a:spLocks noChangeArrowheads="1"/>
          </p:cNvSpPr>
          <p:nvPr/>
        </p:nvSpPr>
        <p:spPr bwMode="auto">
          <a:xfrm>
            <a:off x="5105400" y="3276600"/>
            <a:ext cx="2438400" cy="1752600"/>
          </a:xfrm>
          <a:prstGeom prst="vertic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6151" name="Text Box 30"/>
          <p:cNvSpPr txBox="1">
            <a:spLocks noChangeArrowheads="1"/>
          </p:cNvSpPr>
          <p:nvPr/>
        </p:nvSpPr>
        <p:spPr bwMode="auto">
          <a:xfrm>
            <a:off x="5486400" y="3581400"/>
            <a:ext cx="1676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交通费就按平均数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元算吧。</a:t>
            </a:r>
          </a:p>
        </p:txBody>
      </p:sp>
      <p:sp>
        <p:nvSpPr>
          <p:cNvPr id="18439" name="Rectangle 94"/>
          <p:cNvSpPr>
            <a:spLocks noChangeArrowheads="1"/>
          </p:cNvSpPr>
          <p:nvPr/>
        </p:nvSpPr>
        <p:spPr bwMode="auto">
          <a:xfrm>
            <a:off x="0" y="2743200"/>
            <a:ext cx="4953000" cy="312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费用估计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火车票：单程每张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住    宿：标准间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三人间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吃    饭：每人每天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</a:p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交通费：每天大约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30—80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</a:p>
        </p:txBody>
      </p:sp>
      <p:sp>
        <p:nvSpPr>
          <p:cNvPr id="6360" name="WordArt 216"/>
          <p:cNvSpPr>
            <a:spLocks noChangeArrowheads="1" noChangeShapeType="1" noTextEdit="1"/>
          </p:cNvSpPr>
          <p:nvPr/>
        </p:nvSpPr>
        <p:spPr bwMode="auto">
          <a:xfrm>
            <a:off x="4267200" y="5600700"/>
            <a:ext cx="4572000" cy="1257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分组合作完成</a:t>
            </a:r>
          </a:p>
        </p:txBody>
      </p:sp>
      <p:pic>
        <p:nvPicPr>
          <p:cNvPr id="18441" name="Picture 2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914400"/>
            <a:ext cx="44862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6150" grpId="0" animBg="1"/>
      <p:bldP spid="6151" grpId="0"/>
      <p:bldP spid="63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79" name="Group 79"/>
          <p:cNvGraphicFramePr>
            <a:graphicFrameLocks noGrp="1"/>
          </p:cNvGraphicFramePr>
          <p:nvPr/>
        </p:nvGraphicFramePr>
        <p:xfrm>
          <a:off x="381000" y="1905000"/>
          <a:ext cx="8001000" cy="3738880"/>
        </p:xfrm>
        <a:graphic>
          <a:graphicData uri="http://schemas.openxmlformats.org/drawingml/2006/table">
            <a:tbl>
              <a:tblPr/>
              <a:tblGrid>
                <a:gridCol w="18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单价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费用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总价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火车票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143×3×2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住宿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150×5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吃饭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50×5×3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交通费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55×5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合计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495" name="Rectangle 80"/>
          <p:cNvSpPr>
            <a:spLocks noChangeArrowheads="1"/>
          </p:cNvSpPr>
          <p:nvPr/>
        </p:nvSpPr>
        <p:spPr bwMode="auto">
          <a:xfrm>
            <a:off x="838200" y="762000"/>
            <a:ext cx="4516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4800" b="1">
                <a:latin typeface="华文楷体" panose="02010600040101010101" pitchFamily="2" charset="-122"/>
                <a:ea typeface="华文楷体" panose="02010600040101010101" pitchFamily="2" charset="-122"/>
              </a:rPr>
              <a:t>答案：单位：元</a:t>
            </a:r>
          </a:p>
        </p:txBody>
      </p:sp>
      <p:sp>
        <p:nvSpPr>
          <p:cNvPr id="25681" name="Rectangle 81"/>
          <p:cNvSpPr>
            <a:spLocks noChangeArrowheads="1"/>
          </p:cNvSpPr>
          <p:nvPr/>
        </p:nvSpPr>
        <p:spPr bwMode="auto">
          <a:xfrm>
            <a:off x="6858000" y="26670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858</a:t>
            </a:r>
          </a:p>
        </p:txBody>
      </p:sp>
      <p:sp>
        <p:nvSpPr>
          <p:cNvPr id="25682" name="Rectangle 82"/>
          <p:cNvSpPr>
            <a:spLocks noChangeArrowheads="1"/>
          </p:cNvSpPr>
          <p:nvPr/>
        </p:nvSpPr>
        <p:spPr bwMode="auto">
          <a:xfrm>
            <a:off x="6858000" y="32766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750</a:t>
            </a:r>
          </a:p>
        </p:txBody>
      </p:sp>
      <p:sp>
        <p:nvSpPr>
          <p:cNvPr id="25683" name="Rectangle 83"/>
          <p:cNvSpPr>
            <a:spLocks noChangeArrowheads="1"/>
          </p:cNvSpPr>
          <p:nvPr/>
        </p:nvSpPr>
        <p:spPr bwMode="auto">
          <a:xfrm>
            <a:off x="6858000" y="38354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750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6858000" y="44196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275</a:t>
            </a:r>
          </a:p>
        </p:txBody>
      </p:sp>
      <p:sp>
        <p:nvSpPr>
          <p:cNvPr id="25685" name="Rectangle 85"/>
          <p:cNvSpPr>
            <a:spLocks noChangeArrowheads="1"/>
          </p:cNvSpPr>
          <p:nvPr/>
        </p:nvSpPr>
        <p:spPr bwMode="auto">
          <a:xfrm>
            <a:off x="6818313" y="5029200"/>
            <a:ext cx="954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2633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81" grpId="0"/>
      <p:bldP spid="25682" grpId="0"/>
      <p:bldP spid="25683" grpId="0"/>
      <p:bldP spid="25684" grpId="0"/>
      <p:bldP spid="256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086600" cy="990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ea typeface="华文新魏" panose="02010800040101010101" pitchFamily="2" charset="-122"/>
              </a:rPr>
              <a:t>方案三   由爸爸开车去旅游</a:t>
            </a:r>
          </a:p>
        </p:txBody>
      </p:sp>
      <p:pic>
        <p:nvPicPr>
          <p:cNvPr id="20483" name="Picture 49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0" y="1676400"/>
            <a:ext cx="89630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4724400" cy="990600"/>
          </a:xfrm>
        </p:spPr>
        <p:txBody>
          <a:bodyPr/>
          <a:lstStyle/>
          <a:p>
            <a:pPr eaLnBrk="1" hangingPunct="1"/>
            <a:r>
              <a:rPr lang="zh-CN" altLang="en-US" sz="4800" b="1" dirty="0" smtClean="0">
                <a:ea typeface="华文新魏" panose="02010800040101010101" pitchFamily="2" charset="-122"/>
              </a:rPr>
              <a:t>方案三费用估算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533400" y="1295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ctr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汽车需要的油费：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0" y="4419600"/>
            <a:ext cx="693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ctr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高速公路费：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680×0.3×2=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408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93775" y="5297488"/>
            <a:ext cx="807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/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总费用：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867.68+408+750+750=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2775.68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endParaRPr lang="zh-CN" altLang="en-US" sz="320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914400" y="36576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ctr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费用：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136×6.38=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867.68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（元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90600" y="2133600"/>
            <a:ext cx="5934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单程：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680÷100×10=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（升）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960438" y="2895600"/>
            <a:ext cx="475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往返：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68×2=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136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（升）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8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7" descr="6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81000"/>
            <a:ext cx="21764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8"/>
          <p:cNvSpPr txBox="1">
            <a:spLocks noChangeArrowheads="1"/>
          </p:cNvSpPr>
          <p:nvPr/>
        </p:nvSpPr>
        <p:spPr bwMode="auto">
          <a:xfrm>
            <a:off x="609600" y="3429000"/>
            <a:ext cx="800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哪个方案最省钱，哪个方案最费钱？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609600" y="4383088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对上面三个方案的优势和劣势作出评价？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全屏显示(4:3)</PresentationFormat>
  <Paragraphs>73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华文楷体</vt:lpstr>
      <vt:lpstr>华文隶书</vt:lpstr>
      <vt:lpstr>华文新魏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游览的景点：黄山</vt:lpstr>
      <vt:lpstr>方案一   参加旅行社组团旅游</vt:lpstr>
      <vt:lpstr>方案二  乘火车，自己安排旅游</vt:lpstr>
      <vt:lpstr>PowerPoint 演示文稿</vt:lpstr>
      <vt:lpstr>方案三   由爸爸开车去旅游</vt:lpstr>
      <vt:lpstr>方案三费用估算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2022-01-07T02:26:21Z</dcterms:created>
  <dcterms:modified xsi:type="dcterms:W3CDTF">2023-01-16T13:52:31Z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BDBEF9FCD28D40AEAF46E9CFA559BC63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