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18" r:id="rId3"/>
    <p:sldId id="299" r:id="rId4"/>
    <p:sldId id="267" r:id="rId5"/>
    <p:sldId id="288" r:id="rId6"/>
    <p:sldId id="321" r:id="rId7"/>
    <p:sldId id="309" r:id="rId8"/>
    <p:sldId id="338" r:id="rId9"/>
    <p:sldId id="307" r:id="rId10"/>
    <p:sldId id="289" r:id="rId11"/>
    <p:sldId id="313" r:id="rId12"/>
    <p:sldId id="310" r:id="rId13"/>
    <p:sldId id="290" r:id="rId14"/>
    <p:sldId id="315" r:id="rId15"/>
    <p:sldId id="291" r:id="rId16"/>
    <p:sldId id="323" r:id="rId17"/>
    <p:sldId id="324" r:id="rId18"/>
    <p:sldId id="325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206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40437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</a:rPr>
              <a:t>两位数减两位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数口</a:t>
            </a:r>
            <a:r>
              <a:rPr lang="zh-CN" altLang="en-US" sz="4800" b="1" dirty="0">
                <a:solidFill>
                  <a:srgbClr val="FF0000"/>
                </a:solidFill>
              </a:rPr>
              <a:t>算</a:t>
            </a:r>
          </a:p>
        </p:txBody>
      </p:sp>
      <p:sp>
        <p:nvSpPr>
          <p:cNvPr id="8" name="矩形 7"/>
          <p:cNvSpPr/>
          <p:nvPr/>
        </p:nvSpPr>
        <p:spPr>
          <a:xfrm>
            <a:off x="4799811" y="487102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357154" y="3565003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9246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 两、三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位数的加法和减法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96646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487488" y="198016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487488" y="267201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487488" y="33638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215680" y="198016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023659" y="268407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215680" y="336385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751851" y="198016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751851" y="267201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751851" y="33638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480043" y="198016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288021" y="267201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480043" y="336385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8016213" y="198016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8016213" y="267201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8016213" y="33638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9744405" y="198016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9552384" y="267201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9744405" y="336385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2572" y="737593"/>
            <a:ext cx="672074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口算。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8" grpId="0"/>
      <p:bldP spid="19" grpId="0"/>
      <p:bldP spid="20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pic>
        <p:nvPicPr>
          <p:cNvPr id="6" name="图片 5" descr="60-2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8341" y="1966422"/>
            <a:ext cx="2918604" cy="2109396"/>
          </a:xfrm>
          <a:prstGeom prst="rect">
            <a:avLst/>
          </a:prstGeom>
        </p:spPr>
      </p:pic>
      <p:pic>
        <p:nvPicPr>
          <p:cNvPr id="7" name="图片 6" descr="60-2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84762" y="2046611"/>
            <a:ext cx="2754540" cy="2029207"/>
          </a:xfrm>
          <a:prstGeom prst="rect">
            <a:avLst/>
          </a:prstGeom>
        </p:spPr>
      </p:pic>
      <p:pic>
        <p:nvPicPr>
          <p:cNvPr id="9" name="图片 8" descr="60-2-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7231" y="2063881"/>
            <a:ext cx="2699777" cy="2011937"/>
          </a:xfrm>
          <a:prstGeom prst="rect">
            <a:avLst/>
          </a:prstGeom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892790" y="233230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52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892790" y="3015767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46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0266107" y="234514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0266107" y="302860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409010" y="2287919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3409010" y="299396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2572" y="737593"/>
            <a:ext cx="672074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算一算。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2572" y="737593"/>
            <a:ext cx="672074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先说说得数各是几十多，再口算。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475423" y="2178824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475423" y="3387473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203615" y="217882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203615" y="3387474"/>
            <a:ext cx="86409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739786" y="2178824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4739786" y="338747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467978" y="217882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467978" y="338747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004148" y="2178824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004148" y="338747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732340" y="217882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9732340" y="338747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475423" y="2754888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三十多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475423" y="3991737"/>
            <a:ext cx="163218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二十多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4739786" y="2754888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五十多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739786" y="3991737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六十多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8004149" y="2754888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五十多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8004149" y="3991737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三十多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17436" y="194129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两位数减两位数的口算，通常可以先用被减数减去几个十，再用算得的结果减去几个一。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811346" y="847640"/>
            <a:ext cx="835487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算出班级图书角每种书还剩多少本。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69952" y="1975691"/>
          <a:ext cx="7296000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故事书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连环画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儿童画报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原  有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借  出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还  剩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 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本</a:t>
                      </a:r>
                      <a:endParaRPr lang="zh-CN" altLang="en-US" sz="2800" b="0" dirty="0"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083592" y="3728789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872109" y="3728790"/>
            <a:ext cx="796360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733549" y="3728789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13710" y="4872355"/>
            <a:ext cx="574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原有的 </a:t>
            </a:r>
            <a:r>
              <a:rPr lang="en-US" altLang="zh-CN" sz="3200" dirty="0">
                <a:solidFill>
                  <a:srgbClr val="FF0000"/>
                </a:solidFill>
              </a:rPr>
              <a:t>– </a:t>
            </a:r>
            <a:r>
              <a:rPr lang="zh-CN" altLang="en-US" sz="3200" dirty="0">
                <a:solidFill>
                  <a:srgbClr val="FF0000"/>
                </a:solidFill>
              </a:rPr>
              <a:t>借出的</a:t>
            </a:r>
            <a:r>
              <a:rPr lang="en-US" altLang="zh-CN" sz="3200" dirty="0">
                <a:solidFill>
                  <a:srgbClr val="FF0000"/>
                </a:solidFill>
              </a:rPr>
              <a:t>=</a:t>
            </a:r>
            <a:r>
              <a:rPr lang="zh-CN" altLang="en-US" sz="3200" dirty="0">
                <a:solidFill>
                  <a:srgbClr val="FF0000"/>
                </a:solidFill>
              </a:rPr>
              <a:t>还剩的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21568" y="1124744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16491" y="2809764"/>
            <a:ext cx="3000462" cy="1384996"/>
            <a:chOff x="6129288" y="3228512"/>
            <a:chExt cx="2250346" cy="1038747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6129288" y="3235140"/>
              <a:ext cx="2062832" cy="1025046"/>
            </a:xfrm>
            <a:prstGeom prst="wedgeRoundRectCallout">
              <a:avLst>
                <a:gd name="adj1" fmla="val 33002"/>
                <a:gd name="adj2" fmla="val 1016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6147386" y="3228512"/>
              <a:ext cx="2232248" cy="10387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</a:rPr>
                <a:t>先想想哪种球最贵，再算出每种球的价格。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67956" y="2204994"/>
            <a:ext cx="2496277" cy="954107"/>
            <a:chOff x="1250967" y="1653744"/>
            <a:chExt cx="1872208" cy="715580"/>
          </a:xfrm>
        </p:grpSpPr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1259632" y="1677981"/>
              <a:ext cx="1584176" cy="684000"/>
            </a:xfrm>
            <a:prstGeom prst="wedgeRoundRectCallout">
              <a:avLst>
                <a:gd name="adj1" fmla="val 6464"/>
                <a:gd name="adj2" fmla="val 6725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1250967" y="1653744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51152" y="1160940"/>
            <a:ext cx="2553338" cy="954107"/>
            <a:chOff x="2513364" y="870705"/>
            <a:chExt cx="1915004" cy="71558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flipH="1">
              <a:off x="2513364" y="885893"/>
              <a:ext cx="1728192" cy="684000"/>
            </a:xfrm>
            <a:prstGeom prst="wedgeRoundRectCallout">
              <a:avLst>
                <a:gd name="adj1" fmla="val 16173"/>
                <a:gd name="adj2" fmla="val 10191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22" name="文本框 10245"/>
            <p:cNvSpPr txBox="1">
              <a:spLocks noChangeArrowheads="1"/>
            </p:cNvSpPr>
            <p:nvPr/>
          </p:nvSpPr>
          <p:spPr bwMode="auto">
            <a:xfrm>
              <a:off x="2556160" y="870705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08383" y="4209153"/>
            <a:ext cx="2496277" cy="954107"/>
            <a:chOff x="4131287" y="3156863"/>
            <a:chExt cx="1872208" cy="715580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 flipH="1">
              <a:off x="4139952" y="3173215"/>
              <a:ext cx="1584176" cy="684000"/>
            </a:xfrm>
            <a:prstGeom prst="wedgeRoundRectCallout">
              <a:avLst>
                <a:gd name="adj1" fmla="val 66857"/>
                <a:gd name="adj2" fmla="val -4414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5" name="文本框 10245"/>
            <p:cNvSpPr txBox="1">
              <a:spLocks noChangeArrowheads="1"/>
            </p:cNvSpPr>
            <p:nvPr/>
          </p:nvSpPr>
          <p:spPr bwMode="auto">
            <a:xfrm>
              <a:off x="4131287" y="3156863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pic>
        <p:nvPicPr>
          <p:cNvPr id="26" name="图片 25" descr="62－第5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509" y="1604797"/>
            <a:ext cx="5765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21568" y="1124744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62－第5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789" y="1604797"/>
            <a:ext cx="5765800" cy="4114800"/>
          </a:xfrm>
          <a:prstGeom prst="rect">
            <a:avLst/>
          </a:prstGeom>
        </p:spPr>
      </p:pic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610306" y="5719377"/>
            <a:ext cx="46562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排球：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36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（元）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19236" y="2204994"/>
            <a:ext cx="2496277" cy="954107"/>
            <a:chOff x="1250967" y="1653744"/>
            <a:chExt cx="1872208" cy="71558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259632" y="1677981"/>
              <a:ext cx="1584176" cy="684000"/>
            </a:xfrm>
            <a:prstGeom prst="wedgeRoundRectCallout">
              <a:avLst>
                <a:gd name="adj1" fmla="val 6464"/>
                <a:gd name="adj2" fmla="val 6725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1250967" y="1653744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2432" y="1160940"/>
            <a:ext cx="2553338" cy="954107"/>
            <a:chOff x="2513364" y="870705"/>
            <a:chExt cx="1915004" cy="715580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flipH="1">
              <a:off x="2513364" y="885893"/>
              <a:ext cx="1728192" cy="684000"/>
            </a:xfrm>
            <a:prstGeom prst="wedgeRoundRectCallout">
              <a:avLst>
                <a:gd name="adj1" fmla="val 16173"/>
                <a:gd name="adj2" fmla="val 10191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2556160" y="870705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59663" y="4209153"/>
            <a:ext cx="2496277" cy="954107"/>
            <a:chOff x="4131287" y="3156863"/>
            <a:chExt cx="1872208" cy="71558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flipH="1">
              <a:off x="4139952" y="3173215"/>
              <a:ext cx="1584176" cy="684000"/>
            </a:xfrm>
            <a:prstGeom prst="wedgeRoundRectCallout">
              <a:avLst>
                <a:gd name="adj1" fmla="val 66857"/>
                <a:gd name="adj2" fmla="val -4414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4131287" y="3156863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22" name="箭头: 下 21"/>
          <p:cNvSpPr/>
          <p:nvPr/>
        </p:nvSpPr>
        <p:spPr>
          <a:xfrm>
            <a:off x="3684905" y="4962525"/>
            <a:ext cx="142875" cy="5429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21568" y="1124744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62－第5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789" y="1604797"/>
            <a:ext cx="5765800" cy="4114800"/>
          </a:xfrm>
          <a:prstGeom prst="rect">
            <a:avLst/>
          </a:prstGeom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024755" y="5927725"/>
            <a:ext cx="41903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足球：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52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（元）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19236" y="2204994"/>
            <a:ext cx="2496277" cy="954107"/>
            <a:chOff x="1250967" y="1653744"/>
            <a:chExt cx="1872208" cy="71558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259632" y="1677981"/>
              <a:ext cx="1584176" cy="684000"/>
            </a:xfrm>
            <a:prstGeom prst="wedgeRoundRectCallout">
              <a:avLst>
                <a:gd name="adj1" fmla="val 6464"/>
                <a:gd name="adj2" fmla="val 6725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1250967" y="1653744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2432" y="1160940"/>
            <a:ext cx="2553338" cy="954107"/>
            <a:chOff x="2513364" y="870705"/>
            <a:chExt cx="1915004" cy="715580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flipH="1">
              <a:off x="2513364" y="885893"/>
              <a:ext cx="1728192" cy="684000"/>
            </a:xfrm>
            <a:prstGeom prst="wedgeRoundRectCallout">
              <a:avLst>
                <a:gd name="adj1" fmla="val 16173"/>
                <a:gd name="adj2" fmla="val 10191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2556160" y="870705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59663" y="4209153"/>
            <a:ext cx="2496277" cy="954107"/>
            <a:chOff x="4131287" y="3156863"/>
            <a:chExt cx="1872208" cy="71558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flipH="1">
              <a:off x="4139952" y="3173215"/>
              <a:ext cx="1584176" cy="684000"/>
            </a:xfrm>
            <a:prstGeom prst="wedgeRoundRectCallout">
              <a:avLst>
                <a:gd name="adj1" fmla="val 66857"/>
                <a:gd name="adj2" fmla="val -4414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4131287" y="3156863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22" name="箭头: 下 21"/>
          <p:cNvSpPr/>
          <p:nvPr/>
        </p:nvSpPr>
        <p:spPr>
          <a:xfrm>
            <a:off x="6871217" y="5276850"/>
            <a:ext cx="214113" cy="6509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21568" y="1124744"/>
            <a:ext cx="66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62－第5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789" y="1604797"/>
            <a:ext cx="5765800" cy="4114800"/>
          </a:xfrm>
          <a:prstGeom prst="rect">
            <a:avLst/>
          </a:prstGeom>
        </p:spPr>
      </p:pic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750869" y="5599528"/>
            <a:ext cx="45536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篮球：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28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（元）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19236" y="2204994"/>
            <a:ext cx="2496277" cy="954107"/>
            <a:chOff x="1250967" y="1653744"/>
            <a:chExt cx="1872208" cy="71558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259632" y="1677981"/>
              <a:ext cx="1584176" cy="684000"/>
            </a:xfrm>
            <a:prstGeom prst="wedgeRoundRectCallout">
              <a:avLst>
                <a:gd name="adj1" fmla="val 6464"/>
                <a:gd name="adj2" fmla="val 6725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1250967" y="1653744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2432" y="1160940"/>
            <a:ext cx="2553338" cy="954107"/>
            <a:chOff x="2513364" y="870705"/>
            <a:chExt cx="1915004" cy="715580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flipH="1">
              <a:off x="2513364" y="885893"/>
              <a:ext cx="1728192" cy="684000"/>
            </a:xfrm>
            <a:prstGeom prst="wedgeRoundRectCallout">
              <a:avLst>
                <a:gd name="adj1" fmla="val 16173"/>
                <a:gd name="adj2" fmla="val 10191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>
                <a:latin typeface="+mn-ea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2556160" y="870705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59663" y="4209153"/>
            <a:ext cx="2496277" cy="954107"/>
            <a:chOff x="4131287" y="3156863"/>
            <a:chExt cx="1872208" cy="71558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flipH="1">
              <a:off x="4139952" y="3173215"/>
              <a:ext cx="1584176" cy="684000"/>
            </a:xfrm>
            <a:prstGeom prst="wedgeRoundRectCallout">
              <a:avLst>
                <a:gd name="adj1" fmla="val 66857"/>
                <a:gd name="adj2" fmla="val -4414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4131287" y="3156863"/>
              <a:ext cx="1872208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我付出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元，找回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元。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22" name="箭头: 下 21"/>
          <p:cNvSpPr/>
          <p:nvPr/>
        </p:nvSpPr>
        <p:spPr>
          <a:xfrm>
            <a:off x="5337344" y="4486690"/>
            <a:ext cx="168374" cy="95410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3757219" y="6136738"/>
            <a:ext cx="455366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答：足球最贵。</a:t>
            </a:r>
            <a:endParaRPr lang="zh-CN" sz="2800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2" grpId="0" bldLvl="0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2105" y="4504690"/>
            <a:ext cx="11528425" cy="196151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48059" y="4689597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掌握两位数减两位数的口算方法。</a:t>
            </a:r>
          </a:p>
        </p:txBody>
      </p:sp>
      <p:sp>
        <p:nvSpPr>
          <p:cNvPr id="4" name="矩形 3"/>
          <p:cNvSpPr/>
          <p:nvPr/>
        </p:nvSpPr>
        <p:spPr>
          <a:xfrm>
            <a:off x="648059" y="5484202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理解两位数减两位数的口算方法。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8155" y="575945"/>
            <a:ext cx="112979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使学生经历两位数减两位数口算方法的探索过程，体验不同算法间的联系，整合并掌握两位数减两位数的口算方法，能正确地口算两位数减两位数的差。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使学生在提出问题并探索口算方法的过程中，培养发现问题、提出问题的初步能力。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46810" y="91059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+mn-ea"/>
                <a:ea typeface="+mn-ea"/>
              </a:rPr>
              <a:t>1.</a:t>
            </a:r>
            <a:r>
              <a:rPr lang="zh-CN" altLang="en-US" sz="3200" b="1" dirty="0">
                <a:latin typeface="+mn-ea"/>
                <a:ea typeface="+mn-ea"/>
              </a:rPr>
              <a:t>口算。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125210" y="2078355"/>
            <a:ext cx="34290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+mn-ea"/>
                <a:ea typeface="+mn-ea"/>
              </a:rPr>
              <a:t>26-20=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+mn-ea"/>
                <a:ea typeface="+mn-ea"/>
              </a:rPr>
              <a:t>66-8=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+mn-ea"/>
                <a:ea typeface="+mn-ea"/>
              </a:rPr>
              <a:t>91-40=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+mn-ea"/>
                <a:ea typeface="+mn-ea"/>
              </a:rPr>
              <a:t>45-9=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162810" y="2002155"/>
            <a:ext cx="25908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+mn-ea"/>
                <a:ea typeface="+mn-ea"/>
              </a:rPr>
              <a:t>50-30=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+mn-ea"/>
                <a:ea typeface="+mn-ea"/>
              </a:rPr>
              <a:t>19-7=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+mn-ea"/>
                <a:ea typeface="+mn-ea"/>
              </a:rPr>
              <a:t>48-30=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+mn-ea"/>
                <a:ea typeface="+mn-ea"/>
              </a:rPr>
              <a:t>38-5=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01610" y="2086610"/>
            <a:ext cx="71278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63010" y="1998345"/>
            <a:ext cx="1066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20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0128" y="2731037"/>
            <a:ext cx="106838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12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96810" y="2804160"/>
            <a:ext cx="1219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58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48710" y="3454608"/>
            <a:ext cx="114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68260" y="3549590"/>
            <a:ext cx="114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51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34410" y="4202309"/>
            <a:ext cx="1066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33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496810" y="4262861"/>
            <a:ext cx="114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+mn-ea"/>
                <a:ea typeface="+mn-ea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2581275" y="1718310"/>
            <a:ext cx="1905000" cy="1844675"/>
            <a:chOff x="0" y="0"/>
            <a:chExt cx="1200" cy="1162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6" y="0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/>
                <a:t>23</a:t>
              </a:r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384"/>
              <a:ext cx="1200" cy="778"/>
              <a:chOff x="0" y="0"/>
              <a:chExt cx="1200" cy="778"/>
            </a:xfrm>
          </p:grpSpPr>
          <p:grpSp>
            <p:nvGrpSpPr>
              <p:cNvPr id="7" name="Group 6"/>
              <p:cNvGrpSpPr/>
              <p:nvPr/>
            </p:nvGrpSpPr>
            <p:grpSpPr bwMode="auto">
              <a:xfrm>
                <a:off x="240" y="0"/>
                <a:ext cx="672" cy="288"/>
                <a:chOff x="0" y="0"/>
                <a:chExt cx="672" cy="288"/>
              </a:xfrm>
            </p:grpSpPr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>
                  <a:off x="336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0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576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 dirty="0"/>
                  <a:t>□</a:t>
                </a: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0" y="528"/>
              <a:ext cx="6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 dirty="0"/>
                <a:t>□</a:t>
              </a: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5857875" y="1718310"/>
            <a:ext cx="2362200" cy="1844675"/>
            <a:chOff x="0" y="0"/>
            <a:chExt cx="1488" cy="1162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84" y="0"/>
              <a:ext cx="11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/>
                <a:t>36</a:t>
              </a:r>
            </a:p>
          </p:txBody>
        </p:sp>
        <p:grpSp>
          <p:nvGrpSpPr>
            <p:cNvPr id="14" name="Group 14"/>
            <p:cNvGrpSpPr/>
            <p:nvPr/>
          </p:nvGrpSpPr>
          <p:grpSpPr bwMode="auto">
            <a:xfrm>
              <a:off x="0" y="384"/>
              <a:ext cx="1200" cy="778"/>
              <a:chOff x="0" y="0"/>
              <a:chExt cx="1200" cy="778"/>
            </a:xfrm>
          </p:grpSpPr>
          <p:grpSp>
            <p:nvGrpSpPr>
              <p:cNvPr id="15" name="Group 15"/>
              <p:cNvGrpSpPr/>
              <p:nvPr/>
            </p:nvGrpSpPr>
            <p:grpSpPr bwMode="auto">
              <a:xfrm>
                <a:off x="240" y="0"/>
                <a:ext cx="672" cy="288"/>
                <a:chOff x="0" y="0"/>
                <a:chExt cx="672" cy="288"/>
              </a:xfrm>
            </p:grpSpPr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20"/>
                <p:cNvSpPr>
                  <a:spLocks noChangeShapeType="1"/>
                </p:cNvSpPr>
                <p:nvPr/>
              </p:nvSpPr>
              <p:spPr bwMode="auto">
                <a:xfrm>
                  <a:off x="336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0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576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</p:grpSp>
      </p:grpSp>
      <p:grpSp>
        <p:nvGrpSpPr>
          <p:cNvPr id="20" name="Group 20"/>
          <p:cNvGrpSpPr/>
          <p:nvPr/>
        </p:nvGrpSpPr>
        <p:grpSpPr bwMode="auto">
          <a:xfrm>
            <a:off x="2581275" y="4232910"/>
            <a:ext cx="1905000" cy="1844675"/>
            <a:chOff x="0" y="0"/>
            <a:chExt cx="1200" cy="1162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36" y="0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/>
                <a:t>72</a:t>
              </a:r>
            </a:p>
          </p:txBody>
        </p:sp>
        <p:grpSp>
          <p:nvGrpSpPr>
            <p:cNvPr id="22" name="Group 22"/>
            <p:cNvGrpSpPr/>
            <p:nvPr/>
          </p:nvGrpSpPr>
          <p:grpSpPr bwMode="auto">
            <a:xfrm>
              <a:off x="0" y="384"/>
              <a:ext cx="1200" cy="778"/>
              <a:chOff x="0" y="0"/>
              <a:chExt cx="1200" cy="778"/>
            </a:xfrm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240" y="0"/>
                <a:ext cx="672" cy="288"/>
                <a:chOff x="0" y="0"/>
                <a:chExt cx="672" cy="288"/>
              </a:xfrm>
            </p:grpSpPr>
            <p:sp>
              <p:nvSpPr>
                <p:cNvPr id="2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30"/>
                <p:cNvSpPr>
                  <a:spLocks noChangeShapeType="1"/>
                </p:cNvSpPr>
                <p:nvPr/>
              </p:nvSpPr>
              <p:spPr bwMode="auto">
                <a:xfrm>
                  <a:off x="336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0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576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</p:grp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0" y="528"/>
              <a:ext cx="6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/>
                <a:t>□</a:t>
              </a:r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6010275" y="4156710"/>
            <a:ext cx="1905000" cy="1844675"/>
            <a:chOff x="0" y="0"/>
            <a:chExt cx="1200" cy="1162"/>
          </a:xfrm>
        </p:grpSpPr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336" y="0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/>
                <a:t>63</a:t>
              </a:r>
            </a:p>
          </p:txBody>
        </p:sp>
        <p:grpSp>
          <p:nvGrpSpPr>
            <p:cNvPr id="31" name="Group 31"/>
            <p:cNvGrpSpPr/>
            <p:nvPr/>
          </p:nvGrpSpPr>
          <p:grpSpPr bwMode="auto">
            <a:xfrm>
              <a:off x="0" y="384"/>
              <a:ext cx="1200" cy="778"/>
              <a:chOff x="0" y="0"/>
              <a:chExt cx="1200" cy="778"/>
            </a:xfrm>
          </p:grpSpPr>
          <p:grpSp>
            <p:nvGrpSpPr>
              <p:cNvPr id="33" name="Group 32"/>
              <p:cNvGrpSpPr/>
              <p:nvPr/>
            </p:nvGrpSpPr>
            <p:grpSpPr bwMode="auto">
              <a:xfrm>
                <a:off x="240" y="0"/>
                <a:ext cx="672" cy="288"/>
                <a:chOff x="0" y="0"/>
                <a:chExt cx="672" cy="288"/>
              </a:xfrm>
            </p:grpSpPr>
            <p:sp>
              <p:nvSpPr>
                <p:cNvPr id="3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Line 39"/>
                <p:cNvSpPr>
                  <a:spLocks noChangeShapeType="1"/>
                </p:cNvSpPr>
                <p:nvPr/>
              </p:nvSpPr>
              <p:spPr bwMode="auto">
                <a:xfrm>
                  <a:off x="336" y="0"/>
                  <a:ext cx="336" cy="288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0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"/>
                <a:ext cx="62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6000"/>
                  <a:t>□</a:t>
                </a:r>
              </a:p>
            </p:txBody>
          </p:sp>
        </p:grp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0" y="528"/>
              <a:ext cx="6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/>
                <a:t>□</a:t>
              </a:r>
            </a:p>
          </p:txBody>
        </p:sp>
      </p:grp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909445" y="705772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dirty="0"/>
              <a:t>□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713355" y="2773045"/>
            <a:ext cx="1760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20     3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92495" y="2773680"/>
            <a:ext cx="163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30     6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715895" y="5288280"/>
            <a:ext cx="1757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70     2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44260" y="5217795"/>
            <a:ext cx="1758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60     3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146810" y="910590"/>
            <a:ext cx="7239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sz="3200" b="1" dirty="0">
                <a:latin typeface="+mn-ea"/>
                <a:ea typeface="+mn-ea"/>
              </a:rPr>
              <a:t>2.在      里填上合适的数。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2385452" y="1163000"/>
            <a:ext cx="1344000" cy="912000"/>
          </a:xfrm>
          <a:prstGeom prst="wedgeRoundRectCallout">
            <a:avLst>
              <a:gd name="adj1" fmla="val 70065"/>
              <a:gd name="adj2" fmla="val 214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7665216" y="1645187"/>
            <a:ext cx="1632181" cy="912713"/>
          </a:xfrm>
          <a:prstGeom prst="wedgeRoundRectCallout">
            <a:avLst>
              <a:gd name="adj1" fmla="val -75791"/>
              <a:gd name="adj2" fmla="val -142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107290" y="1016136"/>
            <a:ext cx="2965041" cy="480053"/>
          </a:xfrm>
          <a:prstGeom prst="wedgeRoundRectCallout">
            <a:avLst>
              <a:gd name="adj1" fmla="val -54531"/>
              <a:gd name="adj2" fmla="val 414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7677281" y="1625752"/>
            <a:ext cx="19532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我比小明少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24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370747" y="1133634"/>
            <a:ext cx="159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我有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56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枚邮票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6130596" y="991690"/>
            <a:ext cx="355239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我比小明少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27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pic>
        <p:nvPicPr>
          <p:cNvPr id="12" name="图片 11" descr="61－例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145" y="1016136"/>
            <a:ext cx="4419071" cy="3153699"/>
          </a:xfrm>
          <a:prstGeom prst="rect">
            <a:avLst/>
          </a:prstGeom>
        </p:spPr>
      </p:pic>
      <p:sp>
        <p:nvSpPr>
          <p:cNvPr id="18" name="圆角矩形 29"/>
          <p:cNvSpPr/>
          <p:nvPr/>
        </p:nvSpPr>
        <p:spPr>
          <a:xfrm>
            <a:off x="3121025" y="4594225"/>
            <a:ext cx="4244975" cy="77279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sym typeface="+mn-ea"/>
              </a:rPr>
              <a:t>你能提出哪些问题？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087721" y="4300967"/>
            <a:ext cx="47045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）小芳有多少枚邮票？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087721" y="4973042"/>
            <a:ext cx="47045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）小宁有多少枚邮票？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176286" y="4300967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176286" y="4973042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385452" y="1163000"/>
            <a:ext cx="1344000" cy="912000"/>
          </a:xfrm>
          <a:prstGeom prst="wedgeRoundRectCallout">
            <a:avLst>
              <a:gd name="adj1" fmla="val 70065"/>
              <a:gd name="adj2" fmla="val 214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665216" y="1645187"/>
            <a:ext cx="1632181" cy="912713"/>
          </a:xfrm>
          <a:prstGeom prst="wedgeRoundRectCallout">
            <a:avLst>
              <a:gd name="adj1" fmla="val -75791"/>
              <a:gd name="adj2" fmla="val -142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107290" y="1016136"/>
            <a:ext cx="2965041" cy="480053"/>
          </a:xfrm>
          <a:prstGeom prst="wedgeRoundRectCallout">
            <a:avLst>
              <a:gd name="adj1" fmla="val -54531"/>
              <a:gd name="adj2" fmla="val 414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7677281" y="1625752"/>
            <a:ext cx="19532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我比小明少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24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370747" y="1133634"/>
            <a:ext cx="159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我有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56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枚邮票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130596" y="991690"/>
            <a:ext cx="355239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我比小明少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27</a:t>
            </a:r>
            <a:r>
              <a:rPr lang="zh-CN" altLang="en-US" sz="2800" dirty="0">
                <a:latin typeface="+mn-ea"/>
                <a:ea typeface="+mn-ea"/>
                <a:cs typeface="Arial" panose="020B0604020202020204" pitchFamily="34" charset="0"/>
              </a:rPr>
              <a:t>枚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pic>
        <p:nvPicPr>
          <p:cNvPr id="19" name="图片 18" descr="61－例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145" y="1016136"/>
            <a:ext cx="4419071" cy="315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260036" y="1082560"/>
            <a:ext cx="47045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）小芳有多少枚邮票？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3867653" y="5971599"/>
            <a:ext cx="43204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答：小芳有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枚邮票。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612150" y="597886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</a:p>
        </p:txBody>
      </p:sp>
      <p:sp>
        <p:nvSpPr>
          <p:cNvPr id="26" name="圆角矩形 29"/>
          <p:cNvSpPr/>
          <p:nvPr/>
        </p:nvSpPr>
        <p:spPr>
          <a:xfrm>
            <a:off x="1923415" y="2360295"/>
            <a:ext cx="747458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你能口算出得数吗？和同学说说是怎样算的？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5763613" y="1096818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49475" y="3611880"/>
            <a:ext cx="6075680" cy="181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50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30  6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2  30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32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</a:t>
            </a:r>
          </a:p>
        </p:txBody>
      </p:sp>
      <p:sp>
        <p:nvSpPr>
          <p:cNvPr id="34" name="矩形 33"/>
          <p:cNvSpPr/>
          <p:nvPr/>
        </p:nvSpPr>
        <p:spPr>
          <a:xfrm>
            <a:off x="2243455" y="4460875"/>
            <a:ext cx="42729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56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36   36 – 4=32</a:t>
            </a: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4074824" y="5264809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</a:t>
            </a:r>
            <a:r>
              <a:rPr lang="en-US" altLang="zh-CN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32 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  <p:bldP spid="31" grpId="0"/>
      <p:bldP spid="31" grpId="1"/>
      <p:bldP spid="34" grpId="0"/>
      <p:bldP spid="34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260036" y="1082560"/>
            <a:ext cx="470452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）小宁有多少枚邮票？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3867653" y="5971599"/>
            <a:ext cx="43204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答：小宁有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枚邮票。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612150" y="5978864"/>
            <a:ext cx="86409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</a:p>
        </p:txBody>
      </p:sp>
      <p:sp>
        <p:nvSpPr>
          <p:cNvPr id="26" name="圆角矩形 29"/>
          <p:cNvSpPr/>
          <p:nvPr/>
        </p:nvSpPr>
        <p:spPr>
          <a:xfrm>
            <a:off x="1923415" y="2372995"/>
            <a:ext cx="747458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你能口算出得数吗？和同学说说是怎样算的？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5763613" y="1096818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49475" y="3611880"/>
            <a:ext cx="608647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sz="2800" dirty="0">
                <a:solidFill>
                  <a:srgbClr val="FF0000"/>
                </a:solidFill>
                <a:latin typeface="+mn-ea"/>
              </a:rPr>
              <a:t>40－20＝ 20  16－7=9  20＋9＝ 29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algn="l"/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algn="l"/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</a:t>
            </a:r>
          </a:p>
        </p:txBody>
      </p:sp>
      <p:sp>
        <p:nvSpPr>
          <p:cNvPr id="34" name="矩形 33"/>
          <p:cNvSpPr/>
          <p:nvPr/>
        </p:nvSpPr>
        <p:spPr>
          <a:xfrm>
            <a:off x="2243455" y="4460875"/>
            <a:ext cx="42729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dirty="0">
                <a:solidFill>
                  <a:srgbClr val="FF0000"/>
                </a:solidFill>
                <a:latin typeface="+mn-ea"/>
              </a:rPr>
              <a:t>56－20＝ 36   36 – 7=29</a:t>
            </a: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4074824" y="5264809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</a:t>
            </a:r>
            <a:r>
              <a:rPr lang="en-US" altLang="zh-CN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29 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  <p:bldP spid="31" grpId="0"/>
      <p:bldP spid="31" grpId="1"/>
      <p:bldP spid="34" grpId="0"/>
      <p:bldP spid="34" grpId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01705" y="918489"/>
            <a:ext cx="4032448" cy="529683"/>
            <a:chOff x="2915816" y="1010254"/>
            <a:chExt cx="3024336" cy="397262"/>
          </a:xfrm>
        </p:grpSpPr>
        <p:sp>
          <p:nvSpPr>
            <p:cNvPr id="3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29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zh-CN" altLang="en-US" sz="2800" u="sng" dirty="0">
                  <a:solidFill>
                    <a:srgbClr val="0070C0"/>
                  </a:solidFill>
                  <a:latin typeface="+mn-ea"/>
                  <a:sym typeface="宋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    ）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" name="文本框 10245"/>
            <p:cNvSpPr txBox="1">
              <a:spLocks noChangeArrowheads="1"/>
            </p:cNvSpPr>
            <p:nvPr/>
          </p:nvSpPr>
          <p:spPr bwMode="auto">
            <a:xfrm>
              <a:off x="3977949" y="1010254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29</a:t>
              </a:r>
            </a:p>
          </p:txBody>
        </p:sp>
        <p:sp>
          <p:nvSpPr>
            <p:cNvPr id="5" name="文本框 10245"/>
            <p:cNvSpPr txBox="1">
              <a:spLocks noChangeArrowheads="1"/>
            </p:cNvSpPr>
            <p:nvPr/>
          </p:nvSpPr>
          <p:spPr bwMode="auto">
            <a:xfrm>
              <a:off x="4569156" y="1015101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枚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36771" y="1568851"/>
            <a:ext cx="2592288" cy="1601331"/>
            <a:chOff x="2051720" y="2381183"/>
            <a:chExt cx="1944216" cy="1200998"/>
          </a:xfrm>
        </p:grpSpPr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20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9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29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36771" y="3235882"/>
            <a:ext cx="2592288" cy="1169283"/>
            <a:chOff x="5148064" y="2381183"/>
            <a:chExt cx="1944216" cy="876962"/>
          </a:xfrm>
        </p:grpSpPr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36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29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80981" y="903499"/>
            <a:ext cx="4032448" cy="538211"/>
            <a:chOff x="2915816" y="1011207"/>
            <a:chExt cx="3024336" cy="403658"/>
          </a:xfrm>
        </p:grpSpPr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zh-CN" altLang="en-US" sz="2800" u="sng" dirty="0">
                  <a:solidFill>
                    <a:srgbClr val="0070C0"/>
                  </a:solidFill>
                  <a:latin typeface="+mn-ea"/>
                  <a:sym typeface="宋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    ）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3973911" y="1011207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32</a:t>
              </a: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4562671" y="1022450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枚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5188" y="1616770"/>
            <a:ext cx="2592288" cy="1601331"/>
            <a:chOff x="2051720" y="2381183"/>
            <a:chExt cx="1944216" cy="1200998"/>
          </a:xfrm>
        </p:grpSpPr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30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2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32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45188" y="3201653"/>
            <a:ext cx="2592288" cy="1169283"/>
            <a:chOff x="5148064" y="2381183"/>
            <a:chExt cx="1944216" cy="876962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36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36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－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32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6" name="圆角矩形 29"/>
          <p:cNvSpPr/>
          <p:nvPr/>
        </p:nvSpPr>
        <p:spPr>
          <a:xfrm>
            <a:off x="2647315" y="4631055"/>
            <a:ext cx="643826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上面两题在口算时有什么不同？</a:t>
            </a:r>
          </a:p>
        </p:txBody>
      </p:sp>
      <p:sp>
        <p:nvSpPr>
          <p:cNvPr id="33" name="矩形 32"/>
          <p:cNvSpPr/>
          <p:nvPr/>
        </p:nvSpPr>
        <p:spPr>
          <a:xfrm>
            <a:off x="2734945" y="5783580"/>
            <a:ext cx="64897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56 - 24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是不退位减，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56 - 29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是退位减。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4d6c193-097f-4007-b157-5abee08cc28c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宽屏</PresentationFormat>
  <Paragraphs>186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楷体</vt:lpstr>
      <vt:lpstr>Arial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2023-01-16T13:52:51Z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A28F878C1654402F94A67C30C340F2DA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