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435" r:id="rId4"/>
    <p:sldId id="436" r:id="rId5"/>
    <p:sldId id="437" r:id="rId6"/>
    <p:sldId id="393" r:id="rId7"/>
    <p:sldId id="263" r:id="rId8"/>
    <p:sldId id="264" r:id="rId9"/>
    <p:sldId id="416" r:id="rId10"/>
    <p:sldId id="265" r:id="rId11"/>
    <p:sldId id="350" r:id="rId12"/>
    <p:sldId id="417" r:id="rId13"/>
    <p:sldId id="351" r:id="rId14"/>
    <p:sldId id="266" r:id="rId15"/>
    <p:sldId id="372" r:id="rId16"/>
    <p:sldId id="376" r:id="rId17"/>
    <p:sldId id="375" r:id="rId18"/>
    <p:sldId id="337" r:id="rId19"/>
    <p:sldId id="371" r:id="rId20"/>
    <p:sldId id="373" r:id="rId21"/>
    <p:sldId id="377" r:id="rId22"/>
    <p:sldId id="387" r:id="rId23"/>
    <p:sldId id="378" r:id="rId24"/>
    <p:sldId id="334" r:id="rId25"/>
    <p:sldId id="261" r:id="rId26"/>
    <p:sldId id="396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2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9999FF"/>
    <a:srgbClr val="FF6600"/>
    <a:srgbClr val="FF0000"/>
    <a:srgbClr val="FF0066"/>
    <a:srgbClr val="990099"/>
    <a:srgbClr val="0033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88" y="-90"/>
      </p:cViewPr>
      <p:guideLst>
        <p:guide orient="horz" pos="2212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004F5BEF-A046-427B-9571-C92F2C8BF5B3}" type="datetimeFigureOut">
              <a:rPr lang="zh-CN" altLang="en-US"/>
              <a:t>2023-01-16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AC2063FD-D2DF-4DD1-8858-2BC1B3EDDEAB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63FD-D2DF-4DD1-8858-2BC1B3EDDEAB}" type="slidenum">
              <a:rPr lang="zh-CN" alt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EB81F-DC21-4B03-9066-3ADA47A3A968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6996E-4B7F-4F73-B0B7-99F65B5E592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72AA6-3593-41BE-9BE2-AD86BC49E640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479C8-922E-48F6-A7CC-8C162410E6C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9E503-4A1B-4AE0-B494-9D66D2A60A8E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F100-2C03-4DEA-B0A1-ACD9D2EE335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7D6F82-DDF1-4EB4-A063-48D72ABD7E26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AF31E-95DE-4650-A8E0-4409F309AF2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6ADD0C-321C-433B-BB83-B2E9E8F1FE15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EBC57-6177-4AF6-BC50-DA3A258DC80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9C8AA-5D50-4488-A9E8-C92BAC3C1C82}" type="datetime1">
              <a:rPr lang="zh-CN" altLang="en-US"/>
              <a:t>2023-01-16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DF7DD-434B-4BA9-907A-212ECDB04BA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B4C6-B268-4579-A56E-E7F648E4ED5F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015A4-9689-4483-B231-8C83BC932CE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FCB49-93BD-4039-BBBB-B8913467B836}" type="datetime1">
              <a:rPr lang="zh-CN" altLang="en-US"/>
              <a:t>2023-01-16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1882F-3FE6-4272-A71A-B2F023367DC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A7AE2C-3F4C-431F-B645-8D1991223B1E}" type="datetime1">
              <a:rPr lang="zh-CN" altLang="en-US"/>
              <a:t>2023-01-16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AA4AF-8403-4B93-AC8D-172F71A4E26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4D621-3CE5-4B03-A15F-4AB18CBD359D}" type="datetime1">
              <a:rPr lang="zh-CN" altLang="en-US"/>
              <a:t>2023-01-16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1582C-4F4B-447B-846D-E26E428EEC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864C25-4395-4F26-8033-7F232B4FF609}" type="datetime1">
              <a:rPr lang="zh-CN" altLang="en-US"/>
              <a:t>2023-01-16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8E9B2-B78D-450A-BD15-9CD02201645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DBD613E-0088-4F87-81A3-40781E253541}" type="datetime1">
              <a:rPr lang="zh-CN" altLang="en-US"/>
              <a:t>2023-01-16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F6ED9B7-477D-43DC-A344-C4AF833D175F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7.xml"/><Relationship Id="rId7" Type="http://schemas.openxmlformats.org/officeDocument/2006/relationships/slide" Target="slide20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10" Type="http://schemas.openxmlformats.org/officeDocument/2006/relationships/image" Target="../media/image24.jpeg"/><Relationship Id="rId4" Type="http://schemas.openxmlformats.org/officeDocument/2006/relationships/image" Target="../media/image23.GIF"/><Relationship Id="rId9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/>
          <p:nvPr/>
        </p:nvGrpSpPr>
        <p:grpSpPr bwMode="auto">
          <a:xfrm>
            <a:off x="0" y="0"/>
            <a:ext cx="9143684" cy="4463098"/>
            <a:chOff x="0" y="0"/>
            <a:chExt cx="14400" cy="7029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14400" cy="5647"/>
            </a:xfrm>
            <a:prstGeom prst="flowChartDocument">
              <a:avLst/>
            </a:prstGeom>
            <a:solidFill>
              <a:srgbClr val="3366FF">
                <a:alpha val="70000"/>
              </a:srgbClr>
            </a:solidFill>
            <a:ln w="9525" cap="flat" cmpd="sng">
              <a:solidFill>
                <a:srgbClr val="9999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3076" name="Picture 4" descr="Kids (3)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1480000">
              <a:off x="776" y="2460"/>
              <a:ext cx="7171" cy="4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77" name="WordArt 5"/>
          <p:cNvSpPr>
            <a:spLocks noChangeArrowheads="1" noChangeShapeType="1"/>
          </p:cNvSpPr>
          <p:nvPr/>
        </p:nvSpPr>
        <p:spPr bwMode="auto">
          <a:xfrm>
            <a:off x="1939925" y="823752"/>
            <a:ext cx="6940550" cy="6689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49477"/>
              </a:avLst>
            </a:prstTxWarp>
          </a:bodyPr>
          <a:lstStyle/>
          <a:p>
            <a:pPr algn="ctr"/>
            <a:r>
              <a:rPr lang="en-US" altLang="zh-CN" sz="3600" b="1" i="1" dirty="0">
                <a:solidFill>
                  <a:srgbClr val="FFFFFF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Module 7 Summer in Los Angeles</a:t>
            </a:r>
            <a:endParaRPr lang="zh-CN" altLang="en-US" sz="3600" b="1" i="1" dirty="0">
              <a:solidFill>
                <a:srgbClr val="FFFFFF"/>
              </a:solidFill>
              <a:effectLst>
                <a:outerShdw dist="38100" dir="5400000" algn="ctr" rotWithShape="0">
                  <a:srgbClr val="4D4D4D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78" name="WordArt 6"/>
          <p:cNvSpPr>
            <a:spLocks noChangeArrowheads="1" noChangeShapeType="1"/>
          </p:cNvSpPr>
          <p:nvPr/>
        </p:nvSpPr>
        <p:spPr bwMode="auto">
          <a:xfrm>
            <a:off x="1165225" y="4267518"/>
            <a:ext cx="7715250" cy="1312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dirty="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Unit 2 Fill out our form and </a:t>
            </a:r>
          </a:p>
          <a:p>
            <a:pPr algn="ctr"/>
            <a:r>
              <a:rPr lang="en-US" altLang="zh-CN" sz="3600" i="1" dirty="0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come to learn English in Los Angeles (L.A.)</a:t>
            </a:r>
            <a:endParaRPr lang="zh-CN" altLang="en-US" sz="3600" i="1" dirty="0">
              <a:solidFill>
                <a:srgbClr val="336699"/>
              </a:solidFill>
              <a:effectLst>
                <a:outerShdw dist="38100" algn="ctr" rotWithShape="0">
                  <a:srgbClr val="B2B2B2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6026488"/>
            <a:ext cx="914368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291" name="WordArt 3"/>
          <p:cNvSpPr>
            <a:spLocks noChangeArrowheads="1" noChangeShapeType="1"/>
          </p:cNvSpPr>
          <p:nvPr/>
        </p:nvSpPr>
        <p:spPr bwMode="auto">
          <a:xfrm>
            <a:off x="134938" y="6364288"/>
            <a:ext cx="5141912" cy="490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4 Detailed Study of the Passage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292" name="WordArt 4"/>
          <p:cNvSpPr>
            <a:spLocks noChangeArrowheads="1" noChangeShapeType="1"/>
          </p:cNvSpPr>
          <p:nvPr/>
        </p:nvSpPr>
        <p:spPr bwMode="auto">
          <a:xfrm>
            <a:off x="385763" y="344488"/>
            <a:ext cx="3076575" cy="56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anose="02040602050305030304"/>
              </a:rPr>
              <a:t>Paragraph One</a:t>
            </a:r>
            <a:endParaRPr lang="zh-CN" altLang="en-US" sz="3600" b="1" i="1" kern="10">
              <a:ln w="19050" cmpd="sng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 Antiqua" panose="02040602050305030304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5763" y="1160463"/>
            <a:ext cx="7621587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i="1">
                <a:solidFill>
                  <a:srgbClr val="990099"/>
                </a:solidFill>
              </a:rPr>
              <a:t>1. Translate the sentence （翻译句子）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42975" y="1681163"/>
            <a:ext cx="75422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You will love coming to Los Angeles to learn about American culture and improve your English at the same time.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5763" y="1160463"/>
            <a:ext cx="8099425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i="1">
                <a:solidFill>
                  <a:srgbClr val="990099"/>
                </a:solidFill>
              </a:rPr>
              <a:t>2. </a:t>
            </a:r>
            <a:r>
              <a:rPr lang="en-US" sz="2800" b="1" i="1">
                <a:solidFill>
                  <a:srgbClr val="990099"/>
                </a:solidFill>
              </a:rPr>
              <a:t>Rewrite the following sentence</a:t>
            </a:r>
            <a:r>
              <a:rPr lang="zh-CN" altLang="en-US" sz="2800" b="1">
                <a:solidFill>
                  <a:srgbClr val="990099"/>
                </a:solidFill>
              </a:rPr>
              <a:t>（改写句子）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42975" y="3876675"/>
            <a:ext cx="75422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00"/>
                </a:solidFill>
              </a:rPr>
              <a:t>You will love coming to Los Angeles to learn about American culture </a:t>
            </a:r>
            <a:r>
              <a:rPr lang="zh-CN" altLang="en-US" sz="2800" b="1">
                <a:solidFill>
                  <a:srgbClr val="FF0000"/>
                </a:solidFill>
              </a:rPr>
              <a:t>as well as</a:t>
            </a:r>
            <a:r>
              <a:rPr lang="en-US" sz="2800" b="1">
                <a:solidFill>
                  <a:srgbClr val="000000"/>
                </a:solidFill>
              </a:rPr>
              <a:t> improve your English at the same time.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188075" y="2535238"/>
            <a:ext cx="22971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 (as well as)</a:t>
            </a:r>
            <a:endParaRPr lang="en-US" b="1">
              <a:solidFill>
                <a:srgbClr val="000000"/>
              </a:solidFill>
            </a:endParaRPr>
          </a:p>
        </p:txBody>
      </p:sp>
      <p:pic>
        <p:nvPicPr>
          <p:cNvPr id="12298" name="Picture 10" descr="f4b828b40b5ead7f429dc36c2f75b172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5388" y="5854700"/>
            <a:ext cx="28860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121025" y="2659063"/>
            <a:ext cx="2949575" cy="531812"/>
          </a:xfrm>
          <a:prstGeom prst="rect">
            <a:avLst/>
          </a:prstGeom>
          <a:solidFill>
            <a:srgbClr val="FF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60000"/>
              </a:lnSpc>
            </a:pPr>
            <a:endParaRPr lang="zh-CN" altLang="zh-CN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595813" y="2127250"/>
            <a:ext cx="1363662" cy="531813"/>
          </a:xfrm>
          <a:prstGeom prst="rect">
            <a:avLst/>
          </a:prstGeom>
          <a:solidFill>
            <a:srgbClr val="FF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60000"/>
              </a:lnSpc>
            </a:pPr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ldLvl="0" autoUpdateAnimBg="0"/>
      <p:bldP spid="12293" grpId="1" bldLvl="0" animBg="1" autoUpdateAnimBg="0"/>
      <p:bldP spid="12293" grpId="2" bldLvl="0" animBg="1" autoUpdateAnimBg="0"/>
      <p:bldP spid="12294" grpId="0" bldLvl="0" autoUpdateAnimBg="0"/>
      <p:bldP spid="12295" grpId="0" bldLvl="0" autoUpdateAnimBg="0"/>
      <p:bldP spid="12295" grpId="1" bldLvl="0" animBg="1" autoUpdateAnimBg="0"/>
      <p:bldP spid="12296" grpId="0" bldLvl="0" autoUpdateAnimBg="0"/>
      <p:bldP spid="12297" grpId="0" bldLvl="0" autoUpdateAnimBg="0"/>
      <p:bldP spid="12299" grpId="0" bldLvl="0" animBg="1" autoUpdateAnimBg="0"/>
      <p:bldP spid="12299" grpId="1" bldLvl="0" animBg="1" autoUpdateAnimBg="0"/>
      <p:bldP spid="12300" grpId="0" bldLvl="0" animBg="1" autoUpdateAnimBg="0"/>
      <p:bldP spid="12300" grpId="1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5" name="WordArt 3"/>
          <p:cNvSpPr>
            <a:spLocks noChangeArrowheads="1" noChangeShapeType="1"/>
          </p:cNvSpPr>
          <p:nvPr/>
        </p:nvSpPr>
        <p:spPr bwMode="auto">
          <a:xfrm>
            <a:off x="387350" y="222250"/>
            <a:ext cx="3074988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anose="02040602050305030304"/>
              </a:rPr>
              <a:t>Paragraph Two</a:t>
            </a:r>
            <a:endParaRPr lang="zh-CN" altLang="en-US" sz="3600" b="1" i="1" kern="10">
              <a:ln w="19050" cmpd="sng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 Antiqua" panose="02040602050305030304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2250" y="687388"/>
            <a:ext cx="8558213" cy="606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 i="1">
                <a:solidFill>
                  <a:srgbClr val="990099"/>
                </a:solidFill>
              </a:rPr>
              <a:t>Fill in the blanks.</a:t>
            </a:r>
            <a:endParaRPr lang="zh-CN" altLang="en-US" sz="2800" b="1">
              <a:solidFill>
                <a:srgbClr val="990099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3350" y="1374775"/>
            <a:ext cx="881062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Book Antiqua" panose="02040602050305030304" pitchFamily="18" charset="0"/>
                <a:sym typeface="Wingdings" panose="05000000000000000000" pitchFamily="2" charset="2"/>
              </a:rPr>
              <a:t></a:t>
            </a:r>
            <a:r>
              <a:rPr lang="zh-CN" altLang="en-US" sz="3200" b="1">
                <a:latin typeface="Book Antiqua" panose="02040602050305030304" pitchFamily="18" charset="0"/>
              </a:rPr>
              <a:t>The courses </a:t>
            </a:r>
            <a:r>
              <a:rPr lang="zh-CN" altLang="en-US" sz="3200" b="1">
                <a:solidFill>
                  <a:srgbClr val="0033CC"/>
                </a:solidFill>
                <a:latin typeface="Book Antiqua" panose="02040602050305030304" pitchFamily="18" charset="0"/>
              </a:rPr>
              <a:t>l</a:t>
            </a:r>
            <a:r>
              <a:rPr lang="zh-CN" altLang="en-US" sz="3200" b="1">
                <a:latin typeface="Book Antiqua" panose="02040602050305030304" pitchFamily="18" charset="0"/>
              </a:rPr>
              <a:t>____ for four, six or eight weeks.</a:t>
            </a:r>
            <a:r>
              <a:rPr lang="zh-CN" altLang="en-US" sz="3200" b="1">
                <a:latin typeface="Book Antiqua" panose="02040602050305030304" pitchFamily="18" charset="0"/>
                <a:sym typeface="Wingdings" panose="05000000000000000000" pitchFamily="2" charset="2"/>
              </a:rPr>
              <a:t></a:t>
            </a:r>
            <a:r>
              <a:rPr lang="zh-CN" altLang="en-US" sz="3200" b="1">
                <a:latin typeface="Book Antiqua" panose="02040602050305030304" pitchFamily="18" charset="0"/>
              </a:rPr>
              <a:t> They start at the </a:t>
            </a:r>
            <a:r>
              <a:rPr lang="zh-CN" altLang="en-US" sz="3200" b="1">
                <a:solidFill>
                  <a:srgbClr val="0033CC"/>
                </a:solidFill>
                <a:latin typeface="Book Antiqua" panose="02040602050305030304" pitchFamily="18" charset="0"/>
              </a:rPr>
              <a:t>e</a:t>
            </a:r>
            <a:r>
              <a:rPr lang="zh-CN" altLang="en-US" sz="3200" b="1">
                <a:latin typeface="Book Antiqua" panose="02040602050305030304" pitchFamily="18" charset="0"/>
              </a:rPr>
              <a:t>_____of July. </a:t>
            </a:r>
            <a:r>
              <a:rPr lang="zh-CN" altLang="en-US" sz="3200" b="1">
                <a:latin typeface="Book Antiqua" panose="02040602050305030304" pitchFamily="18" charset="0"/>
                <a:sym typeface="Wingdings" panose="05000000000000000000" pitchFamily="2" charset="2"/>
              </a:rPr>
              <a:t></a:t>
            </a:r>
            <a:r>
              <a:rPr lang="zh-CN" altLang="en-US" sz="3200" b="1">
                <a:latin typeface="Book Antiqua" panose="02040602050305030304" pitchFamily="18" charset="0"/>
              </a:rPr>
              <a:t>Our teachers are well trained and have a lot of experience. They teach English classes for four hours a day. </a:t>
            </a:r>
            <a:r>
              <a:rPr lang="zh-CN" altLang="en-US" sz="3200" b="1">
                <a:latin typeface="Book Antiqua" panose="02040602050305030304" pitchFamily="18" charset="0"/>
                <a:sym typeface="Wingdings" panose="05000000000000000000" pitchFamily="2" charset="2"/>
              </a:rPr>
              <a:t></a:t>
            </a:r>
            <a:r>
              <a:rPr lang="zh-CN" altLang="en-US" sz="3200" b="1">
                <a:latin typeface="Book Antiqua" panose="02040602050305030304" pitchFamily="18" charset="0"/>
              </a:rPr>
              <a:t>You can work in small or large groups: it </a:t>
            </a:r>
            <a:r>
              <a:rPr lang="zh-CN" altLang="en-US" sz="3200" b="1">
                <a:solidFill>
                  <a:srgbClr val="0033CC"/>
                </a:solidFill>
                <a:latin typeface="Book Antiqua" panose="02040602050305030304" pitchFamily="18" charset="0"/>
              </a:rPr>
              <a:t>d  </a:t>
            </a:r>
            <a:r>
              <a:rPr lang="zh-CN" altLang="en-US" sz="3200" b="1">
                <a:latin typeface="Book Antiqua" panose="02040602050305030304" pitchFamily="18" charset="0"/>
              </a:rPr>
              <a:t>______ on your personal choice.</a:t>
            </a:r>
            <a:r>
              <a:rPr lang="zh-CN" altLang="en-US" sz="3200" b="1">
                <a:latin typeface="Book Antiqua" panose="02040602050305030304" pitchFamily="18" charset="0"/>
                <a:sym typeface="Wingdings" panose="05000000000000000000" pitchFamily="2" charset="2"/>
              </a:rPr>
              <a:t></a:t>
            </a:r>
            <a:r>
              <a:rPr lang="zh-CN" altLang="en-US" sz="3200" b="1">
                <a:latin typeface="Book Antiqua" panose="02040602050305030304" pitchFamily="18" charset="0"/>
              </a:rPr>
              <a:t>We </a:t>
            </a:r>
            <a:r>
              <a:rPr lang="zh-CN" altLang="en-US" sz="3200" b="1">
                <a:solidFill>
                  <a:srgbClr val="0033CC"/>
                </a:solidFill>
                <a:latin typeface="Book Antiqua" panose="02040602050305030304" pitchFamily="18" charset="0"/>
              </a:rPr>
              <a:t>p</a:t>
            </a:r>
            <a:r>
              <a:rPr lang="zh-CN" altLang="en-US" sz="3200" b="1">
                <a:latin typeface="Book Antiqua" panose="02040602050305030304" pitchFamily="18" charset="0"/>
              </a:rPr>
              <a:t>_____ books, and we set </a:t>
            </a:r>
            <a:r>
              <a:rPr lang="zh-CN" altLang="en-US" sz="3200" b="1">
                <a:solidFill>
                  <a:srgbClr val="0033CC"/>
                </a:solidFill>
                <a:latin typeface="Book Antiqua" panose="02040602050305030304" pitchFamily="18" charset="0"/>
              </a:rPr>
              <a:t>t</a:t>
            </a:r>
            <a:r>
              <a:rPr lang="zh-CN" altLang="en-US" sz="3200" b="1">
                <a:latin typeface="Book Antiqua" panose="02040602050305030304" pitchFamily="18" charset="0"/>
              </a:rPr>
              <a:t>_____ every week to check your </a:t>
            </a:r>
            <a:r>
              <a:rPr lang="zh-CN" altLang="en-US" sz="3200" b="1">
                <a:solidFill>
                  <a:srgbClr val="0033CC"/>
                </a:solidFill>
                <a:latin typeface="Book Antiqua" panose="02040602050305030304" pitchFamily="18" charset="0"/>
              </a:rPr>
              <a:t>p</a:t>
            </a:r>
            <a:r>
              <a:rPr lang="zh-CN" altLang="en-US" sz="3200" b="1">
                <a:latin typeface="Book Antiqua" panose="02040602050305030304" pitchFamily="18" charset="0"/>
              </a:rPr>
              <a:t>_______. </a:t>
            </a:r>
            <a:r>
              <a:rPr lang="zh-CN" altLang="en-US" sz="3200" b="1">
                <a:latin typeface="Book Antiqua" panose="02040602050305030304" pitchFamily="18" charset="0"/>
                <a:sym typeface="Wingdings" panose="05000000000000000000" pitchFamily="2" charset="2"/>
              </a:rPr>
              <a:t></a:t>
            </a:r>
            <a:r>
              <a:rPr lang="zh-CN" altLang="en-US" sz="3200" b="1">
                <a:latin typeface="Book Antiqua" panose="02040602050305030304" pitchFamily="18" charset="0"/>
              </a:rPr>
              <a:t>There are also computers for personal study.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686050" y="1374775"/>
            <a:ext cx="1144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   ast</a:t>
            </a:r>
            <a:endParaRPr lang="zh-CN" alt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30800" y="1954213"/>
            <a:ext cx="114458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 nd</a:t>
            </a:r>
            <a:endParaRPr lang="zh-CN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092450" y="3889375"/>
            <a:ext cx="171291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 epends</a:t>
            </a:r>
            <a:endParaRPr lang="zh-CN" alt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686050" y="4421188"/>
            <a:ext cx="15525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rovide</a:t>
            </a:r>
            <a:endParaRPr lang="zh-CN" alt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391400" y="4419600"/>
            <a:ext cx="15525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ests</a:t>
            </a:r>
            <a:endParaRPr lang="zh-CN" alt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276850" y="4902200"/>
            <a:ext cx="15525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rogress</a:t>
            </a:r>
            <a:endParaRPr lang="zh-CN" altLang="en-US"/>
          </a:p>
        </p:txBody>
      </p:sp>
      <p:sp>
        <p:nvSpPr>
          <p:cNvPr id="13324" name="WordArt 12"/>
          <p:cNvSpPr>
            <a:spLocks noChangeArrowheads="1" noChangeShapeType="1"/>
          </p:cNvSpPr>
          <p:nvPr/>
        </p:nvSpPr>
        <p:spPr bwMode="auto">
          <a:xfrm>
            <a:off x="134938" y="6364288"/>
            <a:ext cx="5141912" cy="490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4 Detailed Study of the Passage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325" name="Picture 13" descr="f4b828b40b5ead7f429dc36c2f75b172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5388" y="5854700"/>
            <a:ext cx="28860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686050" y="1420813"/>
            <a:ext cx="1755775" cy="533400"/>
          </a:xfrm>
          <a:prstGeom prst="rect">
            <a:avLst/>
          </a:prstGeom>
          <a:solidFill>
            <a:srgbClr val="FF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60000"/>
              </a:lnSpc>
            </a:pPr>
            <a:endParaRPr lang="zh-CN" altLang="zh-CN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979738" y="3890963"/>
            <a:ext cx="2509837" cy="531812"/>
          </a:xfrm>
          <a:prstGeom prst="rect">
            <a:avLst/>
          </a:prstGeom>
          <a:solidFill>
            <a:srgbClr val="FF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60000"/>
              </a:lnSpc>
            </a:pPr>
            <a:endParaRPr lang="zh-CN" altLang="zh-CN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314575" y="4471988"/>
            <a:ext cx="1754188" cy="533400"/>
          </a:xfrm>
          <a:prstGeom prst="rect">
            <a:avLst/>
          </a:prstGeom>
          <a:solidFill>
            <a:srgbClr val="FF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60000"/>
              </a:lnSpc>
            </a:pPr>
            <a:endParaRPr lang="zh-CN" altLang="zh-CN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835400" y="1954213"/>
            <a:ext cx="2882900" cy="531812"/>
          </a:xfrm>
          <a:prstGeom prst="rect">
            <a:avLst/>
          </a:prstGeom>
          <a:solidFill>
            <a:srgbClr val="FF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60000"/>
              </a:lnSpc>
            </a:pPr>
            <a:endParaRPr lang="zh-CN" altLang="zh-CN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2314575" y="776288"/>
            <a:ext cx="6845300" cy="3419475"/>
          </a:xfrm>
          <a:prstGeom prst="irregularSeal2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</a:rPr>
              <a:t>给某人提供某物</a:t>
            </a:r>
          </a:p>
          <a:p>
            <a:pPr algn="ctr"/>
            <a:r>
              <a:rPr lang="zh-CN" altLang="en-US" sz="3200" b="1">
                <a:solidFill>
                  <a:schemeClr val="accent2"/>
                </a:solidFill>
              </a:rPr>
              <a:t>provide sb           sth=</a:t>
            </a:r>
          </a:p>
          <a:p>
            <a:pPr algn="ctr"/>
            <a:r>
              <a:rPr lang="zh-CN" altLang="en-US" sz="3200" b="1">
                <a:solidFill>
                  <a:schemeClr val="accent2"/>
                </a:solidFill>
              </a:rPr>
              <a:t>provide sth       sb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489575" y="2247900"/>
            <a:ext cx="15525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with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949950" y="2722563"/>
            <a:ext cx="879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for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utoUpdateAnimBg="0"/>
      <p:bldP spid="13316" grpId="1" bldLvl="0" animBg="1" autoUpdateAnimBg="0"/>
      <p:bldP spid="13317" grpId="0" bldLvl="0" autoUpdateAnimBg="0"/>
      <p:bldP spid="13318" grpId="0" bldLvl="0" autoUpdateAnimBg="0"/>
      <p:bldP spid="13319" grpId="0" bldLvl="0" autoUpdateAnimBg="0"/>
      <p:bldP spid="13320" grpId="0" bldLvl="0" autoUpdateAnimBg="0"/>
      <p:bldP spid="13321" grpId="0" bldLvl="0" autoUpdateAnimBg="0"/>
      <p:bldP spid="13322" grpId="0" bldLvl="0" autoUpdateAnimBg="0"/>
      <p:bldP spid="13323" grpId="0" bldLvl="0" autoUpdateAnimBg="0"/>
      <p:bldP spid="13326" grpId="0" bldLvl="0" animBg="1" autoUpdateAnimBg="0"/>
      <p:bldP spid="13327" grpId="0" bldLvl="0" animBg="1" autoUpdateAnimBg="0"/>
      <p:bldP spid="13328" grpId="0" bldLvl="0" animBg="1" autoUpdateAnimBg="0"/>
      <p:bldP spid="13329" grpId="0" bldLvl="0" animBg="1" autoUpdateAnimBg="0"/>
      <p:bldP spid="13330" grpId="0" bldLvl="0" animBg="1" autoUpdateAnimBg="0"/>
      <p:bldP spid="13331" grpId="0" bldLvl="0" autoUpdateAnimBg="0"/>
      <p:bldP spid="13332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39" name="WordArt 3"/>
          <p:cNvSpPr>
            <a:spLocks noChangeArrowheads="1" noChangeShapeType="1"/>
          </p:cNvSpPr>
          <p:nvPr/>
        </p:nvSpPr>
        <p:spPr bwMode="auto">
          <a:xfrm>
            <a:off x="387350" y="222250"/>
            <a:ext cx="3074988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>
                <a:ln w="19050" cap="flat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anose="02040602050305030304"/>
              </a:rPr>
              <a:t>Paragraph Three</a:t>
            </a:r>
            <a:endParaRPr lang="zh-CN" altLang="en-US" sz="3600" b="1" i="1" kern="10">
              <a:ln w="19050" cap="flat" cmpd="sng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 Antiqua" panose="02040602050305030304"/>
            </a:endParaRPr>
          </a:p>
        </p:txBody>
      </p:sp>
      <p:pic>
        <p:nvPicPr>
          <p:cNvPr id="14340" name="Picture 4" descr="f4b828b40b5ead7f429dc36c2f75b172_副本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94475" y="5911850"/>
            <a:ext cx="2568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8938" y="1152525"/>
            <a:ext cx="8537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i="1">
                <a:solidFill>
                  <a:srgbClr val="990099"/>
                </a:solidFill>
                <a:sym typeface="Arial" panose="020B0604020202020204" pitchFamily="34" charset="0"/>
              </a:rPr>
              <a:t>Work in pairs and find out the following words and phrases.</a:t>
            </a:r>
            <a:endParaRPr lang="zh-CN" altLang="en-US"/>
          </a:p>
        </p:txBody>
      </p:sp>
      <p:sp>
        <p:nvSpPr>
          <p:cNvPr id="14342" name="WordArt 6"/>
          <p:cNvSpPr>
            <a:spLocks noChangeArrowheads="1" noChangeShapeType="1"/>
          </p:cNvSpPr>
          <p:nvPr/>
        </p:nvSpPr>
        <p:spPr bwMode="auto">
          <a:xfrm>
            <a:off x="134938" y="6364288"/>
            <a:ext cx="5141912" cy="490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4 Detailed Study of the Passage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65200" y="2449513"/>
            <a:ext cx="5629275" cy="3462337"/>
          </a:xfrm>
          <a:prstGeom prst="rect">
            <a:avLst/>
          </a:prstGeom>
          <a:solidFill>
            <a:schemeClr val="bg1"/>
          </a:solidFill>
          <a:ln w="76200" cap="rnd" cmpd="tri">
            <a:solidFill>
              <a:srgbClr val="FF99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1. 既</a:t>
            </a:r>
            <a:r>
              <a:rPr lang="zh-CN" altLang="en-US" sz="3600" b="1">
                <a:solidFill>
                  <a:schemeClr val="accent2"/>
                </a:solidFill>
                <a:latin typeface="Arial" panose="020B0604020202020204"/>
              </a:rPr>
              <a:t>……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又</a:t>
            </a:r>
            <a:r>
              <a:rPr lang="zh-CN" altLang="en-US" sz="3600" b="1">
                <a:solidFill>
                  <a:schemeClr val="accent2"/>
                </a:solidFill>
                <a:latin typeface="Arial" panose="020B0604020202020204"/>
              </a:rPr>
              <a:t>……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2. 客人</a:t>
            </a:r>
          </a:p>
          <a:p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3. 日常生活</a:t>
            </a:r>
          </a:p>
          <a:p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4. 和</a:t>
            </a:r>
            <a:r>
              <a:rPr lang="zh-CN" altLang="en-US" sz="3600" b="1">
                <a:solidFill>
                  <a:schemeClr val="accent2"/>
                </a:solidFill>
                <a:latin typeface="Arial" panose="020B0604020202020204"/>
              </a:rPr>
              <a:t>……</a:t>
            </a:r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形成亲密的友谊</a:t>
            </a:r>
          </a:p>
          <a:p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5. 和......保持联络	</a:t>
            </a:r>
          </a:p>
          <a:p>
            <a:r>
              <a:rPr lang="zh-CN" altLang="en-US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6. 更喜欢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 autoUpdateAnimBg="0"/>
      <p:bldP spid="14341" grpId="1" bldLvl="0" autoUpdateAnimBg="0"/>
      <p:bldP spid="14343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5363" name="Picture 3" descr="f4b828b40b5ead7f429dc36c2f75b172_副本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94475" y="5911850"/>
            <a:ext cx="2568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050" y="-36513"/>
            <a:ext cx="9144000" cy="59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00"/>
                </a:solidFill>
                <a:sym typeface="Wingdings" panose="05000000000000000000" pitchFamily="2" charset="2"/>
              </a:rPr>
              <a:t> </a:t>
            </a:r>
            <a:r>
              <a:rPr lang="zh-CN" altLang="en-US" sz="3200" b="1">
                <a:solidFill>
                  <a:srgbClr val="FF0000"/>
                </a:solidFill>
              </a:rPr>
              <a:t>As well as</a:t>
            </a:r>
            <a:r>
              <a:rPr lang="zh-CN" altLang="en-US" sz="3200" b="1">
                <a:solidFill>
                  <a:srgbClr val="000000"/>
                </a:solidFill>
              </a:rPr>
              <a:t>   learning English, we want you to experience life in the US</a:t>
            </a:r>
            <a:r>
              <a:rPr lang="en-US" sz="3200" b="1">
                <a:solidFill>
                  <a:srgbClr val="000000"/>
                </a:solidFill>
              </a:rPr>
              <a:t>.</a:t>
            </a:r>
            <a:r>
              <a:rPr lang="zh-CN" altLang="en-US" sz="3200" b="1">
                <a:solidFill>
                  <a:srgbClr val="000000"/>
                </a:solidFill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sym typeface="Wingdings" panose="05000000000000000000" pitchFamily="2" charset="2"/>
              </a:rPr>
              <a:t></a:t>
            </a:r>
            <a:r>
              <a:rPr lang="zh-CN" altLang="en-US" sz="3200" b="1">
                <a:solidFill>
                  <a:srgbClr val="000000"/>
                </a:solidFill>
              </a:rPr>
              <a:t>You can stay as a </a:t>
            </a:r>
            <a:r>
              <a:rPr lang="zh-CN" altLang="en-US" sz="3200" b="1">
                <a:solidFill>
                  <a:srgbClr val="FF0000"/>
                </a:solidFill>
              </a:rPr>
              <a:t>guest</a:t>
            </a:r>
            <a:r>
              <a:rPr lang="zh-CN" altLang="en-US" sz="3200" b="1">
                <a:solidFill>
                  <a:srgbClr val="000000"/>
                </a:solidFill>
              </a:rPr>
              <a:t>   with an American family and take part in their </a:t>
            </a:r>
            <a:r>
              <a:rPr lang="zh-CN" altLang="en-US" sz="3200" b="1">
                <a:solidFill>
                  <a:srgbClr val="FF0000"/>
                </a:solidFill>
              </a:rPr>
              <a:t>daily life   </a:t>
            </a:r>
            <a:r>
              <a:rPr lang="zh-CN" altLang="en-US" sz="3200" b="1">
                <a:solidFill>
                  <a:srgbClr val="000000"/>
                </a:solidFill>
              </a:rPr>
              <a:t>.</a:t>
            </a:r>
            <a:r>
              <a:rPr lang="zh-CN" altLang="en-US" sz="3200" b="1">
                <a:solidFill>
                  <a:srgbClr val="000000"/>
                </a:solidFill>
                <a:sym typeface="Wingdings" panose="05000000000000000000" pitchFamily="2" charset="2"/>
              </a:rPr>
              <a:t></a:t>
            </a:r>
            <a:r>
              <a:rPr lang="zh-CN" altLang="en-US" sz="3200" b="1">
                <a:solidFill>
                  <a:srgbClr val="000000"/>
                </a:solidFill>
              </a:rPr>
              <a:t>You will have meals with the family and do some activities with them too. </a:t>
            </a:r>
            <a:r>
              <a:rPr lang="zh-CN" altLang="en-US" sz="3200" b="1">
                <a:solidFill>
                  <a:srgbClr val="000000"/>
                </a:solidFill>
                <a:sym typeface="Wingdings" panose="05000000000000000000" pitchFamily="2" charset="2"/>
              </a:rPr>
              <a:t></a:t>
            </a:r>
            <a:r>
              <a:rPr lang="zh-CN" altLang="en-US" sz="3200" b="1">
                <a:solidFill>
                  <a:srgbClr val="000000"/>
                </a:solidFill>
              </a:rPr>
              <a:t> For many of our students this is the best part of the course. </a:t>
            </a:r>
            <a:r>
              <a:rPr lang="zh-CN" altLang="en-US" sz="3200" b="1">
                <a:solidFill>
                  <a:srgbClr val="000000"/>
                </a:solidFill>
                <a:sym typeface="Wingdings" panose="05000000000000000000" pitchFamily="2" charset="2"/>
              </a:rPr>
              <a:t></a:t>
            </a:r>
            <a:r>
              <a:rPr lang="zh-CN" altLang="en-US" sz="3200" b="1">
                <a:solidFill>
                  <a:srgbClr val="000000"/>
                </a:solidFill>
              </a:rPr>
              <a:t>Many families </a:t>
            </a:r>
            <a:r>
              <a:rPr lang="zh-CN" altLang="en-US" sz="3200" b="1">
                <a:solidFill>
                  <a:srgbClr val="FF0000"/>
                </a:solidFill>
              </a:rPr>
              <a:t>form close friendships with</a:t>
            </a:r>
            <a:r>
              <a:rPr lang="zh-CN" altLang="en-US" sz="3200" b="1">
                <a:solidFill>
                  <a:srgbClr val="000000"/>
                </a:solidFill>
              </a:rPr>
              <a:t> the students and </a:t>
            </a:r>
            <a:r>
              <a:rPr lang="zh-CN" altLang="en-US" sz="3200" b="1">
                <a:solidFill>
                  <a:srgbClr val="FF0000"/>
                </a:solidFill>
              </a:rPr>
              <a:t>stay in touch with </a:t>
            </a:r>
            <a:r>
              <a:rPr lang="zh-CN" altLang="en-US" sz="3200" b="1"/>
              <a:t>them</a:t>
            </a:r>
            <a:r>
              <a:rPr lang="zh-CN" altLang="en-US" sz="3200" b="1">
                <a:solidFill>
                  <a:srgbClr val="000000"/>
                </a:solidFill>
              </a:rPr>
              <a:t>.</a:t>
            </a:r>
            <a:r>
              <a:rPr lang="zh-CN" altLang="en-US" sz="3200" b="1">
                <a:solidFill>
                  <a:srgbClr val="000000"/>
                </a:solidFill>
                <a:sym typeface="Wingdings" panose="05000000000000000000" pitchFamily="2" charset="2"/>
              </a:rPr>
              <a:t></a:t>
            </a:r>
            <a:r>
              <a:rPr lang="zh-CN" altLang="en-US" sz="3200" b="1">
                <a:solidFill>
                  <a:srgbClr val="000000"/>
                </a:solidFill>
              </a:rPr>
              <a:t> But if you </a:t>
            </a:r>
            <a:r>
              <a:rPr lang="zh-CN" altLang="en-US" sz="3200" b="1">
                <a:solidFill>
                  <a:srgbClr val="FF0000"/>
                </a:solidFill>
              </a:rPr>
              <a:t>prefer    </a:t>
            </a:r>
            <a:r>
              <a:rPr lang="zh-CN" altLang="en-US" sz="3200" b="1">
                <a:solidFill>
                  <a:srgbClr val="000000"/>
                </a:solidFill>
              </a:rPr>
              <a:t>, of course, you can stay in a hotel.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4938" y="-36513"/>
            <a:ext cx="7788275" cy="51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i="1">
                <a:solidFill>
                  <a:srgbClr val="990099"/>
                </a:solidFill>
                <a:sym typeface="Arial" panose="020B0604020202020204" pitchFamily="34" charset="0"/>
              </a:rPr>
              <a:t>Complete the paragraph.</a:t>
            </a:r>
            <a:endParaRPr lang="zh-CN" alt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42913" y="-36513"/>
            <a:ext cx="2265362" cy="600076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既...又...</a:t>
            </a:r>
            <a:endParaRPr lang="zh-CN" alt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61950" y="1130300"/>
            <a:ext cx="1263650" cy="601663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客人</a:t>
            </a:r>
            <a:endParaRPr lang="zh-CN" alt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316163" y="1731963"/>
            <a:ext cx="1984375" cy="60007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日常生活</a:t>
            </a:r>
            <a:endParaRPr lang="zh-CN" alt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050" y="4027488"/>
            <a:ext cx="5451475" cy="60007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和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/>
              </a:rPr>
              <a:t>……</a:t>
            </a: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形成亲密</a:t>
            </a:r>
            <a:r>
              <a:rPr lang="zh-CN" altLang="en-US" sz="3200" b="1">
                <a:solidFill>
                  <a:schemeClr val="accent2"/>
                </a:solidFill>
              </a:rPr>
              <a:t>的友谊</a:t>
            </a:r>
            <a:endParaRPr lang="zh-CN" alt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0638" y="4778375"/>
            <a:ext cx="3535362" cy="600075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和......保持联络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085013" y="4627563"/>
            <a:ext cx="1676400" cy="601662"/>
          </a:xfrm>
          <a:prstGeom prst="rect">
            <a:avLst/>
          </a:prstGeom>
          <a:solidFill>
            <a:schemeClr val="bg1"/>
          </a:solidFill>
          <a:ln w="1905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更喜欢</a:t>
            </a:r>
            <a:endParaRPr lang="zh-CN" altLang="en-US"/>
          </a:p>
        </p:txBody>
      </p:sp>
      <p:sp>
        <p:nvSpPr>
          <p:cNvPr id="15372" name="WordArt 12"/>
          <p:cNvSpPr>
            <a:spLocks noChangeArrowheads="1" noChangeShapeType="1"/>
          </p:cNvSpPr>
          <p:nvPr/>
        </p:nvSpPr>
        <p:spPr bwMode="auto">
          <a:xfrm>
            <a:off x="134938" y="6364288"/>
            <a:ext cx="5141912" cy="490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4 Detailed Study of the Passage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877888" y="1958975"/>
            <a:ext cx="6843712" cy="3419475"/>
          </a:xfrm>
          <a:prstGeom prst="irregularSeal2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chemeClr val="accent2"/>
                </a:solidFill>
              </a:rPr>
              <a:t>比起B来更喜欢A</a:t>
            </a:r>
          </a:p>
          <a:p>
            <a:pPr algn="ctr"/>
            <a:r>
              <a:rPr lang="zh-CN" altLang="en-US" sz="3200" b="1">
                <a:solidFill>
                  <a:schemeClr val="accent2"/>
                </a:solidFill>
              </a:rPr>
              <a:t>prefer A       B</a:t>
            </a:r>
          </a:p>
          <a:p>
            <a:pPr algn="ctr"/>
            <a:endParaRPr lang="zh-CN" alt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645025" y="3509963"/>
            <a:ext cx="631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to</a:t>
            </a:r>
            <a:endParaRPr lang="zh-CN" alt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045325" y="4695825"/>
            <a:ext cx="1755775" cy="533400"/>
          </a:xfrm>
          <a:prstGeom prst="rect">
            <a:avLst/>
          </a:prstGeom>
          <a:solidFill>
            <a:srgbClr val="FF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60000"/>
              </a:lnSpc>
            </a:pPr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 autoUpdateAnimBg="0"/>
      <p:bldP spid="15365" grpId="0" bldLvl="0" autoUpdateAnimBg="0"/>
      <p:bldP spid="15365" grpId="1" bldLvl="0" autoUpdateAnimBg="0"/>
      <p:bldP spid="15365" grpId="2" bldLvl="0" autoUpdateAnimBg="0"/>
      <p:bldP spid="15366" grpId="0" bldLvl="0" animBg="1" autoUpdateAnimBg="0"/>
      <p:bldP spid="15366" grpId="1" bldLvl="0" animBg="1" autoUpdateAnimBg="0"/>
      <p:bldP spid="15367" grpId="0" bldLvl="0" animBg="1" autoUpdateAnimBg="0"/>
      <p:bldP spid="15367" grpId="1" bldLvl="0" animBg="1" autoUpdateAnimBg="0"/>
      <p:bldP spid="15368" grpId="0" bldLvl="0" animBg="1" autoUpdateAnimBg="0"/>
      <p:bldP spid="15368" grpId="1" bldLvl="0" animBg="1" autoUpdateAnimBg="0"/>
      <p:bldP spid="15369" grpId="0" bldLvl="0" animBg="1" autoUpdateAnimBg="0"/>
      <p:bldP spid="15369" grpId="1" bldLvl="0" animBg="1" autoUpdateAnimBg="0"/>
      <p:bldP spid="15370" grpId="0" bldLvl="0" animBg="1" autoUpdateAnimBg="0"/>
      <p:bldP spid="15370" grpId="1" bldLvl="0" animBg="1" autoUpdateAnimBg="0"/>
      <p:bldP spid="15371" grpId="0" bldLvl="0" animBg="1" autoUpdateAnimBg="0"/>
      <p:bldP spid="15371" grpId="1" bldLvl="0" animBg="1" autoUpdateAnimBg="0"/>
      <p:bldP spid="15373" grpId="0" bldLvl="0" animBg="1" autoUpdateAnimBg="0"/>
      <p:bldP spid="15374" grpId="0" bldLvl="0" autoUpdateAnimBg="0"/>
      <p:bldP spid="15375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387" name="WordArt 3"/>
          <p:cNvSpPr>
            <a:spLocks noChangeArrowheads="1" noChangeShapeType="1"/>
          </p:cNvSpPr>
          <p:nvPr/>
        </p:nvSpPr>
        <p:spPr bwMode="auto">
          <a:xfrm>
            <a:off x="134938" y="6364288"/>
            <a:ext cx="5141912" cy="490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4 Detailed Study of the Passage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388" name="WordArt 4"/>
          <p:cNvSpPr>
            <a:spLocks noChangeArrowheads="1" noChangeShapeType="1"/>
          </p:cNvSpPr>
          <p:nvPr/>
        </p:nvSpPr>
        <p:spPr bwMode="auto">
          <a:xfrm>
            <a:off x="388938" y="223838"/>
            <a:ext cx="37830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>
                <a:ln w="19050" cap="flat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anose="02040602050305030304"/>
              </a:rPr>
              <a:t>Paragraph Four &amp; Five</a:t>
            </a:r>
            <a:endParaRPr lang="zh-CN" altLang="en-US" sz="3600" b="1" i="1" kern="10">
              <a:ln w="19050" cap="flat" cmpd="sng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 Antiqua" panose="02040602050305030304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85788" y="1479550"/>
            <a:ext cx="8105775" cy="520700"/>
          </a:xfrm>
          <a:prstGeom prst="rect">
            <a:avLst/>
          </a:prstGeom>
          <a:solidFill>
            <a:srgbClr val="FFFF99">
              <a:alpha val="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6600CC"/>
                </a:solidFill>
              </a:rPr>
              <a:t>When should you pay for the course?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85788" y="2781300"/>
            <a:ext cx="8105775" cy="947738"/>
          </a:xfrm>
          <a:prstGeom prst="rect">
            <a:avLst/>
          </a:prstGeom>
          <a:solidFill>
            <a:srgbClr val="FFFF99">
              <a:alpha val="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6600CC"/>
                </a:solidFill>
              </a:rPr>
              <a:t>You must pay for your course  </a:t>
            </a:r>
            <a:r>
              <a:rPr lang="zh-CN" altLang="en-US" sz="2800" b="1">
                <a:solidFill>
                  <a:srgbClr val="FF0000"/>
                </a:solidFill>
              </a:rPr>
              <a:t>at least  one month before it starts</a:t>
            </a:r>
            <a:r>
              <a:rPr lang="zh-CN" altLang="en-US" sz="2800" b="1">
                <a:solidFill>
                  <a:srgbClr val="6600CC"/>
                </a:solidFill>
              </a:rPr>
              <a:t>.</a:t>
            </a:r>
            <a:endParaRPr lang="zh-CN" altLang="en-US"/>
          </a:p>
        </p:txBody>
      </p:sp>
      <p:pic>
        <p:nvPicPr>
          <p:cNvPr id="16391" name="Picture 7" descr="f4b828b40b5ead7f429dc36c2f75b172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5388" y="5854700"/>
            <a:ext cx="28860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26113" y="2781300"/>
            <a:ext cx="1514475" cy="533400"/>
          </a:xfrm>
          <a:prstGeom prst="rect">
            <a:avLst/>
          </a:prstGeom>
          <a:solidFill>
            <a:srgbClr val="FF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60000"/>
              </a:lnSpc>
            </a:pPr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 animBg="1" autoUpdateAnimBg="0"/>
      <p:bldP spid="16390" grpId="0" bldLvl="0" animBg="1" autoUpdateAnimBg="0"/>
      <p:bldP spid="16392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7411" name="Picture 3" descr="c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5" y="2149475"/>
            <a:ext cx="13350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4"/>
          <p:cNvGrpSpPr/>
          <p:nvPr/>
        </p:nvGrpSpPr>
        <p:grpSpPr bwMode="auto">
          <a:xfrm>
            <a:off x="2586038" y="554038"/>
            <a:ext cx="1517650" cy="1519237"/>
            <a:chOff x="0" y="0"/>
            <a:chExt cx="2390" cy="2392"/>
          </a:xfrm>
        </p:grpSpPr>
        <p:pic>
          <p:nvPicPr>
            <p:cNvPr id="17413" name="Picture 5" descr="t015a5508d6b07af533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390" cy="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700" y="1090"/>
              <a:ext cx="840" cy="840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 </a:t>
              </a:r>
              <a:r>
                <a:rPr lang="en-US" sz="24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7415" name="Group 7"/>
          <p:cNvGrpSpPr/>
          <p:nvPr/>
        </p:nvGrpSpPr>
        <p:grpSpPr bwMode="auto">
          <a:xfrm>
            <a:off x="4954588" y="609600"/>
            <a:ext cx="1539875" cy="1539875"/>
            <a:chOff x="0" y="0"/>
            <a:chExt cx="2424" cy="2424"/>
          </a:xfrm>
        </p:grpSpPr>
        <p:pic>
          <p:nvPicPr>
            <p:cNvPr id="17416" name="Picture 8" descr="t015a5508d6b07af53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425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690" y="1130"/>
              <a:ext cx="840" cy="840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 </a:t>
              </a:r>
              <a:r>
                <a:rPr lang="en-US" sz="24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7418" name="Group 10"/>
          <p:cNvGrpSpPr/>
          <p:nvPr/>
        </p:nvGrpSpPr>
        <p:grpSpPr bwMode="auto">
          <a:xfrm>
            <a:off x="6494463" y="2149475"/>
            <a:ext cx="1582737" cy="1581150"/>
            <a:chOff x="0" y="0"/>
            <a:chExt cx="2492" cy="2490"/>
          </a:xfrm>
        </p:grpSpPr>
        <p:pic>
          <p:nvPicPr>
            <p:cNvPr id="17419" name="Picture 11" descr="t015a5508d6b07af533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492" cy="2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752" y="1225"/>
              <a:ext cx="840" cy="745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0000"/>
                  </a:solidFill>
                </a:rPr>
                <a:t> </a:t>
              </a:r>
              <a:r>
                <a:rPr lang="en-US" sz="2400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7421" name="Group 13"/>
          <p:cNvGrpSpPr/>
          <p:nvPr/>
        </p:nvGrpSpPr>
        <p:grpSpPr bwMode="auto">
          <a:xfrm>
            <a:off x="4954588" y="3708400"/>
            <a:ext cx="1539875" cy="1539875"/>
            <a:chOff x="0" y="0"/>
            <a:chExt cx="2424" cy="2424"/>
          </a:xfrm>
        </p:grpSpPr>
        <p:pic>
          <p:nvPicPr>
            <p:cNvPr id="17422" name="Picture 14" descr="t015a5508d6b07af53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425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690" y="1212"/>
              <a:ext cx="840" cy="840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 </a:t>
              </a:r>
              <a:r>
                <a:rPr lang="en-US" sz="24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7424" name="Group 16"/>
          <p:cNvGrpSpPr/>
          <p:nvPr/>
        </p:nvGrpSpPr>
        <p:grpSpPr bwMode="auto">
          <a:xfrm>
            <a:off x="2584450" y="3730625"/>
            <a:ext cx="1519238" cy="1517650"/>
            <a:chOff x="0" y="0"/>
            <a:chExt cx="2392" cy="2390"/>
          </a:xfrm>
        </p:grpSpPr>
        <p:pic>
          <p:nvPicPr>
            <p:cNvPr id="17425" name="Picture 17" descr="t015a5508d6b07af533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393" cy="2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700" y="1152"/>
              <a:ext cx="840" cy="840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 </a:t>
              </a:r>
              <a:r>
                <a:rPr lang="en-US" sz="24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7427" name="Group 19"/>
          <p:cNvGrpSpPr/>
          <p:nvPr/>
        </p:nvGrpSpPr>
        <p:grpSpPr bwMode="auto">
          <a:xfrm>
            <a:off x="925513" y="2073275"/>
            <a:ext cx="1658937" cy="1657350"/>
            <a:chOff x="0" y="0"/>
            <a:chExt cx="2612" cy="2610"/>
          </a:xfrm>
        </p:grpSpPr>
        <p:pic>
          <p:nvPicPr>
            <p:cNvPr id="17428" name="Picture 20" descr="t015a5508d6b07af53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2612" cy="2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717" y="1250"/>
              <a:ext cx="840" cy="840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FF0000"/>
                  </a:solidFill>
                </a:rPr>
                <a:t> 6</a:t>
              </a:r>
              <a:endParaRPr 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7430" name="WordArt 22"/>
          <p:cNvSpPr>
            <a:spLocks noChangeArrowheads="1" noChangeShapeType="1"/>
          </p:cNvSpPr>
          <p:nvPr/>
        </p:nvSpPr>
        <p:spPr bwMode="auto">
          <a:xfrm>
            <a:off x="133350" y="6365875"/>
            <a:ext cx="2736850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5 Exercises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31" name="Picture 23" descr="f4b828b40b5ead7f429dc36c2f75b172_副本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981700" y="5803900"/>
            <a:ext cx="3181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8435" name="Picture 3" descr="f4b828b40b5ead7f429dc36c2f75b172_副本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3375" y="5926138"/>
            <a:ext cx="24780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82600" y="766763"/>
            <a:ext cx="844232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He as well as I ____ to take part in the football match this Sunday.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A. are going			B. am going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C. goes				D. is going</a:t>
            </a:r>
          </a:p>
        </p:txBody>
      </p:sp>
      <p:sp>
        <p:nvSpPr>
          <p:cNvPr id="18437" name="勾_3 268"/>
          <p:cNvSpPr/>
          <p:nvPr/>
        </p:nvSpPr>
        <p:spPr bwMode="auto">
          <a:xfrm>
            <a:off x="4800600" y="2543175"/>
            <a:ext cx="906463" cy="533400"/>
          </a:xfrm>
          <a:custGeom>
            <a:avLst/>
            <a:gdLst>
              <a:gd name="T0" fmla="*/ 1360 w 1360"/>
              <a:gd name="T1" fmla="*/ 54 h 1358"/>
              <a:gd name="T2" fmla="*/ 1216 w 1360"/>
              <a:gd name="T3" fmla="*/ 169 h 1358"/>
              <a:gd name="T4" fmla="*/ 1076 w 1360"/>
              <a:gd name="T5" fmla="*/ 299 h 1358"/>
              <a:gd name="T6" fmla="*/ 941 w 1360"/>
              <a:gd name="T7" fmla="*/ 443 h 1358"/>
              <a:gd name="T8" fmla="*/ 813 w 1360"/>
              <a:gd name="T9" fmla="*/ 602 h 1358"/>
              <a:gd name="T10" fmla="*/ 693 w 1360"/>
              <a:gd name="T11" fmla="*/ 765 h 1358"/>
              <a:gd name="T12" fmla="*/ 594 w 1360"/>
              <a:gd name="T13" fmla="*/ 930 h 1358"/>
              <a:gd name="T14" fmla="*/ 511 w 1360"/>
              <a:gd name="T15" fmla="*/ 1091 h 1358"/>
              <a:gd name="T16" fmla="*/ 446 w 1360"/>
              <a:gd name="T17" fmla="*/ 1251 h 1358"/>
              <a:gd name="T18" fmla="*/ 375 w 1360"/>
              <a:gd name="T19" fmla="*/ 1300 h 1358"/>
              <a:gd name="T20" fmla="*/ 325 w 1360"/>
              <a:gd name="T21" fmla="*/ 1339 h 1358"/>
              <a:gd name="T22" fmla="*/ 298 w 1360"/>
              <a:gd name="T23" fmla="*/ 1337 h 1358"/>
              <a:gd name="T24" fmla="*/ 279 w 1360"/>
              <a:gd name="T25" fmla="*/ 1276 h 1358"/>
              <a:gd name="T26" fmla="*/ 240 w 1360"/>
              <a:gd name="T27" fmla="*/ 1178 h 1358"/>
              <a:gd name="T28" fmla="*/ 204 w 1360"/>
              <a:gd name="T29" fmla="*/ 1088 h 1358"/>
              <a:gd name="T30" fmla="*/ 171 w 1360"/>
              <a:gd name="T31" fmla="*/ 1013 h 1358"/>
              <a:gd name="T32" fmla="*/ 140 w 1360"/>
              <a:gd name="T33" fmla="*/ 953 h 1358"/>
              <a:gd name="T34" fmla="*/ 111 w 1360"/>
              <a:gd name="T35" fmla="*/ 907 h 1358"/>
              <a:gd name="T36" fmla="*/ 86 w 1360"/>
              <a:gd name="T37" fmla="*/ 873 h 1358"/>
              <a:gd name="T38" fmla="*/ 58 w 1360"/>
              <a:gd name="T39" fmla="*/ 848 h 1358"/>
              <a:gd name="T40" fmla="*/ 29 w 1360"/>
              <a:gd name="T41" fmla="*/ 832 h 1358"/>
              <a:gd name="T42" fmla="*/ 0 w 1360"/>
              <a:gd name="T43" fmla="*/ 825 h 1358"/>
              <a:gd name="T44" fmla="*/ 38 w 1360"/>
              <a:gd name="T45" fmla="*/ 790 h 1358"/>
              <a:gd name="T46" fmla="*/ 77 w 1360"/>
              <a:gd name="T47" fmla="*/ 765 h 1358"/>
              <a:gd name="T48" fmla="*/ 109 w 1360"/>
              <a:gd name="T49" fmla="*/ 752 h 1358"/>
              <a:gd name="T50" fmla="*/ 142 w 1360"/>
              <a:gd name="T51" fmla="*/ 746 h 1358"/>
              <a:gd name="T52" fmla="*/ 184 w 1360"/>
              <a:gd name="T53" fmla="*/ 761 h 1358"/>
              <a:gd name="T54" fmla="*/ 231 w 1360"/>
              <a:gd name="T55" fmla="*/ 806 h 1358"/>
              <a:gd name="T56" fmla="*/ 277 w 1360"/>
              <a:gd name="T57" fmla="*/ 878 h 1358"/>
              <a:gd name="T58" fmla="*/ 327 w 1360"/>
              <a:gd name="T59" fmla="*/ 980 h 1358"/>
              <a:gd name="T60" fmla="*/ 409 w 1360"/>
              <a:gd name="T61" fmla="*/ 982 h 1358"/>
              <a:gd name="T62" fmla="*/ 507 w 1360"/>
              <a:gd name="T63" fmla="*/ 823 h 1358"/>
              <a:gd name="T64" fmla="*/ 615 w 1360"/>
              <a:gd name="T65" fmla="*/ 669 h 1358"/>
              <a:gd name="T66" fmla="*/ 732 w 1360"/>
              <a:gd name="T67" fmla="*/ 524 h 1358"/>
              <a:gd name="T68" fmla="*/ 859 w 1360"/>
              <a:gd name="T69" fmla="*/ 385 h 1358"/>
              <a:gd name="T70" fmla="*/ 989 w 1360"/>
              <a:gd name="T71" fmla="*/ 259 h 1358"/>
              <a:gd name="T72" fmla="*/ 1124 w 1360"/>
              <a:gd name="T73" fmla="*/ 144 h 1358"/>
              <a:gd name="T74" fmla="*/ 1260 w 1360"/>
              <a:gd name="T75" fmla="*/ 44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grpSp>
        <p:nvGrpSpPr>
          <p:cNvPr id="18438" name="Group 6"/>
          <p:cNvGrpSpPr/>
          <p:nvPr/>
        </p:nvGrpSpPr>
        <p:grpSpPr bwMode="auto">
          <a:xfrm>
            <a:off x="1577975" y="3460750"/>
            <a:ext cx="5716588" cy="2466975"/>
            <a:chOff x="0" y="0"/>
            <a:chExt cx="9004" cy="3885"/>
          </a:xfrm>
        </p:grpSpPr>
        <p:sp>
          <p:nvSpPr>
            <p:cNvPr id="18439" name="Text Box 9"/>
            <p:cNvSpPr txBox="1">
              <a:spLocks noChangeArrowheads="1"/>
            </p:cNvSpPr>
            <p:nvPr/>
          </p:nvSpPr>
          <p:spPr bwMode="auto">
            <a:xfrm>
              <a:off x="1326" y="943"/>
              <a:ext cx="7679" cy="2942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>
                  <a:solidFill>
                    <a:schemeClr val="accent2"/>
                  </a:solidFill>
                </a:rPr>
                <a:t>当as well as 连接两个主语时，谓语动词要使用</a:t>
              </a:r>
              <a:r>
                <a:rPr lang="zh-CN" altLang="en-US" sz="3600" b="1">
                  <a:solidFill>
                    <a:srgbClr val="FF0000"/>
                  </a:solidFill>
                </a:rPr>
                <a:t>就远原则</a:t>
              </a:r>
            </a:p>
          </p:txBody>
        </p:sp>
        <p:pic>
          <p:nvPicPr>
            <p:cNvPr id="18440" name="Picture 10" descr="8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760000">
              <a:off x="0" y="0"/>
              <a:ext cx="1326" cy="1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441" name="WordArt 9"/>
          <p:cNvSpPr>
            <a:spLocks noChangeArrowheads="1" noChangeShapeType="1"/>
          </p:cNvSpPr>
          <p:nvPr/>
        </p:nvSpPr>
        <p:spPr bwMode="auto">
          <a:xfrm>
            <a:off x="133350" y="6365875"/>
            <a:ext cx="2736850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5 Exercises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42" name="WordArt 10"/>
          <p:cNvSpPr>
            <a:spLocks noChangeArrowheads="1" noChangeShapeType="1"/>
          </p:cNvSpPr>
          <p:nvPr/>
        </p:nvSpPr>
        <p:spPr bwMode="auto">
          <a:xfrm>
            <a:off x="2870200" y="2809875"/>
            <a:ext cx="3473450" cy="127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1 point</a:t>
            </a:r>
            <a:endParaRPr lang="zh-CN" altLang="en-US" sz="3600" b="1" i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utoUpdateAnimBg="0"/>
      <p:bldP spid="18437" grpId="0" animBg="1"/>
      <p:bldP spid="184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59" name="WordArt 3"/>
          <p:cNvSpPr>
            <a:spLocks noChangeArrowheads="1" noChangeShapeType="1"/>
          </p:cNvSpPr>
          <p:nvPr/>
        </p:nvSpPr>
        <p:spPr bwMode="auto">
          <a:xfrm>
            <a:off x="133350" y="6365875"/>
            <a:ext cx="2736850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5 Exercises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460" name="WordArt 4"/>
          <p:cNvSpPr>
            <a:spLocks noChangeArrowheads="1" noChangeShapeType="1"/>
          </p:cNvSpPr>
          <p:nvPr/>
        </p:nvSpPr>
        <p:spPr bwMode="auto">
          <a:xfrm>
            <a:off x="2641600" y="2530475"/>
            <a:ext cx="3473450" cy="127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2 points</a:t>
            </a:r>
            <a:endParaRPr lang="zh-CN" altLang="en-US" sz="3600" b="1" i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19461" name="Picture 5" descr="f4b828b40b5ead7f429dc36c2f75b172_副本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4225" y="5781675"/>
            <a:ext cx="32972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79475" y="604838"/>
            <a:ext cx="82819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The sun provides us with light and heat. 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（改为同义句）</a:t>
            </a:r>
            <a:endParaRPr lang="zh-CN" altLang="en-US" sz="3200" b="1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79475" y="2387600"/>
            <a:ext cx="82819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</a:rPr>
              <a:t>The sun________  light and heat  _____us. </a:t>
            </a:r>
            <a:endParaRPr lang="zh-CN" altLang="en-US" sz="3200" b="1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397125" y="2387600"/>
            <a:ext cx="1866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provides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832600" y="2387600"/>
            <a:ext cx="88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for</a:t>
            </a:r>
          </a:p>
        </p:txBody>
      </p:sp>
      <p:grpSp>
        <p:nvGrpSpPr>
          <p:cNvPr id="19466" name="Group 10"/>
          <p:cNvGrpSpPr/>
          <p:nvPr/>
        </p:nvGrpSpPr>
        <p:grpSpPr bwMode="auto">
          <a:xfrm>
            <a:off x="2397125" y="3565525"/>
            <a:ext cx="5743575" cy="1809750"/>
            <a:chOff x="0" y="0"/>
            <a:chExt cx="9183" cy="2904"/>
          </a:xfrm>
        </p:grpSpPr>
        <p:sp>
          <p:nvSpPr>
            <p:cNvPr id="19467" name="Text Box 9"/>
            <p:cNvSpPr txBox="1">
              <a:spLocks noChangeArrowheads="1"/>
            </p:cNvSpPr>
            <p:nvPr/>
          </p:nvSpPr>
          <p:spPr bwMode="auto">
            <a:xfrm>
              <a:off x="1407" y="730"/>
              <a:ext cx="7777" cy="2174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>
                  <a:solidFill>
                    <a:schemeClr val="accent2"/>
                  </a:solidFill>
                </a:rPr>
                <a:t>provide sb </a:t>
              </a:r>
              <a:r>
                <a:rPr lang="zh-CN" altLang="en-US" sz="3600" b="1">
                  <a:solidFill>
                    <a:srgbClr val="FF0000"/>
                  </a:solidFill>
                </a:rPr>
                <a:t>with</a:t>
              </a:r>
              <a:r>
                <a:rPr lang="zh-CN" altLang="en-US" sz="3600" b="1">
                  <a:solidFill>
                    <a:schemeClr val="accent2"/>
                  </a:solidFill>
                </a:rPr>
                <a:t> sth=</a:t>
              </a:r>
            </a:p>
            <a:p>
              <a:r>
                <a:rPr lang="zh-CN" altLang="en-US" sz="3600" b="1">
                  <a:solidFill>
                    <a:schemeClr val="accent2"/>
                  </a:solidFill>
                </a:rPr>
                <a:t>provide sth </a:t>
              </a:r>
              <a:r>
                <a:rPr lang="zh-CN" altLang="en-US" sz="3600" b="1">
                  <a:solidFill>
                    <a:srgbClr val="FF0000"/>
                  </a:solidFill>
                </a:rPr>
                <a:t>for</a:t>
              </a:r>
              <a:r>
                <a:rPr lang="zh-CN" altLang="en-US" sz="3600" b="1">
                  <a:solidFill>
                    <a:schemeClr val="accent2"/>
                  </a:solidFill>
                </a:rPr>
                <a:t> sb</a:t>
              </a:r>
            </a:p>
          </p:txBody>
        </p:sp>
        <p:pic>
          <p:nvPicPr>
            <p:cNvPr id="19468" name="Picture 10" descr="8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760000">
              <a:off x="0" y="0"/>
              <a:ext cx="1407" cy="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2" grpId="0" bldLvl="0" autoUpdateAnimBg="0"/>
      <p:bldP spid="19463" grpId="0" bldLvl="0" autoUpdateAnimBg="0"/>
      <p:bldP spid="19464" grpId="0" bldLvl="0" autoUpdateAnimBg="0"/>
      <p:bldP spid="19465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1507" name="Picture 3" descr="f4b828b40b5ead7f429dc36c2f75b172_副本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5862638"/>
            <a:ext cx="28384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4"/>
          <p:cNvSpPr>
            <a:spLocks noChangeArrowheads="1" noChangeShapeType="1"/>
          </p:cNvSpPr>
          <p:nvPr/>
        </p:nvSpPr>
        <p:spPr bwMode="auto">
          <a:xfrm>
            <a:off x="2870200" y="2238375"/>
            <a:ext cx="3475038" cy="127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3 points</a:t>
            </a:r>
            <a:endParaRPr lang="zh-CN" altLang="en-US" sz="3600" b="1" i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69913" y="447675"/>
            <a:ext cx="7788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i="1">
                <a:solidFill>
                  <a:srgbClr val="990099"/>
                </a:solidFill>
                <a:sym typeface="Arial" panose="020B0604020202020204" pitchFamily="34" charset="0"/>
              </a:rPr>
              <a:t>Complete sentences.</a:t>
            </a:r>
            <a:endParaRPr lang="zh-CN" alt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8925" y="1293813"/>
            <a:ext cx="887412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800" b="1"/>
              <a:t>Chinese c_______ is becoming more and more popular around the world.</a:t>
            </a:r>
            <a:endParaRPr lang="en-US" sz="2800" b="1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88925" y="2701925"/>
            <a:ext cx="85693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800" b="1"/>
              <a:t>Which one do you p______ , apple juice or orange juice?</a:t>
            </a:r>
            <a:endParaRPr lang="en-US" sz="2800" b="1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8925" y="5014913"/>
            <a:ext cx="8569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zh-CN" altLang="en-US" sz="2800" b="1"/>
              <a:t>I have made great p_________in my English.</a:t>
            </a:r>
            <a:endParaRPr lang="zh-CN" alt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444750" y="1293813"/>
            <a:ext cx="1504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ulture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200525" y="2701925"/>
            <a:ext cx="1222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refer</a:t>
            </a:r>
            <a:endParaRPr lang="zh-CN" alt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200525" y="4954588"/>
            <a:ext cx="1730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rogress</a:t>
            </a:r>
            <a:endParaRPr lang="zh-CN" altLang="en-US"/>
          </a:p>
        </p:txBody>
      </p:sp>
      <p:sp>
        <p:nvSpPr>
          <p:cNvPr id="21516" name="WordArt 12"/>
          <p:cNvSpPr>
            <a:spLocks noChangeArrowheads="1" noChangeShapeType="1"/>
          </p:cNvSpPr>
          <p:nvPr/>
        </p:nvSpPr>
        <p:spPr bwMode="auto">
          <a:xfrm>
            <a:off x="133350" y="6365875"/>
            <a:ext cx="2736850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5 Exercises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1517" name="Group 13"/>
          <p:cNvGrpSpPr/>
          <p:nvPr/>
        </p:nvGrpSpPr>
        <p:grpSpPr bwMode="auto">
          <a:xfrm>
            <a:off x="3313113" y="3281363"/>
            <a:ext cx="4733925" cy="1228725"/>
            <a:chOff x="0" y="0"/>
            <a:chExt cx="7454" cy="1935"/>
          </a:xfrm>
        </p:grpSpPr>
        <p:sp>
          <p:nvSpPr>
            <p:cNvPr id="21518" name="Text Box 9"/>
            <p:cNvSpPr txBox="1">
              <a:spLocks noChangeArrowheads="1"/>
            </p:cNvSpPr>
            <p:nvPr/>
          </p:nvSpPr>
          <p:spPr bwMode="auto">
            <a:xfrm>
              <a:off x="922" y="867"/>
              <a:ext cx="6532" cy="1068"/>
            </a:xfrm>
            <a:prstGeom prst="rect">
              <a:avLst/>
            </a:prstGeom>
            <a:solidFill>
              <a:schemeClr val="bg1"/>
            </a:solidFill>
            <a:ln w="38100" cap="flat" cmpd="sng">
              <a:solidFill>
                <a:schemeClr val="accent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600" b="1">
                  <a:solidFill>
                    <a:schemeClr val="accent2"/>
                  </a:solidFill>
                </a:rPr>
                <a:t>prefer A to B</a:t>
              </a:r>
              <a:endParaRPr lang="zh-CN" altLang="en-US"/>
            </a:p>
          </p:txBody>
        </p:sp>
        <p:pic>
          <p:nvPicPr>
            <p:cNvPr id="21519" name="Picture 10" descr="8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760000">
              <a:off x="0" y="0"/>
              <a:ext cx="869" cy="1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689100" y="5014913"/>
            <a:ext cx="4011613" cy="531812"/>
          </a:xfrm>
          <a:prstGeom prst="rect">
            <a:avLst/>
          </a:prstGeom>
          <a:solidFill>
            <a:srgbClr val="FFFF00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lnSpc>
                <a:spcPct val="160000"/>
              </a:lnSpc>
            </a:pPr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bldLvl="0" autoUpdateAnimBg="0"/>
      <p:bldP spid="21509" grpId="1" bldLvl="0" autoUpdateAnimBg="0"/>
      <p:bldP spid="21510" grpId="0" bldLvl="0" autoUpdateAnimBg="0"/>
      <p:bldP spid="21511" grpId="0" bldLvl="0" autoUpdateAnimBg="0"/>
      <p:bldP spid="21512" grpId="0" bldLvl="0" autoUpdateAnimBg="0"/>
      <p:bldP spid="21513" grpId="0" bldLvl="0" autoUpdateAnimBg="0"/>
      <p:bldP spid="21514" grpId="0" bldLvl="0" autoUpdateAnimBg="0"/>
      <p:bldP spid="21515" grpId="0" bldLvl="0" autoUpdateAnimBg="0"/>
      <p:bldP spid="21520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1" name="WordArt 3"/>
          <p:cNvSpPr>
            <a:spLocks noChangeArrowheads="1" noChangeShapeType="1"/>
          </p:cNvSpPr>
          <p:nvPr/>
        </p:nvSpPr>
        <p:spPr bwMode="auto">
          <a:xfrm>
            <a:off x="133350" y="6365875"/>
            <a:ext cx="2736850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5 Exercises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58813" y="3435350"/>
            <a:ext cx="80549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-Shall we go for a picnic?</a:t>
            </a:r>
          </a:p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-Well, it all ____ the weather.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A. belongs to			B. depends on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C. happens to			D. concentrates on</a:t>
            </a:r>
          </a:p>
        </p:txBody>
      </p:sp>
      <p:sp>
        <p:nvSpPr>
          <p:cNvPr id="22533" name="勾_3 268"/>
          <p:cNvSpPr/>
          <p:nvPr/>
        </p:nvSpPr>
        <p:spPr bwMode="auto">
          <a:xfrm>
            <a:off x="5140325" y="4613275"/>
            <a:ext cx="906463" cy="533400"/>
          </a:xfrm>
          <a:custGeom>
            <a:avLst/>
            <a:gdLst>
              <a:gd name="T0" fmla="*/ 1360 w 1360"/>
              <a:gd name="T1" fmla="*/ 54 h 1358"/>
              <a:gd name="T2" fmla="*/ 1216 w 1360"/>
              <a:gd name="T3" fmla="*/ 169 h 1358"/>
              <a:gd name="T4" fmla="*/ 1076 w 1360"/>
              <a:gd name="T5" fmla="*/ 299 h 1358"/>
              <a:gd name="T6" fmla="*/ 941 w 1360"/>
              <a:gd name="T7" fmla="*/ 443 h 1358"/>
              <a:gd name="T8" fmla="*/ 813 w 1360"/>
              <a:gd name="T9" fmla="*/ 602 h 1358"/>
              <a:gd name="T10" fmla="*/ 693 w 1360"/>
              <a:gd name="T11" fmla="*/ 765 h 1358"/>
              <a:gd name="T12" fmla="*/ 594 w 1360"/>
              <a:gd name="T13" fmla="*/ 930 h 1358"/>
              <a:gd name="T14" fmla="*/ 511 w 1360"/>
              <a:gd name="T15" fmla="*/ 1091 h 1358"/>
              <a:gd name="T16" fmla="*/ 446 w 1360"/>
              <a:gd name="T17" fmla="*/ 1251 h 1358"/>
              <a:gd name="T18" fmla="*/ 375 w 1360"/>
              <a:gd name="T19" fmla="*/ 1300 h 1358"/>
              <a:gd name="T20" fmla="*/ 325 w 1360"/>
              <a:gd name="T21" fmla="*/ 1339 h 1358"/>
              <a:gd name="T22" fmla="*/ 298 w 1360"/>
              <a:gd name="T23" fmla="*/ 1337 h 1358"/>
              <a:gd name="T24" fmla="*/ 279 w 1360"/>
              <a:gd name="T25" fmla="*/ 1276 h 1358"/>
              <a:gd name="T26" fmla="*/ 240 w 1360"/>
              <a:gd name="T27" fmla="*/ 1178 h 1358"/>
              <a:gd name="T28" fmla="*/ 204 w 1360"/>
              <a:gd name="T29" fmla="*/ 1088 h 1358"/>
              <a:gd name="T30" fmla="*/ 171 w 1360"/>
              <a:gd name="T31" fmla="*/ 1013 h 1358"/>
              <a:gd name="T32" fmla="*/ 140 w 1360"/>
              <a:gd name="T33" fmla="*/ 953 h 1358"/>
              <a:gd name="T34" fmla="*/ 111 w 1360"/>
              <a:gd name="T35" fmla="*/ 907 h 1358"/>
              <a:gd name="T36" fmla="*/ 86 w 1360"/>
              <a:gd name="T37" fmla="*/ 873 h 1358"/>
              <a:gd name="T38" fmla="*/ 58 w 1360"/>
              <a:gd name="T39" fmla="*/ 848 h 1358"/>
              <a:gd name="T40" fmla="*/ 29 w 1360"/>
              <a:gd name="T41" fmla="*/ 832 h 1358"/>
              <a:gd name="T42" fmla="*/ 0 w 1360"/>
              <a:gd name="T43" fmla="*/ 825 h 1358"/>
              <a:gd name="T44" fmla="*/ 38 w 1360"/>
              <a:gd name="T45" fmla="*/ 790 h 1358"/>
              <a:gd name="T46" fmla="*/ 77 w 1360"/>
              <a:gd name="T47" fmla="*/ 765 h 1358"/>
              <a:gd name="T48" fmla="*/ 109 w 1360"/>
              <a:gd name="T49" fmla="*/ 752 h 1358"/>
              <a:gd name="T50" fmla="*/ 142 w 1360"/>
              <a:gd name="T51" fmla="*/ 746 h 1358"/>
              <a:gd name="T52" fmla="*/ 184 w 1360"/>
              <a:gd name="T53" fmla="*/ 761 h 1358"/>
              <a:gd name="T54" fmla="*/ 231 w 1360"/>
              <a:gd name="T55" fmla="*/ 806 h 1358"/>
              <a:gd name="T56" fmla="*/ 277 w 1360"/>
              <a:gd name="T57" fmla="*/ 878 h 1358"/>
              <a:gd name="T58" fmla="*/ 327 w 1360"/>
              <a:gd name="T59" fmla="*/ 980 h 1358"/>
              <a:gd name="T60" fmla="*/ 409 w 1360"/>
              <a:gd name="T61" fmla="*/ 982 h 1358"/>
              <a:gd name="T62" fmla="*/ 507 w 1360"/>
              <a:gd name="T63" fmla="*/ 823 h 1358"/>
              <a:gd name="T64" fmla="*/ 615 w 1360"/>
              <a:gd name="T65" fmla="*/ 669 h 1358"/>
              <a:gd name="T66" fmla="*/ 732 w 1360"/>
              <a:gd name="T67" fmla="*/ 524 h 1358"/>
              <a:gd name="T68" fmla="*/ 859 w 1360"/>
              <a:gd name="T69" fmla="*/ 385 h 1358"/>
              <a:gd name="T70" fmla="*/ 989 w 1360"/>
              <a:gd name="T71" fmla="*/ 259 h 1358"/>
              <a:gd name="T72" fmla="*/ 1124 w 1360"/>
              <a:gd name="T73" fmla="*/ 144 h 1358"/>
              <a:gd name="T74" fmla="*/ 1260 w 1360"/>
              <a:gd name="T75" fmla="*/ 44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57225" y="592138"/>
            <a:ext cx="850265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-Goodbye, everyone. _____.</a:t>
            </a:r>
          </a:p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-Bye, Sally! Don't forget to write.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A. Stay in touch		B.Just wait and see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C. Sounds great		D.Come this way</a:t>
            </a:r>
            <a:endParaRPr lang="zh-CN" altLang="en-US"/>
          </a:p>
        </p:txBody>
      </p:sp>
      <p:sp>
        <p:nvSpPr>
          <p:cNvPr id="22535" name="勾_3 268"/>
          <p:cNvSpPr/>
          <p:nvPr/>
        </p:nvSpPr>
        <p:spPr bwMode="auto">
          <a:xfrm>
            <a:off x="658813" y="1665288"/>
            <a:ext cx="906462" cy="533400"/>
          </a:xfrm>
          <a:custGeom>
            <a:avLst/>
            <a:gdLst>
              <a:gd name="T0" fmla="*/ 1360 w 1360"/>
              <a:gd name="T1" fmla="*/ 54 h 1358"/>
              <a:gd name="T2" fmla="*/ 1216 w 1360"/>
              <a:gd name="T3" fmla="*/ 169 h 1358"/>
              <a:gd name="T4" fmla="*/ 1076 w 1360"/>
              <a:gd name="T5" fmla="*/ 299 h 1358"/>
              <a:gd name="T6" fmla="*/ 941 w 1360"/>
              <a:gd name="T7" fmla="*/ 443 h 1358"/>
              <a:gd name="T8" fmla="*/ 813 w 1360"/>
              <a:gd name="T9" fmla="*/ 602 h 1358"/>
              <a:gd name="T10" fmla="*/ 693 w 1360"/>
              <a:gd name="T11" fmla="*/ 765 h 1358"/>
              <a:gd name="T12" fmla="*/ 594 w 1360"/>
              <a:gd name="T13" fmla="*/ 930 h 1358"/>
              <a:gd name="T14" fmla="*/ 511 w 1360"/>
              <a:gd name="T15" fmla="*/ 1091 h 1358"/>
              <a:gd name="T16" fmla="*/ 446 w 1360"/>
              <a:gd name="T17" fmla="*/ 1251 h 1358"/>
              <a:gd name="T18" fmla="*/ 375 w 1360"/>
              <a:gd name="T19" fmla="*/ 1300 h 1358"/>
              <a:gd name="T20" fmla="*/ 325 w 1360"/>
              <a:gd name="T21" fmla="*/ 1339 h 1358"/>
              <a:gd name="T22" fmla="*/ 298 w 1360"/>
              <a:gd name="T23" fmla="*/ 1337 h 1358"/>
              <a:gd name="T24" fmla="*/ 279 w 1360"/>
              <a:gd name="T25" fmla="*/ 1276 h 1358"/>
              <a:gd name="T26" fmla="*/ 240 w 1360"/>
              <a:gd name="T27" fmla="*/ 1178 h 1358"/>
              <a:gd name="T28" fmla="*/ 204 w 1360"/>
              <a:gd name="T29" fmla="*/ 1088 h 1358"/>
              <a:gd name="T30" fmla="*/ 171 w 1360"/>
              <a:gd name="T31" fmla="*/ 1013 h 1358"/>
              <a:gd name="T32" fmla="*/ 140 w 1360"/>
              <a:gd name="T33" fmla="*/ 953 h 1358"/>
              <a:gd name="T34" fmla="*/ 111 w 1360"/>
              <a:gd name="T35" fmla="*/ 907 h 1358"/>
              <a:gd name="T36" fmla="*/ 86 w 1360"/>
              <a:gd name="T37" fmla="*/ 873 h 1358"/>
              <a:gd name="T38" fmla="*/ 58 w 1360"/>
              <a:gd name="T39" fmla="*/ 848 h 1358"/>
              <a:gd name="T40" fmla="*/ 29 w 1360"/>
              <a:gd name="T41" fmla="*/ 832 h 1358"/>
              <a:gd name="T42" fmla="*/ 0 w 1360"/>
              <a:gd name="T43" fmla="*/ 825 h 1358"/>
              <a:gd name="T44" fmla="*/ 38 w 1360"/>
              <a:gd name="T45" fmla="*/ 790 h 1358"/>
              <a:gd name="T46" fmla="*/ 77 w 1360"/>
              <a:gd name="T47" fmla="*/ 765 h 1358"/>
              <a:gd name="T48" fmla="*/ 109 w 1360"/>
              <a:gd name="T49" fmla="*/ 752 h 1358"/>
              <a:gd name="T50" fmla="*/ 142 w 1360"/>
              <a:gd name="T51" fmla="*/ 746 h 1358"/>
              <a:gd name="T52" fmla="*/ 184 w 1360"/>
              <a:gd name="T53" fmla="*/ 761 h 1358"/>
              <a:gd name="T54" fmla="*/ 231 w 1360"/>
              <a:gd name="T55" fmla="*/ 806 h 1358"/>
              <a:gd name="T56" fmla="*/ 277 w 1360"/>
              <a:gd name="T57" fmla="*/ 878 h 1358"/>
              <a:gd name="T58" fmla="*/ 327 w 1360"/>
              <a:gd name="T59" fmla="*/ 980 h 1358"/>
              <a:gd name="T60" fmla="*/ 409 w 1360"/>
              <a:gd name="T61" fmla="*/ 982 h 1358"/>
              <a:gd name="T62" fmla="*/ 507 w 1360"/>
              <a:gd name="T63" fmla="*/ 823 h 1358"/>
              <a:gd name="T64" fmla="*/ 615 w 1360"/>
              <a:gd name="T65" fmla="*/ 669 h 1358"/>
              <a:gd name="T66" fmla="*/ 732 w 1360"/>
              <a:gd name="T67" fmla="*/ 524 h 1358"/>
              <a:gd name="T68" fmla="*/ 859 w 1360"/>
              <a:gd name="T69" fmla="*/ 385 h 1358"/>
              <a:gd name="T70" fmla="*/ 989 w 1360"/>
              <a:gd name="T71" fmla="*/ 259 h 1358"/>
              <a:gd name="T72" fmla="*/ 1124 w 1360"/>
              <a:gd name="T73" fmla="*/ 144 h 1358"/>
              <a:gd name="T74" fmla="*/ 1260 w 1360"/>
              <a:gd name="T75" fmla="*/ 44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2536" name="WordArt 8"/>
          <p:cNvSpPr>
            <a:spLocks noChangeArrowheads="1" noChangeShapeType="1"/>
          </p:cNvSpPr>
          <p:nvPr/>
        </p:nvSpPr>
        <p:spPr bwMode="auto">
          <a:xfrm>
            <a:off x="2573338" y="2478088"/>
            <a:ext cx="3473450" cy="127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4 points</a:t>
            </a:r>
            <a:endParaRPr lang="zh-CN" altLang="en-US" sz="3600" b="1" i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Comic Sans MS" panose="030F0702030302020204"/>
            </a:endParaRPr>
          </a:p>
        </p:txBody>
      </p:sp>
      <p:pic>
        <p:nvPicPr>
          <p:cNvPr id="22537" name="Picture 9" descr="f4b828b40b5ead7f429dc36c2f75b172_副本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3375" y="5926138"/>
            <a:ext cx="2478088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31800" y="74613"/>
            <a:ext cx="7788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i="1">
                <a:solidFill>
                  <a:srgbClr val="990099"/>
                </a:solidFill>
                <a:sym typeface="Arial" panose="020B0604020202020204" pitchFamily="34" charset="0"/>
              </a:rPr>
              <a:t>Choose the best answer.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 autoUpdateAnimBg="0"/>
      <p:bldP spid="22533" grpId="0" animBg="1"/>
      <p:bldP spid="22534" grpId="0" bldLvl="0" autoUpdateAnimBg="0"/>
      <p:bldP spid="22535" grpId="0" animBg="1"/>
      <p:bldP spid="22536" grpId="0" animBg="1"/>
      <p:bldP spid="22538" grpId="0" bldLvl="0" autoUpdateAnimBg="0"/>
      <p:bldP spid="22538" grpId="1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6350" y="6365875"/>
            <a:ext cx="9167813" cy="490538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9" name="WordArt 3"/>
          <p:cNvSpPr>
            <a:spLocks noChangeArrowheads="1" noChangeShapeType="1"/>
          </p:cNvSpPr>
          <p:nvPr/>
        </p:nvSpPr>
        <p:spPr bwMode="auto">
          <a:xfrm>
            <a:off x="314325" y="127000"/>
            <a:ext cx="2776538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Learning Aims</a:t>
            </a:r>
            <a:endParaRPr lang="zh-CN" altLang="en-US" sz="3600" b="1" i="1" kern="10" dirty="0">
              <a:ln w="19050" cmpd="sng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12738" y="885825"/>
            <a:ext cx="8561387" cy="5124450"/>
          </a:xfrm>
          <a:prstGeom prst="flowChartAlternateProcess">
            <a:avLst/>
          </a:prstGeom>
          <a:noFill/>
          <a:ln w="76200" cap="flat" cmpd="tri">
            <a:solidFill>
              <a:srgbClr val="6699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2738" y="1355725"/>
            <a:ext cx="85598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1.</a:t>
            </a:r>
            <a:r>
              <a:rPr lang="zh-CN" altLang="en-US" sz="3200" b="1" dirty="0"/>
              <a:t> 识记</a:t>
            </a:r>
            <a:r>
              <a:rPr lang="zh-CN" altLang="en-US" sz="3200" b="1" dirty="0">
                <a:solidFill>
                  <a:srgbClr val="0000FF"/>
                </a:solidFill>
              </a:rPr>
              <a:t>本课基础词汇、词组</a:t>
            </a:r>
            <a:r>
              <a:rPr lang="zh-CN" altLang="en-US" sz="3200" b="1" dirty="0"/>
              <a:t>：last, guest, prefer,  provide, form close friendship with, depend on, as well as, daily life, stay in touch (with sb.), fill out forms 等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2. </a:t>
            </a:r>
            <a:r>
              <a:rPr lang="zh-CN" altLang="en-US" sz="3200" b="1" dirty="0"/>
              <a:t>正确使用</a:t>
            </a:r>
            <a:r>
              <a:rPr lang="zh-CN" altLang="en-US" sz="3200" b="1" dirty="0">
                <a:solidFill>
                  <a:srgbClr val="0000FF"/>
                </a:solidFill>
              </a:rPr>
              <a:t>略读</a:t>
            </a:r>
            <a:r>
              <a:rPr lang="zh-CN" altLang="en-US" sz="3200" b="1" dirty="0"/>
              <a:t>的阅读方法理解文章大意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</a:rPr>
              <a:t>3. </a:t>
            </a:r>
            <a:r>
              <a:rPr lang="zh-CN" altLang="en-US" sz="3200" b="1" dirty="0"/>
              <a:t>了解境外暑期英语课程信息，增强</a:t>
            </a:r>
            <a:r>
              <a:rPr lang="zh-CN" altLang="en-US" sz="3200" b="1" dirty="0">
                <a:solidFill>
                  <a:srgbClr val="0000CC"/>
                </a:solidFill>
              </a:rPr>
              <a:t>学习英语的热情。</a:t>
            </a:r>
          </a:p>
        </p:txBody>
      </p:sp>
      <p:pic>
        <p:nvPicPr>
          <p:cNvPr id="4102" name="Picture 6" descr="f4b828b40b5ead7f429dc36c2f75b172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3088" y="5748338"/>
            <a:ext cx="3508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525" y="6365875"/>
            <a:ext cx="9169400" cy="488950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3555" name="Picture 3" descr="f4b828b40b5ead7f429dc36c2f75b172_副本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7588" y="5819775"/>
            <a:ext cx="30813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4188" y="3686175"/>
            <a:ext cx="840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我和玛丽建立了亲密的友谊。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I _______ ________ __________ _____  Mary.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63600" y="4175125"/>
            <a:ext cx="63992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formed   close   friendship   with</a:t>
            </a:r>
          </a:p>
        </p:txBody>
      </p:sp>
      <p:sp>
        <p:nvSpPr>
          <p:cNvPr id="23558" name="WordArt 6"/>
          <p:cNvSpPr>
            <a:spLocks noChangeArrowheads="1" noChangeShapeType="1"/>
          </p:cNvSpPr>
          <p:nvPr/>
        </p:nvSpPr>
        <p:spPr bwMode="auto">
          <a:xfrm>
            <a:off x="9525" y="6365875"/>
            <a:ext cx="2736850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5 Exercises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559" name="WordArt 7"/>
          <p:cNvSpPr>
            <a:spLocks noChangeArrowheads="1" noChangeShapeType="1"/>
          </p:cNvSpPr>
          <p:nvPr/>
        </p:nvSpPr>
        <p:spPr bwMode="auto">
          <a:xfrm>
            <a:off x="2746375" y="2701925"/>
            <a:ext cx="3475038" cy="127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Comic Sans MS" panose="030F0702030302020204"/>
              </a:rPr>
              <a:t>4 points</a:t>
            </a:r>
            <a:endParaRPr lang="zh-CN" altLang="en-US" sz="3600" b="1" i="1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17525" y="1147763"/>
            <a:ext cx="80549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accent2"/>
                </a:solidFill>
              </a:rPr>
              <a:t>这对双胞胎姐妹总是同时生病。</a:t>
            </a:r>
          </a:p>
          <a:p>
            <a:r>
              <a:rPr lang="zh-CN" altLang="en-US" sz="3200" b="1">
                <a:latin typeface="Times New Roman" panose="02020603050405020304" pitchFamily="18" charset="0"/>
              </a:rPr>
              <a:t>The twin sisters always fall ill</a:t>
            </a:r>
          </a:p>
          <a:p>
            <a:r>
              <a:rPr lang="zh-CN" altLang="en-US" sz="3200" b="1"/>
              <a:t>______ ______ ______ ______ 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17525" y="2122488"/>
            <a:ext cx="5703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Book Antiqua" panose="02040602050305030304" pitchFamily="18" charset="0"/>
              </a:rPr>
              <a:t>   at           the       same      time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84188" y="271463"/>
            <a:ext cx="7788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i="1">
                <a:solidFill>
                  <a:srgbClr val="990099"/>
                </a:solidFill>
                <a:sym typeface="Arial" panose="020B0604020202020204" pitchFamily="34" charset="0"/>
              </a:rPr>
              <a:t>Complete sentences.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 autoUpdateAnimBg="0"/>
      <p:bldP spid="23557" grpId="0" bldLvl="0" autoUpdateAnimBg="0"/>
      <p:bldP spid="23559" grpId="0" animBg="1"/>
      <p:bldP spid="23560" grpId="0" bldLvl="0" autoUpdateAnimBg="0"/>
      <p:bldP spid="23561" grpId="0" bldLvl="0" autoUpdateAnimBg="0"/>
      <p:bldP spid="23562" grpId="0" bldLvl="0" autoUpdateAnimBg="0"/>
      <p:bldP spid="23562" grpId="1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79" name="WordArt 3"/>
          <p:cNvSpPr>
            <a:spLocks noChangeArrowheads="1" noChangeShapeType="1"/>
          </p:cNvSpPr>
          <p:nvPr/>
        </p:nvSpPr>
        <p:spPr bwMode="auto">
          <a:xfrm>
            <a:off x="133350" y="6365875"/>
            <a:ext cx="3562350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6 Writing Exercises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580" name="Picture 4" descr="f4b828b40b5ead7f429dc36c2f75b172_副本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4225" y="5781675"/>
            <a:ext cx="32972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20875" y="2895600"/>
            <a:ext cx="533400" cy="533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20875" y="3429000"/>
            <a:ext cx="533400" cy="533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920875" y="3944938"/>
            <a:ext cx="533400" cy="47307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20875" y="4418013"/>
            <a:ext cx="533400" cy="533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920875" y="4951413"/>
            <a:ext cx="533400" cy="533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606675" y="4995863"/>
            <a:ext cx="4814888" cy="434975"/>
          </a:xfrm>
          <a:prstGeom prst="rect">
            <a:avLst/>
          </a:prstGeom>
          <a:solidFill>
            <a:srgbClr val="FFFFC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i="1">
                <a:latin typeface="Times New Roman" panose="02020603050405020304" pitchFamily="18" charset="0"/>
              </a:rPr>
              <a:t>More information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778000" y="1377950"/>
            <a:ext cx="5884863" cy="582613"/>
          </a:xfrm>
          <a:prstGeom prst="rect">
            <a:avLst/>
          </a:prstGeom>
          <a:solidFill>
            <a:srgbClr val="FFFFC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Learn English in L.A.</a:t>
            </a:r>
          </a:p>
        </p:txBody>
      </p:sp>
      <p:sp>
        <p:nvSpPr>
          <p:cNvPr id="24588" name="WordArt 12"/>
          <p:cNvSpPr>
            <a:spLocks noChangeArrowheads="1" noChangeShapeType="1"/>
          </p:cNvSpPr>
          <p:nvPr/>
        </p:nvSpPr>
        <p:spPr bwMode="auto">
          <a:xfrm>
            <a:off x="723900" y="476250"/>
            <a:ext cx="4340225" cy="6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Passage Structure</a:t>
            </a:r>
            <a:endParaRPr lang="zh-CN" altLang="en-US" sz="3600" b="1" i="1" kern="10" dirty="0">
              <a:ln w="19050" cmpd="sng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039813" y="1960563"/>
            <a:ext cx="7394575" cy="581025"/>
          </a:xfrm>
          <a:prstGeom prst="rect">
            <a:avLst/>
          </a:prstGeom>
          <a:solidFill>
            <a:srgbClr val="FFFFC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An introduction to English courses in L.A.</a:t>
            </a:r>
            <a:endParaRPr lang="zh-CN" altLang="en-US" sz="3200" b="1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4356100" y="3429000"/>
            <a:ext cx="438150" cy="515938"/>
          </a:xfrm>
          <a:prstGeom prst="star5">
            <a:avLst/>
          </a:prstGeom>
          <a:solidFill>
            <a:srgbClr val="FFFF00"/>
          </a:solidFill>
          <a:ln w="9525" cap="flat" cmpd="sng">
            <a:solidFill>
              <a:srgbClr val="FF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4356100" y="4481513"/>
            <a:ext cx="438150" cy="514350"/>
          </a:xfrm>
          <a:prstGeom prst="star5">
            <a:avLst/>
          </a:prstGeom>
          <a:solidFill>
            <a:srgbClr val="FFFF00"/>
          </a:solidFill>
          <a:ln w="9525" cap="flat" cmpd="sng">
            <a:solidFill>
              <a:srgbClr val="FF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698750" y="2895600"/>
            <a:ext cx="3457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</a:rPr>
              <a:t>Study English with u</a:t>
            </a:r>
            <a:r>
              <a:rPr lang="zh-CN" altLang="en-US" sz="2800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698750" y="3444875"/>
            <a:ext cx="15986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Teaching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698750" y="3900488"/>
            <a:ext cx="216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Places to stay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698750" y="4418013"/>
            <a:ext cx="2314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latin typeface="Times New Roman" panose="02020603050405020304" pitchFamily="18" charset="0"/>
              </a:rPr>
              <a:t>Free time</a:t>
            </a:r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4862513" y="3413125"/>
            <a:ext cx="438150" cy="515938"/>
          </a:xfrm>
          <a:prstGeom prst="star5">
            <a:avLst/>
          </a:prstGeom>
          <a:solidFill>
            <a:srgbClr val="FFFF00"/>
          </a:solidFill>
          <a:ln w="9525" cap="flat" cmpd="sng">
            <a:solidFill>
              <a:srgbClr val="FFCC00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4845050" y="3967163"/>
            <a:ext cx="438150" cy="514350"/>
          </a:xfrm>
          <a:prstGeom prst="star5">
            <a:avLst/>
          </a:prstGeom>
          <a:solidFill>
            <a:srgbClr val="FFFF00"/>
          </a:solidFill>
          <a:ln w="9525" cap="flat" cmpd="sng">
            <a:solidFill>
              <a:srgbClr val="FFCC00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ldLvl="0" animBg="1" autoUpdateAnimBg="0"/>
      <p:bldP spid="24582" grpId="0" bldLvl="0" animBg="1" autoUpdateAnimBg="0"/>
      <p:bldP spid="24583" grpId="0" bldLvl="0" animBg="1" autoUpdateAnimBg="0"/>
      <p:bldP spid="24584" grpId="0" bldLvl="0" animBg="1" autoUpdateAnimBg="0"/>
      <p:bldP spid="24585" grpId="0" bldLvl="0" animBg="1" autoUpdateAnimBg="0"/>
      <p:bldP spid="24586" grpId="0" bldLvl="0" autoUpdateAnimBg="0"/>
      <p:bldP spid="24586" grpId="1" bldLvl="0" animBg="1" autoUpdateAnimBg="0"/>
      <p:bldP spid="24587" grpId="0" bldLvl="0" animBg="1" autoUpdateAnimBg="0"/>
      <p:bldP spid="24589" grpId="0" bldLvl="0" animBg="1" autoUpdateAnimBg="0"/>
      <p:bldP spid="24590" grpId="0" animBg="1"/>
      <p:bldP spid="24591" grpId="0" animBg="1"/>
      <p:bldP spid="24592" grpId="0" bldLvl="0" autoUpdateAnimBg="0"/>
      <p:bldP spid="24593" grpId="0" bldLvl="0" autoUpdateAnimBg="0"/>
      <p:bldP spid="24594" grpId="0" bldLvl="0" autoUpdateAnimBg="0"/>
      <p:bldP spid="24595" grpId="0" bldLvl="0" autoUpdateAnimBg="0"/>
      <p:bldP spid="24596" grpId="0" animBg="1"/>
      <p:bldP spid="2459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23950" y="1735138"/>
            <a:ext cx="7124700" cy="2327275"/>
          </a:xfrm>
          <a:prstGeom prst="rect">
            <a:avLst/>
          </a:prstGeom>
          <a:noFill/>
          <a:ln w="38100" cap="rnd" cmpd="dbl">
            <a:solidFill>
              <a:schemeClr val="accent1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3600" b="1" dirty="0">
                <a:solidFill>
                  <a:srgbClr val="990099"/>
                </a:solidFill>
                <a:latin typeface="Book Antiqua" panose="02040602050305030304" pitchFamily="18" charset="0"/>
              </a:rPr>
              <a:t>Think about a course for foreign students learning Chinese in your town or city, write a short composition in groups.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23950" y="4406900"/>
            <a:ext cx="71247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Book Antiqua" panose="02040602050305030304" pitchFamily="18" charset="0"/>
              </a:rPr>
              <a:t>小组合作：</a:t>
            </a:r>
            <a:r>
              <a:rPr lang="zh-CN" altLang="en-US" sz="3600" b="1">
                <a:solidFill>
                  <a:schemeClr val="accent2"/>
                </a:solidFill>
                <a:latin typeface="Book Antiqua" panose="02040602050305030304" pitchFamily="18" charset="0"/>
              </a:rPr>
              <a:t>写一篇作文向外国学生介绍中文课程</a:t>
            </a:r>
            <a:endParaRPr lang="zh-CN" altLang="en-US"/>
          </a:p>
        </p:txBody>
      </p:sp>
      <p:pic>
        <p:nvPicPr>
          <p:cNvPr id="25604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60000">
            <a:off x="468313" y="-20638"/>
            <a:ext cx="1309687" cy="217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40000">
            <a:off x="7715250" y="4095750"/>
            <a:ext cx="106838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7" name="WordArt 7"/>
          <p:cNvSpPr>
            <a:spLocks noChangeArrowheads="1" noChangeShapeType="1"/>
          </p:cNvSpPr>
          <p:nvPr/>
        </p:nvSpPr>
        <p:spPr bwMode="auto">
          <a:xfrm>
            <a:off x="133350" y="6365875"/>
            <a:ext cx="3562350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6 Writing Exercises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ldLvl="0" autoUpdateAnimBg="0"/>
      <p:bldP spid="25602" grpId="1" bldLvl="0" animBg="1" autoUpdateAnimBg="0"/>
      <p:bldP spid="25603" grpId="0" bldLvl="0" autoUpdateAnimBg="0"/>
      <p:bldP spid="25603" grpId="1" bldLvl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6627" name="WordArt 3"/>
          <p:cNvSpPr>
            <a:spLocks noChangeArrowheads="1" noChangeShapeType="1"/>
          </p:cNvSpPr>
          <p:nvPr/>
        </p:nvSpPr>
        <p:spPr bwMode="auto">
          <a:xfrm>
            <a:off x="133350" y="6365875"/>
            <a:ext cx="3562350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6 Writing Exercises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-78921"/>
            <a:ext cx="6423026" cy="581025"/>
          </a:xfrm>
          <a:prstGeom prst="rect">
            <a:avLst/>
          </a:prstGeom>
          <a:solidFill>
            <a:srgbClr val="FFFFC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 i="1" dirty="0">
                <a:solidFill>
                  <a:srgbClr val="990099"/>
                </a:solidFill>
                <a:latin typeface="Times New Roman" panose="02020603050405020304" pitchFamily="18" charset="0"/>
              </a:rPr>
              <a:t>Referring structure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-7938" y="371475"/>
            <a:ext cx="9166226" cy="4905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3600" b="1" i="1">
                <a:solidFill>
                  <a:schemeClr val="bg1"/>
                </a:solidFill>
                <a:latin typeface="Book Antiqua" panose="02040602050305030304" pitchFamily="18" charset="0"/>
              </a:rPr>
              <a:t>Come to Learn Chinese in...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-7938" y="862013"/>
            <a:ext cx="9167813" cy="520700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zh-CN" altLang="zh-CN" sz="2800" b="1" i="1">
                <a:solidFill>
                  <a:schemeClr val="accent2"/>
                </a:solidFill>
                <a:latin typeface="Book Antiqua" panose="02040602050305030304" pitchFamily="18" charset="0"/>
              </a:rPr>
              <a:t>Teaching:</a:t>
            </a:r>
            <a:r>
              <a:rPr lang="zh-CN" altLang="zh-CN" sz="2800" b="1" i="1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7938" y="2071688"/>
            <a:ext cx="9166226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zh-CN" altLang="zh-CN" sz="28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Where to stay and what to eat</a:t>
            </a:r>
            <a:r>
              <a:rPr lang="zh-CN" sz="2800" b="1" i="1" dirty="0">
                <a:solidFill>
                  <a:schemeClr val="accent2"/>
                </a:solidFill>
                <a:latin typeface="Book Antiqua" panose="02040602050305030304" pitchFamily="18" charset="0"/>
              </a:rPr>
              <a:t>：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-9525" y="3113088"/>
            <a:ext cx="9167813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i="1">
                <a:solidFill>
                  <a:schemeClr val="accent2"/>
                </a:solidFill>
                <a:latin typeface="Book Antiqua" panose="02040602050305030304" pitchFamily="18" charset="0"/>
              </a:rPr>
              <a:t>  What to see and what to do：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938" y="4154488"/>
            <a:ext cx="9167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 i="1">
                <a:solidFill>
                  <a:schemeClr val="accent2"/>
                </a:solidFill>
                <a:latin typeface="Book Antiqua" panose="02040602050305030304" pitchFamily="18" charset="0"/>
              </a:rPr>
              <a:t>Why students will enjoy themselves learning Chinese：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-9525" y="3633788"/>
            <a:ext cx="9185275" cy="520700"/>
          </a:xfrm>
          <a:prstGeom prst="rect">
            <a:avLst/>
          </a:prstGeom>
          <a:solidFill>
            <a:srgbClr val="3366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i="1">
                <a:latin typeface="Book Antiqua" panose="02040602050305030304" pitchFamily="18" charset="0"/>
              </a:rPr>
              <a:t>    There are many things to do in... For example, ...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938" y="1420813"/>
            <a:ext cx="9151937" cy="520700"/>
          </a:xfrm>
          <a:prstGeom prst="rect">
            <a:avLst/>
          </a:prstGeom>
          <a:solidFill>
            <a:srgbClr val="3366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i="1">
                <a:latin typeface="Book Antiqua" panose="02040602050305030304" pitchFamily="18" charset="0"/>
              </a:rPr>
              <a:t>    The courses lasts for... The teachers are ... 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-9525" y="2592388"/>
            <a:ext cx="9150350" cy="520700"/>
          </a:xfrm>
          <a:prstGeom prst="rect">
            <a:avLst/>
          </a:prstGeom>
          <a:solidFill>
            <a:srgbClr val="3366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i="1">
                <a:latin typeface="Book Antiqua" panose="02040602050305030304" pitchFamily="18" charset="0"/>
              </a:rPr>
              <a:t>    Students live either...or... You can choose to eat...or...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-28575" y="4673600"/>
            <a:ext cx="9169400" cy="946150"/>
          </a:xfrm>
          <a:prstGeom prst="rect">
            <a:avLst/>
          </a:prstGeom>
          <a:solidFill>
            <a:srgbClr val="3366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i="1">
                <a:latin typeface="Book Antiqua" panose="02040602050305030304" pitchFamily="18" charset="0"/>
              </a:rPr>
              <a:t>    All our students have a wonderful time learning Chinese in...</a:t>
            </a:r>
          </a:p>
        </p:txBody>
      </p:sp>
      <p:pic>
        <p:nvPicPr>
          <p:cNvPr id="26638" name="Picture 14" descr="f4b828b40b5ead7f429dc36c2f75b172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69013" y="5819775"/>
            <a:ext cx="3090862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185988" y="803275"/>
            <a:ext cx="1509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教学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661025" y="1941513"/>
            <a:ext cx="1509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吃、住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314950" y="3054350"/>
            <a:ext cx="3825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课余时间如何度过</a:t>
            </a:r>
            <a:endParaRPr lang="zh-CN" alt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09588" y="5619750"/>
            <a:ext cx="5559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课程能够给学生带来什么好处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 animBg="1" autoUpdateAnimBg="0"/>
      <p:bldP spid="26628" grpId="1" bldLvl="0" animBg="1" autoUpdateAnimBg="0"/>
      <p:bldP spid="26629" grpId="0" bldLvl="0" animBg="1" autoUpdateAnimBg="0"/>
      <p:bldP spid="26630" grpId="0" bldLvl="0" animBg="1" autoUpdateAnimBg="0"/>
      <p:bldP spid="26631" grpId="0" bldLvl="0" animBg="1" autoUpdateAnimBg="0"/>
      <p:bldP spid="26632" grpId="0" bldLvl="0" animBg="1" autoUpdateAnimBg="0"/>
      <p:bldP spid="26633" grpId="0" bldLvl="0" autoUpdateAnimBg="0"/>
      <p:bldP spid="26634" grpId="0" bldLvl="0" animBg="1" autoUpdateAnimBg="0"/>
      <p:bldP spid="26635" grpId="0" bldLvl="0" animBg="1" autoUpdateAnimBg="0"/>
      <p:bldP spid="26636" grpId="0" bldLvl="0" animBg="1" autoUpdateAnimBg="0"/>
      <p:bldP spid="26637" grpId="0" bldLvl="0" animBg="1" autoUpdateAnimBg="0"/>
      <p:bldP spid="26639" grpId="0" bldLvl="0" autoUpdateAnimBg="0"/>
      <p:bldP spid="26640" grpId="0" bldLvl="0" autoUpdateAnimBg="0"/>
      <p:bldP spid="26641" grpId="0" bldLvl="0" autoUpdateAnimBg="0"/>
      <p:bldP spid="26642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7651" name="Picture 3" descr="f4b828b40b5ead7f429dc36c2f75b172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8063" y="5821363"/>
            <a:ext cx="307498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WordArt 4"/>
          <p:cNvSpPr>
            <a:spLocks noChangeArrowheads="1" noChangeShapeType="1"/>
          </p:cNvSpPr>
          <p:nvPr/>
        </p:nvSpPr>
        <p:spPr bwMode="auto">
          <a:xfrm>
            <a:off x="2728913" y="358775"/>
            <a:ext cx="3581400" cy="11715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88568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FF6600"/>
                </a:solidFill>
                <a:latin typeface="Times New Roman" panose="02020603050405020304"/>
                <a:cs typeface="Times New Roman" panose="02020603050405020304"/>
              </a:rPr>
              <a:t>Summarize</a:t>
            </a:r>
            <a:endParaRPr lang="zh-CN" altLang="en-US" sz="3600" b="1" kern="10" dirty="0">
              <a:ln w="9525" cmpd="sng">
                <a:solidFill>
                  <a:srgbClr val="000000"/>
                </a:solidFill>
                <a:round/>
              </a:ln>
              <a:solidFill>
                <a:srgbClr val="FF66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330200" y="1219200"/>
            <a:ext cx="7967663" cy="13493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latin typeface="Impact" panose="020B0806030902050204" pitchFamily="34" charset="0"/>
              </a:rPr>
              <a:t>What have you learned today?</a:t>
            </a:r>
          </a:p>
          <a:p>
            <a:r>
              <a:rPr lang="zh-CN" altLang="en-US" sz="4000" dirty="0">
                <a:latin typeface="Impact" panose="020B0806030902050204" pitchFamily="34" charset="0"/>
              </a:rPr>
              <a:t>I have learned......</a:t>
            </a:r>
            <a:endParaRPr lang="zh-CN" altLang="en-US" sz="4000" i="1" dirty="0">
              <a:solidFill>
                <a:srgbClr val="3366FF"/>
              </a:solidFill>
              <a:latin typeface="Impact" panose="020B0806030902050204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12738" y="998538"/>
            <a:ext cx="1825625" cy="530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</a:rPr>
              <a:t>words: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0200" y="4914900"/>
            <a:ext cx="2244725" cy="52863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</a:rPr>
              <a:t>skills: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12738" y="2305050"/>
            <a:ext cx="2684462" cy="5270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66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dirty="0">
                <a:solidFill>
                  <a:srgbClr val="FF3300"/>
                </a:solidFill>
              </a:rPr>
              <a:t>expressions: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139950" y="1000125"/>
            <a:ext cx="7019925" cy="530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culture;provide;progress;guest;prefer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997200" y="2305050"/>
            <a:ext cx="6162675" cy="22367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accent2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at the same time; last for; at the end of;depend on; as well as; daily life; form close friendship with sb.; stay in touch with sb.; at least; fill out forms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559050" y="4914900"/>
            <a:ext cx="6600825" cy="530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skimming-to get main idea</a:t>
            </a:r>
            <a:endParaRPr lang="zh-CN" alt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14325" y="5821363"/>
            <a:ext cx="5548313" cy="5302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</a:rPr>
              <a:t>others (about English learning):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27661" name="WordArt 13"/>
          <p:cNvSpPr>
            <a:spLocks noChangeArrowheads="1" noChangeShapeType="1"/>
          </p:cNvSpPr>
          <p:nvPr/>
        </p:nvSpPr>
        <p:spPr bwMode="auto">
          <a:xfrm>
            <a:off x="-7938" y="6351588"/>
            <a:ext cx="2736851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7 Summary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ldLvl="0" animBg="1" autoUpdateAnimBg="0"/>
      <p:bldP spid="27654" grpId="0" bldLvl="0" animBg="1" autoUpdateAnimBg="0"/>
      <p:bldP spid="27655" grpId="0" bldLvl="0" animBg="1" autoUpdateAnimBg="0"/>
      <p:bldP spid="27656" grpId="0" bldLvl="0" animBg="1" autoUpdateAnimBg="0"/>
      <p:bldP spid="27657" grpId="0" bldLvl="0" animBg="1" autoUpdateAnimBg="0"/>
      <p:bldP spid="27658" grpId="0" bldLvl="0" animBg="1" autoUpdateAnimBg="0"/>
      <p:bldP spid="27659" grpId="0" bldLvl="0" animBg="1" autoUpdateAnimBg="0"/>
      <p:bldP spid="27660" grpId="0" bldLvl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-9525" y="882650"/>
            <a:ext cx="9156700" cy="0"/>
          </a:xfrm>
          <a:prstGeom prst="line">
            <a:avLst/>
          </a:prstGeom>
          <a:noFill/>
          <a:ln w="9525" cap="flat" cmpd="sng">
            <a:solidFill>
              <a:srgbClr val="FFCC0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430213" y="1381125"/>
            <a:ext cx="8175625" cy="4375150"/>
          </a:xfrm>
          <a:prstGeom prst="flowChartAlternateProcess">
            <a:avLst/>
          </a:prstGeom>
          <a:noFill/>
          <a:ln w="76200" cap="flat" cmpd="tri">
            <a:solidFill>
              <a:srgbClr val="6699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28676" name="WordArt 4" descr="water"/>
          <p:cNvSpPr>
            <a:spLocks noChangeArrowheads="1" noChangeShapeType="1"/>
          </p:cNvSpPr>
          <p:nvPr/>
        </p:nvSpPr>
        <p:spPr bwMode="auto">
          <a:xfrm>
            <a:off x="431800" y="252413"/>
            <a:ext cx="262255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86"/>
              </a:avLst>
            </a:prstTxWarp>
          </a:bodyPr>
          <a:lstStyle/>
          <a:p>
            <a:pPr algn="ctr"/>
            <a:r>
              <a:rPr lang="en-US" altLang="zh-CN" sz="3600" b="1" i="1" dirty="0">
                <a:ln w="9525" cap="flat" cmpd="sng">
                  <a:solidFill>
                    <a:srgbClr val="006600"/>
                  </a:solidFill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107763" dir="13500000" sx="125000" sy="125000" rotWithShape="0">
                    <a:srgbClr val="C7DFD3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3600" b="1" i="1" dirty="0">
              <a:ln w="9525" cap="flat" cmpd="sng">
                <a:solidFill>
                  <a:srgbClr val="006600"/>
                </a:solidFill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107763" dir="13500000" sx="125000" sy="125000" rotWithShape="0">
                  <a:srgbClr val="C7DFD3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8677" name="Group 5"/>
          <p:cNvGrpSpPr/>
          <p:nvPr/>
        </p:nvGrpSpPr>
        <p:grpSpPr bwMode="auto">
          <a:xfrm>
            <a:off x="931863" y="1970088"/>
            <a:ext cx="7194550" cy="3038475"/>
            <a:chOff x="0" y="0"/>
            <a:chExt cx="10661" cy="4785"/>
          </a:xfrm>
        </p:grpSpPr>
        <p:sp>
          <p:nvSpPr>
            <p:cNvPr id="28678" name="AutoShape 6"/>
            <p:cNvSpPr>
              <a:spLocks noChangeArrowheads="1"/>
            </p:cNvSpPr>
            <p:nvPr/>
          </p:nvSpPr>
          <p:spPr bwMode="auto">
            <a:xfrm>
              <a:off x="836" y="1663"/>
              <a:ext cx="1475" cy="1360"/>
            </a:xfrm>
            <a:prstGeom prst="hexagon">
              <a:avLst>
                <a:gd name="adj" fmla="val 27114"/>
                <a:gd name="vf" fmla="val 115470"/>
              </a:avLst>
            </a:prstGeom>
            <a:solidFill>
              <a:schemeClr val="fol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1475" cy="1360"/>
            </a:xfrm>
            <a:prstGeom prst="hexagon">
              <a:avLst>
                <a:gd name="adj" fmla="val 27114"/>
                <a:gd name="vf" fmla="val 115470"/>
              </a:avLst>
            </a:prstGeom>
            <a:solidFill>
              <a:srgbClr val="FF6600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8680" name="AutoShape 8"/>
            <p:cNvSpPr>
              <a:spLocks noChangeArrowheads="1"/>
            </p:cNvSpPr>
            <p:nvPr/>
          </p:nvSpPr>
          <p:spPr bwMode="auto">
            <a:xfrm>
              <a:off x="1614" y="3425"/>
              <a:ext cx="1475" cy="1360"/>
            </a:xfrm>
            <a:prstGeom prst="hexagon">
              <a:avLst>
                <a:gd name="adj" fmla="val 27114"/>
                <a:gd name="vf" fmla="val 115470"/>
              </a:avLst>
            </a:prstGeom>
            <a:solidFill>
              <a:srgbClr val="3399FF">
                <a:alpha val="7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28681" name="Picture 9" descr="1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37" y="215"/>
              <a:ext cx="1065" cy="1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82" name="Picture 10" descr="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10" y="1928"/>
              <a:ext cx="1130" cy="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83" name="Picture 11" descr="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11" y="3612"/>
              <a:ext cx="697" cy="1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>
              <a:off x="1310" y="680"/>
              <a:ext cx="1117" cy="0"/>
            </a:xfrm>
            <a:prstGeom prst="line">
              <a:avLst/>
            </a:prstGeom>
            <a:noFill/>
            <a:ln w="9525" cap="rnd" cmpd="sng">
              <a:solidFill>
                <a:srgbClr val="FF66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5" name="Line 13"/>
            <p:cNvSpPr>
              <a:spLocks noChangeShapeType="1"/>
            </p:cNvSpPr>
            <p:nvPr/>
          </p:nvSpPr>
          <p:spPr bwMode="auto">
            <a:xfrm>
              <a:off x="1962" y="2323"/>
              <a:ext cx="1295" cy="20"/>
            </a:xfrm>
            <a:prstGeom prst="line">
              <a:avLst/>
            </a:prstGeom>
            <a:noFill/>
            <a:ln w="9525" cap="rnd" cmpd="sng">
              <a:solidFill>
                <a:schemeClr val="folHlink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>
              <a:off x="3089" y="4209"/>
              <a:ext cx="1118" cy="2"/>
            </a:xfrm>
            <a:prstGeom prst="line">
              <a:avLst/>
            </a:prstGeom>
            <a:noFill/>
            <a:ln w="9525" cap="rnd" cmpd="sng">
              <a:solidFill>
                <a:srgbClr val="3399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2427" y="215"/>
              <a:ext cx="5683" cy="1006"/>
            </a:xfrm>
            <a:prstGeom prst="rect">
              <a:avLst/>
            </a:prstGeom>
            <a:noFill/>
            <a:ln w="9525" cap="flat" cmpd="sng">
              <a:solidFill>
                <a:srgbClr val="FF99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3200" b="1">
                  <a:solidFill>
                    <a:srgbClr val="FF6600"/>
                  </a:solidFill>
                  <a:ea typeface="方正稚艺简体" charset="-122"/>
                </a:rPr>
                <a:t>熟读或复述课文</a:t>
              </a: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3257" y="1858"/>
              <a:ext cx="6495" cy="1083"/>
            </a:xfrm>
            <a:prstGeom prst="rect">
              <a:avLst/>
            </a:prstGeom>
            <a:noFill/>
            <a:ln w="9525" cap="flat" cmpd="sng">
              <a:solidFill>
                <a:schemeClr val="folHlink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669900"/>
                  </a:solidFill>
                  <a:ea typeface="方正稚艺简体" charset="-122"/>
                  <a:sym typeface="Arial" panose="020B0604020202020204" pitchFamily="34" charset="0"/>
                </a:rPr>
                <a:t>背诵本课词汇、词组</a:t>
              </a: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4207" y="3744"/>
              <a:ext cx="6455" cy="1006"/>
            </a:xfrm>
            <a:prstGeom prst="rect">
              <a:avLst/>
            </a:prstGeom>
            <a:noFill/>
            <a:ln w="9525" cap="flat" cmpd="sng">
              <a:solidFill>
                <a:srgbClr val="0033C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170" tIns="46990" rIns="90170" bIns="4699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3200" b="1">
                  <a:solidFill>
                    <a:srgbClr val="0033CC"/>
                  </a:solidFill>
                </a:rPr>
                <a:t>进一步完善小组作文</a:t>
              </a:r>
            </a:p>
          </p:txBody>
        </p:sp>
      </p:grp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8691" name="Picture 19" descr="f4b828b40b5ead7f429dc36c2f75b172_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8063" y="5821363"/>
            <a:ext cx="307498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-17463" y="520700"/>
            <a:ext cx="9178926" cy="3875088"/>
          </a:xfrm>
          <a:prstGeom prst="flowChartPunchedTape">
            <a:avLst/>
          </a:prstGeom>
          <a:solidFill>
            <a:srgbClr val="3366FF">
              <a:alpha val="70000"/>
            </a:srgbClr>
          </a:solidFill>
          <a:ln w="9525" cap="flat" cmpd="sng">
            <a:solidFill>
              <a:srgbClr val="9999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9699" name="Picture 3" descr="Kids (3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320000">
            <a:off x="4703763" y="846138"/>
            <a:ext cx="4457700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WordArt 4"/>
          <p:cNvSpPr>
            <a:spLocks noChangeArrowheads="1" noChangeShapeType="1"/>
          </p:cNvSpPr>
          <p:nvPr/>
        </p:nvSpPr>
        <p:spPr bwMode="auto">
          <a:xfrm>
            <a:off x="257175" y="2324100"/>
            <a:ext cx="3790950" cy="915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47269"/>
              </a:avLst>
            </a:prstTxWarp>
          </a:bodyPr>
          <a:lstStyle/>
          <a:p>
            <a:pPr algn="ctr"/>
            <a:r>
              <a:rPr lang="en-US" altLang="zh-CN" sz="3600" b="1" i="1">
                <a:solidFill>
                  <a:srgbClr val="FFFFFF"/>
                </a:solidFill>
                <a:effectLst>
                  <a:outerShdw dist="38100" dir="5400000" algn="ctr" rotWithShape="0">
                    <a:srgbClr val="4D4D4D">
                      <a:alpha val="75000"/>
                    </a:srgbClr>
                  </a:outerShdw>
                </a:effectLst>
                <a:latin typeface="Comic Sans MS" panose="030F0702030302020204"/>
              </a:rPr>
              <a:t>Thanks</a:t>
            </a:r>
            <a:endParaRPr lang="zh-CN" altLang="en-US" sz="3600" b="1" i="1">
              <a:solidFill>
                <a:srgbClr val="FFFFFF"/>
              </a:solidFill>
              <a:effectLst>
                <a:outerShdw dist="38100" dir="5400000" algn="ctr" rotWithShape="0">
                  <a:srgbClr val="4D4D4D">
                    <a:alpha val="75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29701" name="WordArt 5"/>
          <p:cNvSpPr>
            <a:spLocks noChangeArrowheads="1" noChangeShapeType="1"/>
          </p:cNvSpPr>
          <p:nvPr/>
        </p:nvSpPr>
        <p:spPr bwMode="auto">
          <a:xfrm>
            <a:off x="3028950" y="4879975"/>
            <a:ext cx="5870575" cy="90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48722"/>
              </a:avLst>
            </a:prstTxWarp>
          </a:bodyPr>
          <a:lstStyle/>
          <a:p>
            <a:pPr algn="ctr"/>
            <a:r>
              <a:rPr lang="en-US" altLang="zh-CN" sz="3600" i="1">
                <a:solidFill>
                  <a:srgbClr val="336699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Comic Sans MS" panose="030F0702030302020204"/>
              </a:rPr>
              <a:t>See You Next Time!</a:t>
            </a:r>
            <a:endParaRPr lang="zh-CN" altLang="en-US" sz="3600" i="1">
              <a:solidFill>
                <a:srgbClr val="336699"/>
              </a:solidFill>
              <a:effectLst>
                <a:outerShdw dist="38100" algn="ctr" rotWithShape="0">
                  <a:srgbClr val="B2B2B2">
                    <a:alpha val="75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7938" y="6445250"/>
            <a:ext cx="9167813" cy="468313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3" name="WordArt 3"/>
          <p:cNvSpPr>
            <a:spLocks noChangeArrowheads="1" noChangeShapeType="1"/>
          </p:cNvSpPr>
          <p:nvPr/>
        </p:nvSpPr>
        <p:spPr bwMode="auto">
          <a:xfrm>
            <a:off x="196850" y="6445250"/>
            <a:ext cx="2405063" cy="46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 dirty="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1 Revision</a:t>
            </a:r>
            <a:endParaRPr lang="zh-CN" altLang="en-US" sz="3600" b="1" i="1" dirty="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7938" y="-7938"/>
            <a:ext cx="9164638" cy="458788"/>
          </a:xfrm>
          <a:prstGeom prst="rect">
            <a:avLst/>
          </a:prstGeom>
          <a:solidFill>
            <a:srgbClr val="99CCFF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400" b="1" i="1" dirty="0">
                <a:solidFill>
                  <a:srgbClr val="333399"/>
                </a:solidFill>
                <a:latin typeface="Times New Roman" panose="02020603050405020304" pitchFamily="18" charset="0"/>
              </a:rPr>
              <a:t>Look at the pictures and speak out the words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-9525" y="3344863"/>
            <a:ext cx="9164638" cy="14287"/>
          </a:xfrm>
          <a:prstGeom prst="line">
            <a:avLst/>
          </a:prstGeom>
          <a:noFill/>
          <a:ln w="38100" cap="flat" cmpd="dbl">
            <a:solidFill>
              <a:srgbClr val="66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-9525" y="6429375"/>
            <a:ext cx="9166225" cy="15875"/>
          </a:xfrm>
          <a:prstGeom prst="line">
            <a:avLst/>
          </a:prstGeom>
          <a:noFill/>
          <a:ln w="38100" cap="flat" cmpd="dbl">
            <a:solidFill>
              <a:srgbClr val="66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4352925" y="450850"/>
            <a:ext cx="46038" cy="5992813"/>
          </a:xfrm>
          <a:prstGeom prst="line">
            <a:avLst/>
          </a:prstGeom>
          <a:noFill/>
          <a:ln w="38100" cap="flat" cmpd="dbl">
            <a:solidFill>
              <a:srgbClr val="66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128" name="Picture 8" descr="pref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1675" y="450850"/>
            <a:ext cx="3030538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387475" y="2408238"/>
            <a:ext cx="121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prefer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112838" y="2865438"/>
            <a:ext cx="261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v. 更喜爱；钟爱</a:t>
            </a:r>
            <a:endParaRPr lang="zh-CN" altLang="en-US"/>
          </a:p>
        </p:txBody>
      </p:sp>
      <p:pic>
        <p:nvPicPr>
          <p:cNvPr id="5131" name="Picture 11" descr="tes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3463" y="450850"/>
            <a:ext cx="38322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976938" y="2555875"/>
            <a:ext cx="163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test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035675" y="3013075"/>
            <a:ext cx="1743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n.v. 测验；考试</a:t>
            </a:r>
          </a:p>
        </p:txBody>
      </p:sp>
      <p:pic>
        <p:nvPicPr>
          <p:cNvPr id="5134" name="Picture 14" descr="friendshi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5450" y="3379788"/>
            <a:ext cx="356235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376363" y="5392738"/>
            <a:ext cx="163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friendship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365250" y="5989638"/>
            <a:ext cx="18557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n. 友谊；友好	</a:t>
            </a:r>
          </a:p>
        </p:txBody>
      </p:sp>
      <p:pic>
        <p:nvPicPr>
          <p:cNvPr id="5137" name="Picture 17" descr="at the same tim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30788" y="3379788"/>
            <a:ext cx="36449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702300" y="5392738"/>
            <a:ext cx="237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at the same time 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808663" y="5849938"/>
            <a:ext cx="1814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同时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ldLvl="0" autoUpdateAnimBg="0"/>
      <p:bldP spid="5130" grpId="0" bldLvl="0" autoUpdateAnimBg="0"/>
      <p:bldP spid="5132" grpId="0" bldLvl="0" autoUpdateAnimBg="0"/>
      <p:bldP spid="5133" grpId="0" bldLvl="0" autoUpdateAnimBg="0"/>
      <p:bldP spid="5135" grpId="0" bldLvl="0" autoUpdateAnimBg="0"/>
      <p:bldP spid="5136" grpId="0" bldLvl="0" autoUpdateAnimBg="0"/>
      <p:bldP spid="5138" grpId="0" bldLvl="0" autoUpdateAnimBg="0"/>
      <p:bldP spid="5139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-7938" y="6445250"/>
            <a:ext cx="9167813" cy="468313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47" name="WordArt 3"/>
          <p:cNvSpPr>
            <a:spLocks noChangeArrowheads="1" noChangeShapeType="1"/>
          </p:cNvSpPr>
          <p:nvPr/>
        </p:nvSpPr>
        <p:spPr bwMode="auto">
          <a:xfrm>
            <a:off x="196850" y="6445250"/>
            <a:ext cx="2405063" cy="46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1 Revision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7938" y="-7938"/>
            <a:ext cx="9164638" cy="458788"/>
          </a:xfrm>
          <a:prstGeom prst="rect">
            <a:avLst/>
          </a:prstGeom>
          <a:solidFill>
            <a:srgbClr val="99CCFF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400" b="1" i="1">
                <a:solidFill>
                  <a:srgbClr val="333399"/>
                </a:solidFill>
                <a:latin typeface="Times New Roman" panose="02020603050405020304" pitchFamily="18" charset="0"/>
              </a:rPr>
              <a:t>Look at the pictures and speak out the words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-9525" y="3344863"/>
            <a:ext cx="9164638" cy="14287"/>
          </a:xfrm>
          <a:prstGeom prst="line">
            <a:avLst/>
          </a:prstGeom>
          <a:noFill/>
          <a:ln w="38100" cap="flat" cmpd="dbl">
            <a:solidFill>
              <a:srgbClr val="66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-9525" y="6429375"/>
            <a:ext cx="9166225" cy="15875"/>
          </a:xfrm>
          <a:prstGeom prst="line">
            <a:avLst/>
          </a:prstGeom>
          <a:noFill/>
          <a:ln w="38100" cap="flat" cmpd="dbl">
            <a:solidFill>
              <a:srgbClr val="66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4352925" y="450850"/>
            <a:ext cx="46038" cy="5992813"/>
          </a:xfrm>
          <a:prstGeom prst="line">
            <a:avLst/>
          </a:prstGeom>
          <a:noFill/>
          <a:ln w="38100" cap="flat" cmpd="dbl">
            <a:solidFill>
              <a:srgbClr val="66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6152" name="Picture 8" descr="fill ou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6450" y="3344863"/>
            <a:ext cx="3019425" cy="196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639888" y="5311775"/>
            <a:ext cx="1390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fill out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289050" y="5768975"/>
            <a:ext cx="2052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填写；填充</a:t>
            </a:r>
          </a:p>
        </p:txBody>
      </p:sp>
      <p:pic>
        <p:nvPicPr>
          <p:cNvPr id="6155" name="Picture 11" descr="cultur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6300" y="450850"/>
            <a:ext cx="3476625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756275" y="2397125"/>
            <a:ext cx="181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culture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759450" y="2854325"/>
            <a:ext cx="1816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n. 文化	</a:t>
            </a:r>
          </a:p>
        </p:txBody>
      </p:sp>
      <p:pic>
        <p:nvPicPr>
          <p:cNvPr id="6158" name="Picture 14" descr="las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875" y="450850"/>
            <a:ext cx="33020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212850" y="2422525"/>
            <a:ext cx="194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last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zh-CN" alt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354138" y="2879725"/>
            <a:ext cx="21637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v. 持续；延续</a:t>
            </a:r>
          </a:p>
        </p:txBody>
      </p:sp>
      <p:pic>
        <p:nvPicPr>
          <p:cNvPr id="6161" name="Picture 17" descr="prgress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8413" y="3359150"/>
            <a:ext cx="3452812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954713" y="5360988"/>
            <a:ext cx="162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progress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834063" y="5818188"/>
            <a:ext cx="17414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n.v. 进步；进展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6154" grpId="0" bldLvl="0" autoUpdateAnimBg="0"/>
      <p:bldP spid="6156" grpId="0" bldLvl="0" autoUpdateAnimBg="0"/>
      <p:bldP spid="6157" grpId="0" bldLvl="0" autoUpdateAnimBg="0"/>
      <p:bldP spid="6159" grpId="0" bldLvl="0" autoUpdateAnimBg="0"/>
      <p:bldP spid="6160" grpId="0" bldLvl="0" autoUpdateAnimBg="0"/>
      <p:bldP spid="6162" grpId="0" bldLvl="0" autoUpdateAnimBg="0"/>
      <p:bldP spid="616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7938" y="6445250"/>
            <a:ext cx="9167813" cy="468313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1" name="WordArt 3"/>
          <p:cNvSpPr>
            <a:spLocks noChangeArrowheads="1" noChangeShapeType="1"/>
          </p:cNvSpPr>
          <p:nvPr/>
        </p:nvSpPr>
        <p:spPr bwMode="auto">
          <a:xfrm>
            <a:off x="196850" y="6445250"/>
            <a:ext cx="2405063" cy="46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1 Revision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-7938" y="-7938"/>
            <a:ext cx="9164638" cy="458788"/>
          </a:xfrm>
          <a:prstGeom prst="rect">
            <a:avLst/>
          </a:prstGeom>
          <a:solidFill>
            <a:srgbClr val="99CCFF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400" b="1" i="1">
                <a:solidFill>
                  <a:srgbClr val="333399"/>
                </a:solidFill>
                <a:latin typeface="Times New Roman" panose="02020603050405020304" pitchFamily="18" charset="0"/>
              </a:rPr>
              <a:t>Look at the pictures and speak out the words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-9525" y="3344863"/>
            <a:ext cx="9164638" cy="14287"/>
          </a:xfrm>
          <a:prstGeom prst="line">
            <a:avLst/>
          </a:prstGeom>
          <a:noFill/>
          <a:ln w="38100" cap="flat" cmpd="dbl">
            <a:solidFill>
              <a:srgbClr val="66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-9525" y="6429375"/>
            <a:ext cx="9166225" cy="15875"/>
          </a:xfrm>
          <a:prstGeom prst="line">
            <a:avLst/>
          </a:prstGeom>
          <a:noFill/>
          <a:ln w="38100" cap="flat" cmpd="dbl">
            <a:solidFill>
              <a:srgbClr val="66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4352925" y="450850"/>
            <a:ext cx="46038" cy="5992813"/>
          </a:xfrm>
          <a:prstGeom prst="line">
            <a:avLst/>
          </a:prstGeom>
          <a:noFill/>
          <a:ln w="38100" cap="flat" cmpd="dbl">
            <a:solidFill>
              <a:srgbClr val="66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176" name="Picture 8" descr="t018c5877f9e8057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1088" y="450850"/>
            <a:ext cx="2095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422400" y="2413000"/>
            <a:ext cx="149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certain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08050" y="2870200"/>
            <a:ext cx="22685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adj. 确定的；无疑的</a:t>
            </a:r>
          </a:p>
        </p:txBody>
      </p:sp>
      <p:pic>
        <p:nvPicPr>
          <p:cNvPr id="7179" name="Picture 11" descr="provid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763" y="3344863"/>
            <a:ext cx="3452812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390650" y="5449888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provide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390650" y="5873750"/>
            <a:ext cx="20875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</a:rPr>
              <a:t>v. 提供；供应</a:t>
            </a:r>
            <a:endParaRPr lang="zh-CN" altLang="en-US"/>
          </a:p>
        </p:txBody>
      </p:sp>
      <p:pic>
        <p:nvPicPr>
          <p:cNvPr id="7182" name="Picture 14" descr="daily lif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865688" y="450850"/>
            <a:ext cx="35623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592763" y="2597150"/>
            <a:ext cx="227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daily life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148388" y="2979738"/>
            <a:ext cx="15128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日常生活</a:t>
            </a:r>
          </a:p>
        </p:txBody>
      </p:sp>
      <p:pic>
        <p:nvPicPr>
          <p:cNvPr id="7185" name="Picture 17" descr="depend o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5688" y="3344863"/>
            <a:ext cx="36449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643563" y="5316538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depend on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643563" y="5773738"/>
            <a:ext cx="227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</a:rPr>
              <a:t>取决于；决定于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ldLvl="0" autoUpdateAnimBg="0"/>
      <p:bldP spid="7178" grpId="0" bldLvl="0" autoUpdateAnimBg="0"/>
      <p:bldP spid="7180" grpId="0" bldLvl="0" autoUpdateAnimBg="0"/>
      <p:bldP spid="7181" grpId="0" bldLvl="0" autoUpdateAnimBg="0"/>
      <p:bldP spid="7183" grpId="0" bldLvl="0" autoUpdateAnimBg="0"/>
      <p:bldP spid="7184" grpId="0" bldLvl="0" autoUpdateAnimBg="0"/>
      <p:bldP spid="7186" grpId="0" bldLvl="0" autoUpdateAnimBg="0"/>
      <p:bldP spid="7187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7938" y="6445250"/>
            <a:ext cx="9167813" cy="468313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5" name="WordArt 3"/>
          <p:cNvSpPr>
            <a:spLocks noChangeArrowheads="1" noChangeShapeType="1"/>
          </p:cNvSpPr>
          <p:nvPr/>
        </p:nvSpPr>
        <p:spPr bwMode="auto">
          <a:xfrm>
            <a:off x="-7938" y="6445250"/>
            <a:ext cx="2405063" cy="46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1 Revision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-7938" y="-7938"/>
            <a:ext cx="9164638" cy="458788"/>
          </a:xfrm>
          <a:prstGeom prst="rect">
            <a:avLst/>
          </a:prstGeom>
          <a:solidFill>
            <a:srgbClr val="99CCFF">
              <a:alpha val="2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400" b="1" i="1">
                <a:solidFill>
                  <a:srgbClr val="333399"/>
                </a:solidFill>
                <a:latin typeface="Times New Roman" panose="02020603050405020304" pitchFamily="18" charset="0"/>
              </a:rPr>
              <a:t>Look at the pictures and speak out the words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-214313" y="6429375"/>
            <a:ext cx="9164638" cy="15875"/>
          </a:xfrm>
          <a:prstGeom prst="line">
            <a:avLst/>
          </a:prstGeom>
          <a:noFill/>
          <a:ln w="38100" cap="flat" cmpd="dbl">
            <a:solidFill>
              <a:srgbClr val="66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8198" name="Picture 6" descr="homestay_副本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5450" y="749300"/>
            <a:ext cx="28035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023938" y="3211513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guest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49288" y="3668713"/>
            <a:ext cx="173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n. 客人；宾客</a:t>
            </a:r>
          </a:p>
        </p:txBody>
      </p:sp>
      <p:pic>
        <p:nvPicPr>
          <p:cNvPr id="8201" name="Picture 9" descr="for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8975" y="1585913"/>
            <a:ext cx="2497138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827463" y="4035425"/>
            <a:ext cx="1023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form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390900" y="4432300"/>
            <a:ext cx="1743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n.表格；v.形成</a:t>
            </a:r>
            <a:endParaRPr lang="zh-CN" altLang="en-US"/>
          </a:p>
        </p:txBody>
      </p:sp>
      <p:pic>
        <p:nvPicPr>
          <p:cNvPr id="8204" name="Picture 12" descr="homestay_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6113" y="3038475"/>
            <a:ext cx="29114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437188" y="5278438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stay in touch (with sb.)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540500" y="5735638"/>
            <a:ext cx="1263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保持联络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ldLvl="0" autoUpdateAnimBg="0"/>
      <p:bldP spid="8200" grpId="0" bldLvl="0" autoUpdateAnimBg="0"/>
      <p:bldP spid="8202" grpId="0" bldLvl="0" autoUpdateAnimBg="0"/>
      <p:bldP spid="8203" grpId="0" bldLvl="0" autoUpdateAnimBg="0"/>
      <p:bldP spid="8205" grpId="0" bldLvl="0" autoUpdateAnimBg="0"/>
      <p:bldP spid="8206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9219" name="Picture 3" descr="f4b828b40b5ead7f429dc36c2f75b172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0075" y="5748338"/>
            <a:ext cx="3482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4"/>
          <p:cNvSpPr>
            <a:spLocks noChangeArrowheads="1" noChangeShapeType="1"/>
          </p:cNvSpPr>
          <p:nvPr/>
        </p:nvSpPr>
        <p:spPr bwMode="auto">
          <a:xfrm>
            <a:off x="133350" y="6365875"/>
            <a:ext cx="2457450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2 Warming-Up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221" name="WordArt 5"/>
          <p:cNvSpPr>
            <a:spLocks noChangeArrowheads="1" noChangeShapeType="1"/>
          </p:cNvSpPr>
          <p:nvPr/>
        </p:nvSpPr>
        <p:spPr bwMode="auto">
          <a:xfrm>
            <a:off x="374650" y="393700"/>
            <a:ext cx="2498725" cy="504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i="1" dirty="0">
                <a:ln w="9525" cmpd="sng">
                  <a:solidFill>
                    <a:srgbClr val="9999FF"/>
                  </a:solidFill>
                  <a:round/>
                </a:ln>
                <a:solidFill>
                  <a:srgbClr val="6600FF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Brainstorm</a:t>
            </a:r>
            <a:endParaRPr lang="zh-CN" altLang="en-US" sz="3600" b="1" i="1" dirty="0">
              <a:ln w="9525" cmpd="sng">
                <a:solidFill>
                  <a:srgbClr val="9999FF"/>
                </a:solidFill>
                <a:round/>
              </a:ln>
              <a:solidFill>
                <a:srgbClr val="6600FF"/>
              </a:soli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85788" y="1479550"/>
            <a:ext cx="8105775" cy="947738"/>
          </a:xfrm>
          <a:prstGeom prst="rect">
            <a:avLst/>
          </a:prstGeom>
          <a:solidFill>
            <a:srgbClr val="FFFF99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dirty="0">
                <a:solidFill>
                  <a:srgbClr val="6600CC"/>
                </a:solidFill>
              </a:rPr>
              <a:t>If you are going to study English in L.A. in this summer holiday;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85788" y="2686050"/>
            <a:ext cx="8105775" cy="520700"/>
          </a:xfrm>
          <a:prstGeom prst="rect">
            <a:avLst/>
          </a:prstGeom>
          <a:solidFill>
            <a:srgbClr val="99CC00">
              <a:alpha val="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dirty="0">
                <a:solidFill>
                  <a:srgbClr val="6600CC"/>
                </a:solidFill>
              </a:rPr>
              <a:t> before you go,</a:t>
            </a:r>
            <a:endParaRPr lang="zh-CN" altLang="en-US" dirty="0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85788" y="3640138"/>
            <a:ext cx="8105775" cy="947737"/>
          </a:xfrm>
          <a:prstGeom prst="rect">
            <a:avLst/>
          </a:prstGeom>
          <a:solidFill>
            <a:srgbClr val="99CC00">
              <a:alpha val="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what information</a:t>
            </a:r>
            <a:r>
              <a:rPr lang="zh-CN" altLang="en-US" sz="2800" b="1" dirty="0">
                <a:solidFill>
                  <a:srgbClr val="6600CC"/>
                </a:solidFill>
              </a:rPr>
              <a:t> do you want to know about before you go?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 animBg="1" autoUpdateAnimBg="0"/>
      <p:bldP spid="9223" grpId="0" bldLvl="0" animBg="1" autoUpdateAnimBg="0"/>
      <p:bldP spid="9224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0243" name="Picture 3" descr="f4b828b40b5ead7f429dc36c2f75b172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5388" y="5854700"/>
            <a:ext cx="28860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WordArt 4"/>
          <p:cNvSpPr>
            <a:spLocks noChangeArrowheads="1" noChangeShapeType="1"/>
          </p:cNvSpPr>
          <p:nvPr/>
        </p:nvSpPr>
        <p:spPr bwMode="auto">
          <a:xfrm>
            <a:off x="133350" y="6365875"/>
            <a:ext cx="2525713" cy="488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3 Reading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-1588" y="6350"/>
            <a:ext cx="9163051" cy="520700"/>
          </a:xfrm>
          <a:prstGeom prst="rect">
            <a:avLst/>
          </a:prstGeom>
          <a:solidFill>
            <a:srgbClr val="99CC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i="1" dirty="0">
                <a:solidFill>
                  <a:srgbClr val="333399"/>
                </a:solidFill>
                <a:latin typeface="Times New Roman" panose="02020603050405020304" pitchFamily="18" charset="0"/>
              </a:rPr>
              <a:t>Read the passage in 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 min</a:t>
            </a:r>
            <a:r>
              <a:rPr lang="zh-CN" altLang="en-US" sz="2800" b="1" i="1" dirty="0">
                <a:solidFill>
                  <a:srgbClr val="333399"/>
                </a:solidFill>
                <a:latin typeface="Times New Roman" panose="02020603050405020304" pitchFamily="18" charset="0"/>
              </a:rPr>
              <a:t> and finish the following exercises.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818063" y="2670175"/>
            <a:ext cx="4341812" cy="2530475"/>
          </a:xfrm>
          <a:prstGeom prst="rect">
            <a:avLst/>
          </a:prstGeom>
          <a:solidFill>
            <a:srgbClr val="FFFFCC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AutoNum type="alphaLcParenR"/>
            </a:pPr>
            <a:r>
              <a:rPr lang="zh-CN" altLang="en-US" sz="3200" b="1" i="1">
                <a:latin typeface="Times New Roman" panose="02020603050405020304" pitchFamily="18" charset="0"/>
              </a:rPr>
              <a:t> </a:t>
            </a:r>
            <a:r>
              <a:rPr lang="en-US" sz="3200" b="1" i="1">
                <a:latin typeface="Times New Roman" panose="02020603050405020304" pitchFamily="18" charset="0"/>
              </a:rPr>
              <a:t>Teaching</a:t>
            </a:r>
            <a:r>
              <a:rPr lang="zh-CN" altLang="en-US" sz="3200" b="1" i="1">
                <a:latin typeface="Times New Roman" panose="02020603050405020304" pitchFamily="18" charset="0"/>
              </a:rPr>
              <a:t>               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AutoNum type="alphaLcParenR"/>
            </a:pPr>
            <a:r>
              <a:rPr lang="zh-CN" altLang="en-US" sz="3200" b="1" i="1">
                <a:latin typeface="Times New Roman" panose="02020603050405020304" pitchFamily="18" charset="0"/>
              </a:rPr>
              <a:t> </a:t>
            </a:r>
            <a:r>
              <a:rPr lang="en-US" sz="3200" b="1" i="1">
                <a:latin typeface="Times New Roman" panose="02020603050405020304" pitchFamily="18" charset="0"/>
              </a:rPr>
              <a:t>Free time</a:t>
            </a:r>
            <a:r>
              <a:rPr lang="zh-CN" altLang="en-US" sz="3200" b="1" i="1">
                <a:latin typeface="Times New Roman" panose="02020603050405020304" pitchFamily="18" charset="0"/>
              </a:rPr>
              <a:t>		      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AutoNum type="alphaLcParenR"/>
            </a:pPr>
            <a:r>
              <a:rPr lang="zh-CN" altLang="en-US" sz="3200" b="1" i="1">
                <a:latin typeface="Times New Roman" panose="02020603050405020304" pitchFamily="18" charset="0"/>
              </a:rPr>
              <a:t> </a:t>
            </a:r>
            <a:r>
              <a:rPr lang="en-US" sz="3200" b="1" i="1">
                <a:latin typeface="Times New Roman" panose="02020603050405020304" pitchFamily="18" charset="0"/>
              </a:rPr>
              <a:t>Places to stay</a:t>
            </a:r>
            <a:r>
              <a:rPr lang="zh-CN" altLang="en-US" sz="3200" b="1" i="1">
                <a:latin typeface="Times New Roman" panose="02020603050405020304" pitchFamily="18" charset="0"/>
              </a:rPr>
              <a:t>	      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AutoNum type="alphaLcParenR"/>
            </a:pPr>
            <a:r>
              <a:rPr lang="zh-CN" altLang="en-US" sz="3200" b="1" i="1">
                <a:latin typeface="Times New Roman" panose="02020603050405020304" pitchFamily="18" charset="0"/>
              </a:rPr>
              <a:t> </a:t>
            </a:r>
            <a:r>
              <a:rPr lang="en-US" sz="3200" b="1" i="1">
                <a:latin typeface="Times New Roman" panose="02020603050405020304" pitchFamily="18" charset="0"/>
              </a:rPr>
              <a:t>More information</a:t>
            </a:r>
            <a:r>
              <a:rPr lang="zh-CN" altLang="en-US" sz="3200" b="1" i="1">
                <a:latin typeface="Times New Roman" panose="02020603050405020304" pitchFamily="18" charset="0"/>
              </a:rPr>
              <a:t>      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Arial" panose="020B0604020202020204" pitchFamily="34" charset="0"/>
              <a:buAutoNum type="alphaLcParenR"/>
            </a:pPr>
            <a:r>
              <a:rPr lang="zh-CN" altLang="en-US" sz="3200" b="1" i="1">
                <a:latin typeface="Times New Roman" panose="02020603050405020304" pitchFamily="18" charset="0"/>
              </a:rPr>
              <a:t> </a:t>
            </a:r>
            <a:r>
              <a:rPr lang="en-US" sz="3200" b="1" i="1">
                <a:latin typeface="Times New Roman" panose="02020603050405020304" pitchFamily="18" charset="0"/>
              </a:rPr>
              <a:t>Study English with u</a:t>
            </a:r>
            <a:r>
              <a:rPr lang="zh-CN" altLang="en-US" sz="3200" b="1" i="1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818063" y="4619625"/>
            <a:ext cx="533400" cy="533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18063" y="2546350"/>
            <a:ext cx="533400" cy="533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818063" y="3613150"/>
            <a:ext cx="533400" cy="473075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818063" y="3079750"/>
            <a:ext cx="533400" cy="533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818063" y="4086225"/>
            <a:ext cx="533400" cy="533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4479925" y="896938"/>
            <a:ext cx="11113" cy="4957762"/>
          </a:xfrm>
          <a:prstGeom prst="line">
            <a:avLst/>
          </a:prstGeom>
          <a:noFill/>
          <a:ln w="63500" cap="flat" cmpd="dbl">
            <a:solidFill>
              <a:srgbClr val="6699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818063" y="896938"/>
            <a:ext cx="3987800" cy="947737"/>
          </a:xfrm>
          <a:prstGeom prst="rect">
            <a:avLst/>
          </a:prstGeom>
          <a:solidFill>
            <a:srgbClr val="99CC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2800" b="1" i="1">
                <a:solidFill>
                  <a:srgbClr val="333399"/>
                </a:solidFill>
                <a:latin typeface="Times New Roman" panose="02020603050405020304" pitchFamily="18" charset="0"/>
              </a:rPr>
              <a:t>Match the headings with the paragraphs.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33350" y="896938"/>
            <a:ext cx="3987800" cy="520700"/>
          </a:xfrm>
          <a:prstGeom prst="rect">
            <a:avLst/>
          </a:prstGeom>
          <a:solidFill>
            <a:srgbClr val="CC99FF">
              <a:alpha val="2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2800" b="1" i="1" dirty="0">
                <a:solidFill>
                  <a:srgbClr val="333399"/>
                </a:solidFill>
                <a:latin typeface="Times New Roman" panose="02020603050405020304" pitchFamily="18" charset="0"/>
              </a:rPr>
              <a:t> Choose the best answer.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33350" y="1835150"/>
            <a:ext cx="4079875" cy="4502150"/>
          </a:xfrm>
          <a:prstGeom prst="rect">
            <a:avLst/>
          </a:prstGeom>
          <a:noFill/>
          <a:ln w="19050" cap="flat" cmpd="sng">
            <a:solidFill>
              <a:srgbClr val="6600CC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The passage is about___.</a:t>
            </a:r>
          </a:p>
          <a:p>
            <a:r>
              <a:rPr lang="zh-CN" altLang="en-US" sz="3200" b="1" i="1">
                <a:latin typeface="Times New Roman" panose="02020603050405020304" pitchFamily="18" charset="0"/>
              </a:rPr>
              <a:t>a. a guide to L.A.</a:t>
            </a:r>
          </a:p>
          <a:p>
            <a:r>
              <a:rPr lang="zh-CN" altLang="en-US" sz="3200" b="1" i="1">
                <a:latin typeface="Times New Roman" panose="02020603050405020304" pitchFamily="18" charset="0"/>
              </a:rPr>
              <a:t>b. information about English courses</a:t>
            </a:r>
          </a:p>
          <a:p>
            <a:r>
              <a:rPr lang="zh-CN" altLang="en-US" sz="3200" b="1" i="1">
                <a:latin typeface="Times New Roman" panose="02020603050405020304" pitchFamily="18" charset="0"/>
              </a:rPr>
              <a:t>c. a story of life in L.A.</a:t>
            </a:r>
          </a:p>
          <a:p>
            <a:r>
              <a:rPr lang="zh-CN" altLang="en-US" sz="3200" b="1" i="1">
                <a:latin typeface="Times New Roman" panose="02020603050405020304" pitchFamily="18" charset="0"/>
              </a:rPr>
              <a:t>d. a newspaper story about language courses</a:t>
            </a:r>
          </a:p>
        </p:txBody>
      </p:sp>
      <p:sp>
        <p:nvSpPr>
          <p:cNvPr id="10256" name="勾_3 268"/>
          <p:cNvSpPr/>
          <p:nvPr/>
        </p:nvSpPr>
        <p:spPr bwMode="auto">
          <a:xfrm>
            <a:off x="133350" y="3552825"/>
            <a:ext cx="906463" cy="533400"/>
          </a:xfrm>
          <a:custGeom>
            <a:avLst/>
            <a:gdLst>
              <a:gd name="T0" fmla="*/ 1360 w 1360"/>
              <a:gd name="T1" fmla="*/ 54 h 1358"/>
              <a:gd name="T2" fmla="*/ 1216 w 1360"/>
              <a:gd name="T3" fmla="*/ 169 h 1358"/>
              <a:gd name="T4" fmla="*/ 1076 w 1360"/>
              <a:gd name="T5" fmla="*/ 299 h 1358"/>
              <a:gd name="T6" fmla="*/ 941 w 1360"/>
              <a:gd name="T7" fmla="*/ 443 h 1358"/>
              <a:gd name="T8" fmla="*/ 813 w 1360"/>
              <a:gd name="T9" fmla="*/ 602 h 1358"/>
              <a:gd name="T10" fmla="*/ 693 w 1360"/>
              <a:gd name="T11" fmla="*/ 765 h 1358"/>
              <a:gd name="T12" fmla="*/ 594 w 1360"/>
              <a:gd name="T13" fmla="*/ 930 h 1358"/>
              <a:gd name="T14" fmla="*/ 511 w 1360"/>
              <a:gd name="T15" fmla="*/ 1091 h 1358"/>
              <a:gd name="T16" fmla="*/ 446 w 1360"/>
              <a:gd name="T17" fmla="*/ 1251 h 1358"/>
              <a:gd name="T18" fmla="*/ 375 w 1360"/>
              <a:gd name="T19" fmla="*/ 1300 h 1358"/>
              <a:gd name="T20" fmla="*/ 325 w 1360"/>
              <a:gd name="T21" fmla="*/ 1339 h 1358"/>
              <a:gd name="T22" fmla="*/ 298 w 1360"/>
              <a:gd name="T23" fmla="*/ 1337 h 1358"/>
              <a:gd name="T24" fmla="*/ 279 w 1360"/>
              <a:gd name="T25" fmla="*/ 1276 h 1358"/>
              <a:gd name="T26" fmla="*/ 240 w 1360"/>
              <a:gd name="T27" fmla="*/ 1178 h 1358"/>
              <a:gd name="T28" fmla="*/ 204 w 1360"/>
              <a:gd name="T29" fmla="*/ 1088 h 1358"/>
              <a:gd name="T30" fmla="*/ 171 w 1360"/>
              <a:gd name="T31" fmla="*/ 1013 h 1358"/>
              <a:gd name="T32" fmla="*/ 140 w 1360"/>
              <a:gd name="T33" fmla="*/ 953 h 1358"/>
              <a:gd name="T34" fmla="*/ 111 w 1360"/>
              <a:gd name="T35" fmla="*/ 907 h 1358"/>
              <a:gd name="T36" fmla="*/ 86 w 1360"/>
              <a:gd name="T37" fmla="*/ 873 h 1358"/>
              <a:gd name="T38" fmla="*/ 58 w 1360"/>
              <a:gd name="T39" fmla="*/ 848 h 1358"/>
              <a:gd name="T40" fmla="*/ 29 w 1360"/>
              <a:gd name="T41" fmla="*/ 832 h 1358"/>
              <a:gd name="T42" fmla="*/ 0 w 1360"/>
              <a:gd name="T43" fmla="*/ 825 h 1358"/>
              <a:gd name="T44" fmla="*/ 38 w 1360"/>
              <a:gd name="T45" fmla="*/ 790 h 1358"/>
              <a:gd name="T46" fmla="*/ 77 w 1360"/>
              <a:gd name="T47" fmla="*/ 765 h 1358"/>
              <a:gd name="T48" fmla="*/ 109 w 1360"/>
              <a:gd name="T49" fmla="*/ 752 h 1358"/>
              <a:gd name="T50" fmla="*/ 142 w 1360"/>
              <a:gd name="T51" fmla="*/ 746 h 1358"/>
              <a:gd name="T52" fmla="*/ 184 w 1360"/>
              <a:gd name="T53" fmla="*/ 761 h 1358"/>
              <a:gd name="T54" fmla="*/ 231 w 1360"/>
              <a:gd name="T55" fmla="*/ 806 h 1358"/>
              <a:gd name="T56" fmla="*/ 277 w 1360"/>
              <a:gd name="T57" fmla="*/ 878 h 1358"/>
              <a:gd name="T58" fmla="*/ 327 w 1360"/>
              <a:gd name="T59" fmla="*/ 980 h 1358"/>
              <a:gd name="T60" fmla="*/ 409 w 1360"/>
              <a:gd name="T61" fmla="*/ 982 h 1358"/>
              <a:gd name="T62" fmla="*/ 507 w 1360"/>
              <a:gd name="T63" fmla="*/ 823 h 1358"/>
              <a:gd name="T64" fmla="*/ 615 w 1360"/>
              <a:gd name="T65" fmla="*/ 669 h 1358"/>
              <a:gd name="T66" fmla="*/ 732 w 1360"/>
              <a:gd name="T67" fmla="*/ 524 h 1358"/>
              <a:gd name="T68" fmla="*/ 859 w 1360"/>
              <a:gd name="T69" fmla="*/ 385 h 1358"/>
              <a:gd name="T70" fmla="*/ 989 w 1360"/>
              <a:gd name="T71" fmla="*/ 259 h 1358"/>
              <a:gd name="T72" fmla="*/ 1124 w 1360"/>
              <a:gd name="T73" fmla="*/ 144 h 1358"/>
              <a:gd name="T74" fmla="*/ 1260 w 1360"/>
              <a:gd name="T75" fmla="*/ 44 h 1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2533650" y="1603375"/>
            <a:ext cx="3914775" cy="1066800"/>
          </a:xfrm>
          <a:prstGeom prst="irregularSeal2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main idea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ldLvl="0" autoUpdateAnimBg="0"/>
      <p:bldP spid="10245" grpId="1" bldLvl="0" animBg="1" autoUpdateAnimBg="0"/>
      <p:bldP spid="10246" grpId="0" bldLvl="0" autoUpdateAnimBg="0"/>
      <p:bldP spid="10246" grpId="1" bldLvl="0" animBg="1" autoUpdateAnimBg="0"/>
      <p:bldP spid="10247" grpId="0" bldLvl="0" animBg="1" autoUpdateAnimBg="0"/>
      <p:bldP spid="10248" grpId="0" bldLvl="0" animBg="1" autoUpdateAnimBg="0"/>
      <p:bldP spid="10249" grpId="0" bldLvl="0" animBg="1" autoUpdateAnimBg="0"/>
      <p:bldP spid="10250" grpId="0" bldLvl="0" animBg="1" autoUpdateAnimBg="0"/>
      <p:bldP spid="10251" grpId="0" bldLvl="0" animBg="1" autoUpdateAnimBg="0"/>
      <p:bldP spid="10252" grpId="0" animBg="1"/>
      <p:bldP spid="10253" grpId="0" bldLvl="0" autoUpdateAnimBg="0"/>
      <p:bldP spid="10253" grpId="1" bldLvl="0" animBg="1" autoUpdateAnimBg="0"/>
      <p:bldP spid="10254" grpId="0" bldLvl="0" autoUpdateAnimBg="0"/>
      <p:bldP spid="10254" grpId="1" bldLvl="0" animBg="1" autoUpdateAnimBg="0"/>
      <p:bldP spid="10255" grpId="0" bldLvl="0" autoUpdateAnimBg="0"/>
      <p:bldP spid="10255" grpId="1" bldLvl="0" autoUpdateAnimBg="0"/>
      <p:bldP spid="10255" grpId="2" bldLvl="0" animBg="1" autoUpdateAnimBg="0"/>
      <p:bldP spid="10256" grpId="0" animBg="1"/>
      <p:bldP spid="10257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7938" y="6364288"/>
            <a:ext cx="9167813" cy="490537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267" name="WordArt 3"/>
          <p:cNvSpPr>
            <a:spLocks noChangeArrowheads="1" noChangeShapeType="1"/>
          </p:cNvSpPr>
          <p:nvPr/>
        </p:nvSpPr>
        <p:spPr bwMode="auto">
          <a:xfrm>
            <a:off x="134938" y="6364288"/>
            <a:ext cx="5141912" cy="490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3600" b="1" i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Step 4 Detailed Study of the Passage</a:t>
            </a:r>
            <a:endParaRPr lang="zh-CN" altLang="en-US" sz="3600" b="1" i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268" name="WordArt 4"/>
          <p:cNvSpPr>
            <a:spLocks noChangeArrowheads="1" noChangeShapeType="1"/>
          </p:cNvSpPr>
          <p:nvPr/>
        </p:nvSpPr>
        <p:spPr bwMode="auto">
          <a:xfrm>
            <a:off x="385763" y="344488"/>
            <a:ext cx="3076575" cy="56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19050" cmpd="sng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 panose="02040602050305030304"/>
              </a:rPr>
              <a:t>Paragraph One</a:t>
            </a:r>
            <a:endParaRPr lang="zh-CN" altLang="en-US" sz="3600" b="1" i="1" kern="10" dirty="0">
              <a:ln w="19050" cmpd="sng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Book Antiqua" panose="02040602050305030304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5763" y="1160463"/>
            <a:ext cx="7621587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i="1" dirty="0">
                <a:solidFill>
                  <a:srgbClr val="990099"/>
                </a:solidFill>
              </a:rPr>
              <a:t>1. Translate the sentence </a:t>
            </a:r>
            <a:r>
              <a:rPr lang="zh-CN" altLang="en-US" sz="2800" b="1" dirty="0">
                <a:solidFill>
                  <a:srgbClr val="990099"/>
                </a:solidFill>
              </a:rPr>
              <a:t>（翻译句子）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42975" y="1681163"/>
            <a:ext cx="75422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You will love coming to Los Angeles to learn about American culture and improve your English at the same time.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5763" y="3279775"/>
            <a:ext cx="8099425" cy="520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70" tIns="46990" rIns="90170" bIns="469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i="1" dirty="0">
                <a:solidFill>
                  <a:srgbClr val="990099"/>
                </a:solidFill>
              </a:rPr>
              <a:t>2. </a:t>
            </a:r>
            <a:r>
              <a:rPr lang="en-US" sz="2800" b="1" i="1" dirty="0">
                <a:solidFill>
                  <a:srgbClr val="990099"/>
                </a:solidFill>
              </a:rPr>
              <a:t>Rewrite the sentence</a:t>
            </a:r>
            <a:r>
              <a:rPr lang="zh-CN" altLang="en-US" sz="2800" b="1" dirty="0">
                <a:solidFill>
                  <a:srgbClr val="990099"/>
                </a:solidFill>
              </a:rPr>
              <a:t>（改写句子）</a:t>
            </a:r>
          </a:p>
        </p:txBody>
      </p:sp>
      <p:pic>
        <p:nvPicPr>
          <p:cNvPr id="11272" name="Picture 8" descr="f4b828b40b5ead7f429dc36c2f75b172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75388" y="5854700"/>
            <a:ext cx="28860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942975" y="4019550"/>
            <a:ext cx="75422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You will love coming to Los Angeles to learn about American culture and improve your English at the same time.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188075" y="4873625"/>
            <a:ext cx="22971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 (as well as)</a:t>
            </a:r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 autoUpdateAnimBg="0"/>
      <p:bldP spid="11269" grpId="1" bldLvl="0" animBg="1" autoUpdateAnimBg="0"/>
      <p:bldP spid="11270" grpId="0" bldLvl="0" autoUpdateAnimBg="0"/>
      <p:bldP spid="11271" grpId="0" bldLvl="0" autoUpdateAnimBg="0"/>
      <p:bldP spid="11271" grpId="1" bldLvl="0" animBg="1" autoUpdateAnimBg="0"/>
      <p:bldP spid="11273" grpId="0" bldLvl="0" autoUpdateAnimBg="0"/>
      <p:bldP spid="11274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Microsoft Office PowerPoint</Application>
  <PresentationFormat>全屏显示(4:3)</PresentationFormat>
  <Paragraphs>228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方正稚艺简体</vt:lpstr>
      <vt:lpstr>宋体</vt:lpstr>
      <vt:lpstr>微软雅黑</vt:lpstr>
      <vt:lpstr>Arial</vt:lpstr>
      <vt:lpstr>Book Antiqua</vt:lpstr>
      <vt:lpstr>Calibri</vt:lpstr>
      <vt:lpstr>Comic Sans MS</vt:lpstr>
      <vt:lpstr>Impact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2023-01-16T13:52:57Z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8FCC32FCDC524BA58C59143A75EBE325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