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700" r:id="rId2"/>
  </p:sldMasterIdLst>
  <p:notesMasterIdLst>
    <p:notesMasterId r:id="rId28"/>
  </p:notesMasterIdLst>
  <p:handoutMasterIdLst>
    <p:handoutMasterId r:id="rId29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70" y="-90"/>
      </p:cViewPr>
      <p:guideLst>
        <p:guide orient="horz" pos="2880"/>
        <p:guide pos="2160"/>
      </p:guideLst>
    </p:cSldViewPr>
  </p:notesViewPr>
  <p:gridSpacing cx="76198" cy="7619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99611-BCAA-426A-84C5-DABA267E8D2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F48CD-FC0E-48AC-8057-D32FB195EB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62" name="页眉占位符 142336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1423363" name="日期占位符 142336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4100" name="幻灯片图像占位符 1423363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文本占位符 142336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423366" name="页脚占位符 142336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1423367" name="灯片编号占位符 142336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FF107EE2-7DD9-4C85-83A1-D2D213455C4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</a:defRPr>
    </a:lvl1pPr>
    <a:lvl2pPr marL="457200" lvl="1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</a:defRPr>
    </a:lvl2pPr>
    <a:lvl3pPr marL="914400" lvl="2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</a:defRPr>
    </a:lvl3pPr>
    <a:lvl4pPr marL="1371600" lvl="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</a:defRPr>
    </a:lvl4pPr>
    <a:lvl5pPr marL="1828800" lvl="4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10242" name="文本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zh-CN" smtClean="0">
              <a:ea typeface="宋体" panose="02010600030101010101" pitchFamily="2" charset="-122"/>
            </a:endParaRPr>
          </a:p>
        </p:txBody>
      </p:sp>
      <p:sp>
        <p:nvSpPr>
          <p:cNvPr id="10243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93CA78A-A3AB-4135-B1DB-8FD18F2A4A39}" type="slidenum">
              <a:rPr lang="zh-CN" altLang="en-US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789B6-E6A5-49A9-9076-4A015C3C008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0089A-CDC7-47F0-931E-96FF03021F8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981B1-783D-48CE-BA78-434006F89BB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D7CC5-B629-48CA-99F2-5C35C31D93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4EAA2-F4FC-4484-A32F-F2A79AE5FE0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AC31D8-D3A2-4900-B541-2CCAC423B3E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D3B36-0FEA-49BC-8F5A-E444761DCDB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9C4C1-BD16-4B40-B61B-8130F4D3673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E19CE-A5F7-4208-92B7-9199619870D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66CD8-7AE2-4D3E-8C6C-3F54F3B878A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743FC-D70F-4C3E-A272-39E489DE28C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B7F33C-9C31-48D7-88DA-A5B9A837299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E7D4E-1ECF-4BCF-B55E-8CED5A972F2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63B35-E0F3-47FF-BF45-77CC571612D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4A51A-5954-4D6D-9E20-50A93626C7B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03DF2-DD61-4F6C-A1DD-E7CB181732C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278B5-A26C-409D-A21D-612187A519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5B4AF-C5B2-4EED-8A88-F4BB41CE4AD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F63DC-633D-484E-A120-0EFA1C8AC10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B1690-A66A-4071-B1CD-C285B7C0F38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E4EA9-46A3-47FD-87D6-097F89281D1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20070-72F0-4C6F-A9D7-08EC3A7BF5A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211B8-C996-4177-B83D-46C0DF2080D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86FD4-A6EB-49A7-BD22-E8BAA2DFD51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18A0A-C730-4B4D-B8EF-8454B36B3E9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EA54D-506B-464F-B35D-1B1F825E6D3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5370E-2D3D-4692-8D31-CA0C413D1FC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F9C95-81A5-47B0-AA08-0E28B6746D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DF5A7-13CA-40F6-B2AD-6397557B743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74A57-B660-48DF-96EF-E0DF9E17A7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E9C5B-133C-4B14-9529-6C3BED2574A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64C87-CCAF-414B-84A0-6A7F252D17F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E08CF-0731-4104-8D6D-18FC5AA31C6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23547-2F55-49EB-8AB7-4F0C09604C9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C97D4-6C28-4F31-8D82-3AADADB4851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3E143-EC62-4480-A5AC-C6E4B8E9CC7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F5A6F-64B0-4FEB-AA53-3E11B0FD8B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23B56-248D-4DAB-ACA3-07D25248D42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82490-24C2-49E8-8AC6-28A41850E4C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E42CBF-182B-4E69-AF6A-FA83D20EF29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DE7C97-EDA7-43BB-BC85-822B32A6505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234DD-9BCE-4FBC-A116-97845F2F669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1872D-0DFB-4715-87E7-B9840B5BD17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F3C5D-C18C-4317-9988-9C531ADEB81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25944-72E3-41C4-A103-1F95EB8DFF7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28F9D-873B-48CA-BD55-8233D234F2A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CDDFB-E3DD-44D7-A965-46B50ADF467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D1F548-D0C2-448C-A22C-AA3E26360CC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01DEA-0032-4A7B-B066-AF218A0288F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926A8-04DA-4E86-B96B-79FA22F201A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2EB29-2EC9-4B3D-9992-EF8DB3E581F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8C0C74-30C8-4468-AAB8-61424A10165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94720-65CD-48EF-91E4-35C3EBE5135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3FA94-AFA6-4DA2-ABE5-3C12F7DEF2B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9374E-3D45-4D70-881B-217E835805D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D81BB0-6964-48A0-BB3D-AD373FE27D1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A813C-AD62-4445-B2F5-BE3216EA9B2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B9623-97F0-4F83-9489-C20A0564328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601A9-CFBF-4AE8-A8D6-C643206CCBF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5F4DD0-08B7-45AD-856A-997225DFE11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78E32-BD08-4196-A304-EAACF4E5F2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noProof="1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noProof="1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E7CDDFB-E3DD-44D7-A965-46B50ADF467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noProof="1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C9F64A81-1C71-459C-AFC3-7D1B0FD4001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4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3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4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48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8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36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32.bin"/><Relationship Id="rId2" Type="http://schemas.openxmlformats.org/officeDocument/2006/relationships/slideLayout" Target="../slideLayouts/slideLayout49.xml"/><Relationship Id="rId16" Type="http://schemas.openxmlformats.org/officeDocument/2006/relationships/image" Target="../media/image35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4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7"/>
          <p:cNvSpPr txBox="1">
            <a:spLocks noChangeArrowheads="1"/>
          </p:cNvSpPr>
          <p:nvPr/>
        </p:nvSpPr>
        <p:spPr bwMode="auto">
          <a:xfrm>
            <a:off x="0" y="609674"/>
            <a:ext cx="9144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第十章</a:t>
            </a:r>
            <a:r>
              <a:rPr lang="en-US" altLang="zh-CN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zh-CN" altLang="en-US" sz="3200" dirty="0">
                <a:solidFill>
                  <a:srgbClr val="F60A75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一元一次不等式</a:t>
            </a:r>
            <a:r>
              <a:rPr lang="zh-CN" altLang="en-US" sz="3200" dirty="0" smtClean="0">
                <a:solidFill>
                  <a:srgbClr val="F60A75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和一</a:t>
            </a:r>
            <a:r>
              <a:rPr lang="zh-CN" altLang="en-US" sz="3200" dirty="0">
                <a:solidFill>
                  <a:srgbClr val="F60A75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元一次不等式组</a:t>
            </a:r>
          </a:p>
        </p:txBody>
      </p:sp>
      <p:sp>
        <p:nvSpPr>
          <p:cNvPr id="5123" name="TextBox 8"/>
          <p:cNvSpPr txBox="1">
            <a:spLocks noChangeArrowheads="1"/>
          </p:cNvSpPr>
          <p:nvPr/>
        </p:nvSpPr>
        <p:spPr bwMode="auto">
          <a:xfrm>
            <a:off x="-17354" y="3124208"/>
            <a:ext cx="916135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10.2 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不等式的基本性质</a:t>
            </a:r>
          </a:p>
        </p:txBody>
      </p:sp>
      <p:sp>
        <p:nvSpPr>
          <p:cNvPr id="4" name="矩形 3"/>
          <p:cNvSpPr/>
          <p:nvPr/>
        </p:nvSpPr>
        <p:spPr>
          <a:xfrm>
            <a:off x="8717" y="5629966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506" name="矩形 40971"/>
          <p:cNvSpPr>
            <a:spLocks noChangeArrowheads="1"/>
          </p:cNvSpPr>
          <p:nvPr/>
        </p:nvSpPr>
        <p:spPr bwMode="auto">
          <a:xfrm>
            <a:off x="987425" y="1771650"/>
            <a:ext cx="672465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一般地，不等式还有如下性质：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不等式的两边都乘（或除以）同一个正数，不等号的方向变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即</a:t>
            </a:r>
          </a:p>
        </p:txBody>
      </p:sp>
      <p:sp>
        <p:nvSpPr>
          <p:cNvPr id="15363" name="圆角矩形 31"/>
          <p:cNvSpPr>
            <a:spLocks noChangeArrowheads="1"/>
          </p:cNvSpPr>
          <p:nvPr/>
        </p:nvSpPr>
        <p:spPr bwMode="auto">
          <a:xfrm>
            <a:off x="454025" y="1012825"/>
            <a:ext cx="1647825" cy="479425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知识要点</a:t>
            </a:r>
          </a:p>
        </p:txBody>
      </p:sp>
      <p:sp>
        <p:nvSpPr>
          <p:cNvPr id="15364" name="文本框 1"/>
          <p:cNvSpPr txBox="1">
            <a:spLocks noChangeArrowheads="1"/>
          </p:cNvSpPr>
          <p:nvPr/>
        </p:nvSpPr>
        <p:spPr bwMode="auto">
          <a:xfrm>
            <a:off x="987425" y="3240088"/>
            <a:ext cx="6324600" cy="1189037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不等式基本性质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如果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&gt;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&gt;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，那么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&gt; </a:t>
            </a:r>
            <a:r>
              <a:rPr lang="en-US" altLang="zh-CN" sz="24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29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29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950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0530" name="文本框 40962"/>
          <p:cNvSpPr txBox="1">
            <a:spLocks noChangeArrowheads="1"/>
          </p:cNvSpPr>
          <p:nvPr/>
        </p:nvSpPr>
        <p:spPr bwMode="auto">
          <a:xfrm>
            <a:off x="1274763" y="2709863"/>
            <a:ext cx="6324600" cy="118745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不等式基本性质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如果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&gt;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&lt;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，那么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&lt; </a:t>
            </a:r>
            <a:r>
              <a:rPr lang="en-US" altLang="zh-CN" sz="24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. 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387" name="文本框 1"/>
          <p:cNvSpPr txBox="1">
            <a:spLocks noChangeArrowheads="1"/>
          </p:cNvSpPr>
          <p:nvPr/>
        </p:nvSpPr>
        <p:spPr bwMode="auto">
          <a:xfrm>
            <a:off x="1101725" y="1304925"/>
            <a:ext cx="667067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不等式的两边都乘（或除以）同一个负数，不等号的方向改变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0530" grpId="0" bldLvl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39750" y="1300163"/>
            <a:ext cx="80645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例</a:t>
            </a:r>
            <a:r>
              <a:rPr lang="en-US" altLang="zh-CN" sz="2400" b="1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 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设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用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“＜”“＞”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填空并回答是根据不等式的哪一条基本性质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98475" y="2489200"/>
            <a:ext cx="7885113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6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） 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3____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3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 marL="342900" indent="-342900">
              <a:lnSpc>
                <a:spcPct val="16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 （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） 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÷3____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÷3</a:t>
            </a:r>
          </a:p>
          <a:p>
            <a:pPr marL="342900" indent="-342900">
              <a:lnSpc>
                <a:spcPct val="16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）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0.1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____0.1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;    </a:t>
            </a:r>
          </a:p>
          <a:p>
            <a:pPr marL="342900" indent="-342900">
              <a:lnSpc>
                <a:spcPct val="16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） 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____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 marL="342900" indent="-342900">
              <a:lnSpc>
                <a:spcPct val="16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 （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）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+3____2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+3;</a:t>
            </a:r>
          </a:p>
          <a:p>
            <a:pPr marL="342900" indent="-342900">
              <a:lnSpc>
                <a:spcPct val="16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4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+1)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____ (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4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+1)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为常数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1431556" name="Rectangle 4"/>
          <p:cNvSpPr>
            <a:spLocks noChangeArrowheads="1"/>
          </p:cNvSpPr>
          <p:nvPr/>
        </p:nvSpPr>
        <p:spPr bwMode="auto">
          <a:xfrm>
            <a:off x="2190750" y="2654300"/>
            <a:ext cx="487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</a:p>
        </p:txBody>
      </p:sp>
      <p:sp>
        <p:nvSpPr>
          <p:cNvPr id="1431557" name="Rectangle 5"/>
          <p:cNvSpPr>
            <a:spLocks noChangeArrowheads="1"/>
          </p:cNvSpPr>
          <p:nvPr/>
        </p:nvSpPr>
        <p:spPr bwMode="auto">
          <a:xfrm>
            <a:off x="2119313" y="3259138"/>
            <a:ext cx="487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</a:p>
        </p:txBody>
      </p:sp>
      <p:sp>
        <p:nvSpPr>
          <p:cNvPr id="1431558" name="Rectangle 6"/>
          <p:cNvSpPr>
            <a:spLocks noChangeArrowheads="1"/>
          </p:cNvSpPr>
          <p:nvPr/>
        </p:nvSpPr>
        <p:spPr bwMode="auto">
          <a:xfrm>
            <a:off x="2051050" y="3835400"/>
            <a:ext cx="487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</a:p>
        </p:txBody>
      </p:sp>
      <p:sp>
        <p:nvSpPr>
          <p:cNvPr id="1431559" name="Rectangle 7"/>
          <p:cNvSpPr>
            <a:spLocks noChangeArrowheads="1"/>
          </p:cNvSpPr>
          <p:nvPr/>
        </p:nvSpPr>
        <p:spPr bwMode="auto">
          <a:xfrm>
            <a:off x="2190750" y="4994275"/>
            <a:ext cx="865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</a:p>
        </p:txBody>
      </p:sp>
      <p:sp>
        <p:nvSpPr>
          <p:cNvPr id="1431560" name="Rectangle 8"/>
          <p:cNvSpPr>
            <a:spLocks noChangeArrowheads="1"/>
          </p:cNvSpPr>
          <p:nvPr/>
        </p:nvSpPr>
        <p:spPr bwMode="auto">
          <a:xfrm>
            <a:off x="2579688" y="5595938"/>
            <a:ext cx="693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</a:p>
        </p:txBody>
      </p:sp>
      <p:sp>
        <p:nvSpPr>
          <p:cNvPr id="1431561" name="Rectangle 9"/>
          <p:cNvSpPr>
            <a:spLocks noChangeArrowheads="1"/>
          </p:cNvSpPr>
          <p:nvPr/>
        </p:nvSpPr>
        <p:spPr bwMode="auto">
          <a:xfrm>
            <a:off x="1928813" y="4430713"/>
            <a:ext cx="487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＜</a:t>
            </a:r>
          </a:p>
        </p:txBody>
      </p:sp>
      <p:sp>
        <p:nvSpPr>
          <p:cNvPr id="1431562" name="Text Box 15"/>
          <p:cNvSpPr txBox="1">
            <a:spLocks noChangeArrowheads="1"/>
          </p:cNvSpPr>
          <p:nvPr/>
        </p:nvSpPr>
        <p:spPr bwMode="auto">
          <a:xfrm>
            <a:off x="4124325" y="2654300"/>
            <a:ext cx="4221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不等式的性质</a:t>
            </a:r>
            <a:r>
              <a:rPr lang="en-US" altLang="zh-CN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1431563" name="Text Box 16"/>
          <p:cNvSpPr txBox="1">
            <a:spLocks noChangeArrowheads="1"/>
          </p:cNvSpPr>
          <p:nvPr/>
        </p:nvSpPr>
        <p:spPr bwMode="auto">
          <a:xfrm>
            <a:off x="4140200" y="3284538"/>
            <a:ext cx="4221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不等式的性质</a:t>
            </a:r>
            <a:r>
              <a:rPr lang="en-US" altLang="zh-CN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1431564" name="Text Box 17"/>
          <p:cNvSpPr txBox="1">
            <a:spLocks noChangeArrowheads="1"/>
          </p:cNvSpPr>
          <p:nvPr/>
        </p:nvSpPr>
        <p:spPr bwMode="auto">
          <a:xfrm>
            <a:off x="4124325" y="3835400"/>
            <a:ext cx="4221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不等式的性质</a:t>
            </a:r>
            <a:r>
              <a:rPr lang="en-US" altLang="zh-CN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1431565" name="Text Box 18"/>
          <p:cNvSpPr txBox="1">
            <a:spLocks noChangeArrowheads="1"/>
          </p:cNvSpPr>
          <p:nvPr/>
        </p:nvSpPr>
        <p:spPr bwMode="auto">
          <a:xfrm>
            <a:off x="4124325" y="4430713"/>
            <a:ext cx="4221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不等式的性质</a:t>
            </a:r>
            <a:r>
              <a:rPr lang="en-US" altLang="zh-CN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1431566" name="Text Box 19"/>
          <p:cNvSpPr txBox="1">
            <a:spLocks noChangeArrowheads="1"/>
          </p:cNvSpPr>
          <p:nvPr/>
        </p:nvSpPr>
        <p:spPr bwMode="auto">
          <a:xfrm>
            <a:off x="4124325" y="5033963"/>
            <a:ext cx="4221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不等式的性质</a:t>
            </a:r>
            <a:r>
              <a:rPr lang="en-US" altLang="zh-CN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1,2</a:t>
            </a:r>
          </a:p>
        </p:txBody>
      </p:sp>
      <p:sp>
        <p:nvSpPr>
          <p:cNvPr id="1431567" name="Text Box 20"/>
          <p:cNvSpPr txBox="1">
            <a:spLocks noChangeArrowheads="1"/>
          </p:cNvSpPr>
          <p:nvPr/>
        </p:nvSpPr>
        <p:spPr bwMode="auto">
          <a:xfrm>
            <a:off x="5751513" y="5610225"/>
            <a:ext cx="4221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不等式的性质</a:t>
            </a:r>
            <a:r>
              <a:rPr lang="en-US" altLang="zh-CN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17424" name="圆角矩形 31"/>
          <p:cNvSpPr>
            <a:spLocks noChangeArrowheads="1"/>
          </p:cNvSpPr>
          <p:nvPr/>
        </p:nvSpPr>
        <p:spPr bwMode="auto">
          <a:xfrm>
            <a:off x="539750" y="882650"/>
            <a:ext cx="1762125" cy="512763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1556" grpId="0"/>
      <p:bldP spid="1431557" grpId="0"/>
      <p:bldP spid="1431558" grpId="0"/>
      <p:bldP spid="1431559" grpId="0"/>
      <p:bldP spid="1431560" grpId="0"/>
      <p:bldP spid="1431561" grpId="0"/>
      <p:bldP spid="1431562" grpId="0"/>
      <p:bldP spid="1431563" grpId="0"/>
      <p:bldP spid="1431564" grpId="0"/>
      <p:bldP spid="1431565" grpId="0"/>
      <p:bldP spid="1431566" grpId="0"/>
      <p:bldP spid="143156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圆角矩形 31"/>
          <p:cNvSpPr>
            <a:spLocks noChangeArrowheads="1"/>
          </p:cNvSpPr>
          <p:nvPr/>
        </p:nvSpPr>
        <p:spPr bwMode="auto">
          <a:xfrm>
            <a:off x="665163" y="1419225"/>
            <a:ext cx="1762125" cy="512763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方法归纳</a:t>
            </a:r>
          </a:p>
        </p:txBody>
      </p:sp>
      <p:sp>
        <p:nvSpPr>
          <p:cNvPr id="1432579" name="文本框 2"/>
          <p:cNvSpPr txBox="1">
            <a:spLocks noChangeArrowheads="1"/>
          </p:cNvSpPr>
          <p:nvPr/>
        </p:nvSpPr>
        <p:spPr bwMode="auto">
          <a:xfrm>
            <a:off x="1020763" y="2471738"/>
            <a:ext cx="740410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利用不等式的性质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对不等式进行变形，相当于移项，不改变不等号的方向；利用不等式的性质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2,3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进行变形时，以乘数或除数的正负决定是否改变不等号的方向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25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25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25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257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文本框 1"/>
          <p:cNvSpPr txBox="1">
            <a:spLocks noChangeArrowheads="1"/>
          </p:cNvSpPr>
          <p:nvPr/>
        </p:nvSpPr>
        <p:spPr bwMode="auto">
          <a:xfrm>
            <a:off x="1012825" y="1441450"/>
            <a:ext cx="5037138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下列不等式变形正确的是（　　）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．由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，得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＜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．由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，得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|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|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|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| 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．由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，得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＜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．由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，得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en-US" altLang="zh-CN" sz="24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1433603" name="文本框 3"/>
          <p:cNvSpPr txBox="1">
            <a:spLocks noChangeArrowheads="1"/>
          </p:cNvSpPr>
          <p:nvPr/>
        </p:nvSpPr>
        <p:spPr bwMode="auto">
          <a:xfrm>
            <a:off x="4902200" y="1595438"/>
            <a:ext cx="385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19460" name="圆角矩形 31"/>
          <p:cNvSpPr>
            <a:spLocks noChangeArrowheads="1"/>
          </p:cNvSpPr>
          <p:nvPr/>
        </p:nvSpPr>
        <p:spPr bwMode="auto">
          <a:xfrm>
            <a:off x="600075" y="930275"/>
            <a:ext cx="1347788" cy="511175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</a:p>
        </p:txBody>
      </p:sp>
      <p:grpSp>
        <p:nvGrpSpPr>
          <p:cNvPr id="8" name="组合 7"/>
          <p:cNvGrpSpPr/>
          <p:nvPr/>
        </p:nvGrpSpPr>
        <p:grpSpPr bwMode="auto">
          <a:xfrm>
            <a:off x="5859463" y="1595438"/>
            <a:ext cx="3240087" cy="869950"/>
            <a:chOff x="9227" y="2513"/>
            <a:chExt cx="5103" cy="1370"/>
          </a:xfrm>
        </p:grpSpPr>
        <p:sp>
          <p:nvSpPr>
            <p:cNvPr id="19462" name="矩形标注 5"/>
            <p:cNvSpPr>
              <a:spLocks noChangeArrowheads="1"/>
            </p:cNvSpPr>
            <p:nvPr/>
          </p:nvSpPr>
          <p:spPr bwMode="auto">
            <a:xfrm>
              <a:off x="9227" y="2513"/>
              <a:ext cx="5103" cy="1370"/>
            </a:xfrm>
            <a:prstGeom prst="wedgeRectCallout">
              <a:avLst>
                <a:gd name="adj1" fmla="val -93917"/>
                <a:gd name="adj2" fmla="val 45764"/>
              </a:avLst>
            </a:prstGeom>
            <a:solidFill>
              <a:srgbClr val="D6F5F5"/>
            </a:solidFill>
            <a:ln w="9525">
              <a:solidFill>
                <a:srgbClr val="00B0F0"/>
              </a:solidFill>
              <a:rou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9463" name="文本框 6"/>
            <p:cNvSpPr txBox="1">
              <a:spLocks noChangeArrowheads="1"/>
            </p:cNvSpPr>
            <p:nvPr/>
          </p:nvSpPr>
          <p:spPr bwMode="auto">
            <a:xfrm>
              <a:off x="9391" y="2527"/>
              <a:ext cx="4939" cy="1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CN" altLang="en-US" sz="2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利用不等式的性质</a:t>
              </a:r>
              <a:r>
                <a:rPr lang="en-US" altLang="zh-CN" sz="2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  <a:r>
                <a:rPr lang="zh-CN" altLang="en-US" sz="2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，不等号不改变方向，故</a:t>
              </a:r>
              <a:r>
                <a:rPr lang="en-US" altLang="zh-CN" sz="2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zh-CN" altLang="en-US" sz="2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错误</a:t>
              </a:r>
            </a:p>
          </p:txBody>
        </p:sp>
      </p:grpSp>
      <p:grpSp>
        <p:nvGrpSpPr>
          <p:cNvPr id="9" name="组合 8"/>
          <p:cNvGrpSpPr/>
          <p:nvPr/>
        </p:nvGrpSpPr>
        <p:grpSpPr bwMode="auto">
          <a:xfrm>
            <a:off x="5754688" y="2773363"/>
            <a:ext cx="3240087" cy="869950"/>
            <a:chOff x="9227" y="2513"/>
            <a:chExt cx="5103" cy="1370"/>
          </a:xfrm>
        </p:grpSpPr>
        <p:sp>
          <p:nvSpPr>
            <p:cNvPr id="19465" name="矩形标注 9"/>
            <p:cNvSpPr>
              <a:spLocks noChangeArrowheads="1"/>
            </p:cNvSpPr>
            <p:nvPr/>
          </p:nvSpPr>
          <p:spPr bwMode="auto">
            <a:xfrm>
              <a:off x="9227" y="2513"/>
              <a:ext cx="5103" cy="1370"/>
            </a:xfrm>
            <a:prstGeom prst="wedgeRectCallout">
              <a:avLst>
                <a:gd name="adj1" fmla="val -103088"/>
                <a:gd name="adj2" fmla="val -33065"/>
              </a:avLst>
            </a:prstGeom>
            <a:solidFill>
              <a:srgbClr val="D6F5F5"/>
            </a:solidFill>
            <a:ln w="9525">
              <a:solidFill>
                <a:srgbClr val="00B0F0"/>
              </a:solidFill>
              <a:rou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9466" name="文本框 10"/>
            <p:cNvSpPr txBox="1">
              <a:spLocks noChangeArrowheads="1"/>
            </p:cNvSpPr>
            <p:nvPr/>
          </p:nvSpPr>
          <p:spPr bwMode="auto">
            <a:xfrm>
              <a:off x="9391" y="2527"/>
              <a:ext cx="4939" cy="1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CN" altLang="en-US" sz="2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当</a:t>
              </a:r>
              <a:r>
                <a:rPr lang="en-US" altLang="zh-CN" sz="2000" i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sz="2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=0,b=</a:t>
              </a:r>
              <a:r>
                <a:rPr lang="en-US" altLang="zh-CN" sz="20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-</a:t>
              </a:r>
              <a:r>
                <a:rPr lang="en-US" altLang="zh-CN" sz="2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  <a:r>
                <a:rPr lang="zh-CN" altLang="en-US" sz="2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时，</a:t>
              </a:r>
              <a:r>
                <a:rPr lang="en-US" altLang="zh-CN" sz="2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|</a:t>
              </a:r>
              <a:r>
                <a:rPr lang="en-US" altLang="zh-CN" sz="2000" i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</a:t>
              </a:r>
              <a:r>
                <a:rPr lang="en-US" altLang="zh-CN" sz="2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|</a:t>
              </a:r>
              <a:r>
                <a:rPr lang="zh-CN" altLang="en-US" sz="2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＜</a:t>
              </a:r>
              <a:r>
                <a:rPr lang="en-US" altLang="zh-CN" sz="2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|</a:t>
              </a:r>
              <a:r>
                <a:rPr lang="en-US" altLang="zh-CN" sz="2000" i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b</a:t>
              </a:r>
              <a:r>
                <a:rPr lang="en-US" altLang="zh-CN" sz="2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|</a:t>
              </a:r>
              <a:r>
                <a:rPr lang="zh-CN" altLang="en-US" sz="2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，故</a:t>
              </a:r>
              <a:r>
                <a:rPr lang="en-US" altLang="zh-CN" sz="2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zh-CN" altLang="en-US" sz="2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错误</a:t>
              </a:r>
            </a:p>
          </p:txBody>
        </p:sp>
      </p:grpSp>
      <p:grpSp>
        <p:nvGrpSpPr>
          <p:cNvPr id="12" name="组合 11"/>
          <p:cNvGrpSpPr/>
          <p:nvPr/>
        </p:nvGrpSpPr>
        <p:grpSpPr bwMode="auto">
          <a:xfrm>
            <a:off x="5807075" y="4276725"/>
            <a:ext cx="3240088" cy="1243013"/>
            <a:chOff x="8845" y="2513"/>
            <a:chExt cx="5103" cy="1957"/>
          </a:xfrm>
        </p:grpSpPr>
        <p:sp>
          <p:nvSpPr>
            <p:cNvPr id="19468" name="矩形标注 12"/>
            <p:cNvSpPr>
              <a:spLocks noChangeArrowheads="1"/>
            </p:cNvSpPr>
            <p:nvPr/>
          </p:nvSpPr>
          <p:spPr bwMode="auto">
            <a:xfrm>
              <a:off x="8845" y="2513"/>
              <a:ext cx="5103" cy="1957"/>
            </a:xfrm>
            <a:prstGeom prst="wedgeRectCallout">
              <a:avLst>
                <a:gd name="adj1" fmla="val -92310"/>
                <a:gd name="adj2" fmla="val -106463"/>
              </a:avLst>
            </a:prstGeom>
            <a:solidFill>
              <a:srgbClr val="D6F5F5"/>
            </a:solidFill>
            <a:ln w="9525">
              <a:solidFill>
                <a:srgbClr val="00B0F0"/>
              </a:solidFill>
              <a:rou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9469" name="文本框 13"/>
            <p:cNvSpPr txBox="1">
              <a:spLocks noChangeArrowheads="1"/>
            </p:cNvSpPr>
            <p:nvPr/>
          </p:nvSpPr>
          <p:spPr bwMode="auto">
            <a:xfrm>
              <a:off x="9009" y="2526"/>
              <a:ext cx="4939" cy="1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CN" altLang="en-US" sz="2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利用不等式的性质</a:t>
              </a:r>
              <a:r>
                <a:rPr lang="en-US" altLang="zh-CN" sz="2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  <a:r>
                <a:rPr lang="zh-CN" altLang="en-US" sz="2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，不等式两边同时乘以</a:t>
              </a:r>
              <a:r>
                <a:rPr lang="en-US" altLang="zh-CN" sz="2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-2</a:t>
              </a:r>
              <a:r>
                <a:rPr lang="zh-CN" altLang="en-US" sz="2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，不等号改变方向</a:t>
              </a:r>
              <a:r>
                <a:rPr lang="en-US" altLang="zh-CN" sz="2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.</a:t>
              </a:r>
              <a:r>
                <a:rPr lang="zh-CN" altLang="en-US" sz="2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故</a:t>
              </a:r>
              <a:r>
                <a:rPr lang="en-US" altLang="zh-CN" sz="2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  <a:r>
                <a:rPr lang="zh-CN" altLang="en-US" sz="2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正确</a:t>
              </a:r>
              <a:r>
                <a:rPr lang="en-US" altLang="zh-CN" sz="2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.</a:t>
              </a:r>
            </a:p>
          </p:txBody>
        </p:sp>
      </p:grpSp>
      <p:grpSp>
        <p:nvGrpSpPr>
          <p:cNvPr id="15" name="组合 14"/>
          <p:cNvGrpSpPr/>
          <p:nvPr/>
        </p:nvGrpSpPr>
        <p:grpSpPr bwMode="auto">
          <a:xfrm>
            <a:off x="2047875" y="5106988"/>
            <a:ext cx="3240088" cy="869950"/>
            <a:chOff x="9227" y="2501"/>
            <a:chExt cx="5103" cy="1370"/>
          </a:xfrm>
        </p:grpSpPr>
        <p:sp>
          <p:nvSpPr>
            <p:cNvPr id="19471" name="矩形标注 15"/>
            <p:cNvSpPr>
              <a:spLocks noChangeArrowheads="1"/>
            </p:cNvSpPr>
            <p:nvPr/>
          </p:nvSpPr>
          <p:spPr bwMode="auto">
            <a:xfrm>
              <a:off x="9227" y="2501"/>
              <a:ext cx="5103" cy="1370"/>
            </a:xfrm>
            <a:prstGeom prst="wedgeRectCallout">
              <a:avLst>
                <a:gd name="adj1" fmla="val -6458"/>
                <a:gd name="adj2" fmla="val -159491"/>
              </a:avLst>
            </a:prstGeom>
            <a:solidFill>
              <a:srgbClr val="D6F5F5"/>
            </a:solidFill>
            <a:ln w="9525">
              <a:solidFill>
                <a:srgbClr val="00B0F0"/>
              </a:solidFill>
              <a:rou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9472" name="文本框 16"/>
            <p:cNvSpPr txBox="1">
              <a:spLocks noChangeArrowheads="1"/>
            </p:cNvSpPr>
            <p:nvPr/>
          </p:nvSpPr>
          <p:spPr bwMode="auto">
            <a:xfrm>
              <a:off x="9391" y="2527"/>
              <a:ext cx="4939" cy="1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CN" altLang="en-US" sz="2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当</a:t>
              </a:r>
              <a:r>
                <a:rPr lang="en-US" altLang="zh-CN" sz="2000" i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sz="2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=0,b=</a:t>
              </a:r>
              <a:r>
                <a:rPr lang="en-US" altLang="zh-CN" sz="20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-</a:t>
              </a:r>
              <a:r>
                <a:rPr lang="en-US" altLang="zh-CN" sz="2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  <a:r>
                <a:rPr lang="zh-CN" altLang="en-US" sz="2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时，</a:t>
              </a:r>
              <a:r>
                <a:rPr lang="en-US" altLang="zh-CN" sz="2000" i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</a:t>
              </a:r>
              <a:r>
                <a:rPr lang="en-US" altLang="zh-CN" sz="2000" baseline="30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en-US" altLang="zh-CN" sz="2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=0</a:t>
              </a:r>
              <a:r>
                <a:rPr lang="zh-CN" altLang="en-US" sz="2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en-US" altLang="zh-CN" sz="2000" i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b</a:t>
              </a:r>
              <a:r>
                <a:rPr lang="en-US" altLang="zh-CN" sz="2000" baseline="30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en-US" altLang="zh-CN" sz="2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=</a:t>
              </a:r>
              <a:r>
                <a:rPr lang="en-US" altLang="zh-CN" sz="2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|9</a:t>
              </a:r>
              <a:r>
                <a:rPr lang="zh-CN" altLang="en-US" sz="2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，</a:t>
              </a:r>
              <a:r>
                <a:rPr lang="en-US" altLang="zh-CN" sz="2000" i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</a:t>
              </a:r>
              <a:r>
                <a:rPr lang="en-US" altLang="zh-CN" sz="2000" baseline="30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＜</a:t>
              </a:r>
              <a:r>
                <a:rPr lang="en-US" altLang="zh-CN" sz="2000" i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b</a:t>
              </a:r>
              <a:r>
                <a:rPr lang="en-US" altLang="zh-CN" sz="2000" baseline="30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，</a:t>
              </a:r>
              <a:r>
                <a:rPr lang="zh-CN" altLang="en-US" sz="2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故</a:t>
              </a:r>
              <a:r>
                <a:rPr lang="en-US" altLang="zh-CN" sz="2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  <a:r>
                <a:rPr lang="zh-CN" altLang="en-US" sz="2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错误</a:t>
              </a:r>
              <a:r>
                <a:rPr lang="en-US" altLang="zh-CN" sz="2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3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0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62"/>
          <p:cNvSpPr txBox="1">
            <a:spLocks noChangeArrowheads="1"/>
          </p:cNvSpPr>
          <p:nvPr/>
        </p:nvSpPr>
        <p:spPr bwMode="auto">
          <a:xfrm>
            <a:off x="528638" y="896938"/>
            <a:ext cx="8027987" cy="173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4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同桌的甲、乙两名同学，争论着一个问题：甲同学说： 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      “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a.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乙同学说：“这不可能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.”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请你评说一下两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        名同学的观点究竟哪个正确？为什么？举例说明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434627" name="文本框 1"/>
          <p:cNvSpPr txBox="1">
            <a:spLocks noChangeArrowheads="1"/>
          </p:cNvSpPr>
          <p:nvPr/>
        </p:nvSpPr>
        <p:spPr bwMode="auto">
          <a:xfrm>
            <a:off x="1069975" y="2820988"/>
            <a:ext cx="7004050" cy="173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解：乙同学的观点正确．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因为当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为非正数时，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≤4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，所以甲同学的观点不正确，乙同学的观点是正确的．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3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组合 6147"/>
          <p:cNvGrpSpPr/>
          <p:nvPr/>
        </p:nvGrpSpPr>
        <p:grpSpPr bwMode="auto">
          <a:xfrm>
            <a:off x="477838" y="517525"/>
            <a:ext cx="7148512" cy="836613"/>
            <a:chOff x="0" y="0"/>
            <a:chExt cx="11256" cy="1316"/>
          </a:xfrm>
        </p:grpSpPr>
        <p:sp>
          <p:nvSpPr>
            <p:cNvPr id="21507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08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09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zh-CN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1510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10379" cy="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将不等式化成</a:t>
              </a:r>
              <a:r>
                <a:rPr lang="zh-CN" altLang="en-US" sz="2800" b="1">
                  <a:solidFill>
                    <a:srgbClr val="006666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“</a:t>
              </a:r>
              <a:r>
                <a:rPr lang="en-US" altLang="zh-CN" sz="2800" b="1" i="1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x</a:t>
              </a:r>
              <a:r>
                <a:rPr lang="zh-CN" altLang="en-US" sz="2800" b="1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＞</a:t>
              </a:r>
              <a:r>
                <a:rPr lang="en-US" altLang="zh-CN" sz="2800" b="1" i="1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a</a:t>
              </a:r>
              <a:r>
                <a:rPr lang="en-US" altLang="zh-CN" sz="2800" b="1">
                  <a:solidFill>
                    <a:srgbClr val="006666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”</a:t>
              </a:r>
              <a:r>
                <a:rPr lang="zh-CN" altLang="en-US" sz="2800" b="1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或</a:t>
              </a:r>
              <a:r>
                <a:rPr lang="zh-CN" altLang="en-US" sz="2800" b="1">
                  <a:solidFill>
                    <a:srgbClr val="006666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“</a:t>
              </a:r>
              <a:r>
                <a:rPr lang="en-US" altLang="zh-CN" sz="2800" b="1" i="1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x</a:t>
              </a:r>
              <a:r>
                <a:rPr lang="zh-CN" altLang="en-US" sz="2800" b="1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＜</a:t>
              </a:r>
              <a:r>
                <a:rPr lang="en-US" altLang="zh-CN" sz="2800" b="1" i="1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a</a:t>
              </a:r>
              <a:r>
                <a:rPr lang="en-US" altLang="zh-CN" sz="2800" b="1">
                  <a:solidFill>
                    <a:srgbClr val="006666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”</a:t>
              </a:r>
              <a:r>
                <a:rPr lang="zh-CN" altLang="en-US" sz="2800" b="1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的形式</a:t>
              </a:r>
            </a:p>
          </p:txBody>
        </p:sp>
        <p:sp>
          <p:nvSpPr>
            <p:cNvPr id="21511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  <p:sp>
        <p:nvSpPr>
          <p:cNvPr id="21512" name="Text Box 2"/>
          <p:cNvSpPr txBox="1">
            <a:spLocks noChangeArrowheads="1"/>
          </p:cNvSpPr>
          <p:nvPr/>
        </p:nvSpPr>
        <p:spPr bwMode="auto">
          <a:xfrm>
            <a:off x="665163" y="2058988"/>
            <a:ext cx="6364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4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将下列不等式化成“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&gt;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或“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&lt;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的形式：</a:t>
            </a:r>
          </a:p>
        </p:txBody>
      </p:sp>
      <p:sp>
        <p:nvSpPr>
          <p:cNvPr id="21513" name="圆角矩形 31"/>
          <p:cNvSpPr>
            <a:spLocks noChangeArrowheads="1"/>
          </p:cNvSpPr>
          <p:nvPr/>
        </p:nvSpPr>
        <p:spPr bwMode="auto">
          <a:xfrm>
            <a:off x="477838" y="1546225"/>
            <a:ext cx="1762125" cy="512763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  <p:sp>
        <p:nvSpPr>
          <p:cNvPr id="21514" name="文本框 2"/>
          <p:cNvSpPr txBox="1">
            <a:spLocks noChangeArrowheads="1"/>
          </p:cNvSpPr>
          <p:nvPr/>
        </p:nvSpPr>
        <p:spPr bwMode="auto">
          <a:xfrm>
            <a:off x="1123950" y="2743200"/>
            <a:ext cx="181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(1) 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-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＞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；</a:t>
            </a:r>
          </a:p>
        </p:txBody>
      </p:sp>
      <p:sp>
        <p:nvSpPr>
          <p:cNvPr id="21515" name="文本框 3"/>
          <p:cNvSpPr txBox="1">
            <a:spLocks noChangeArrowheads="1"/>
          </p:cNvSpPr>
          <p:nvPr/>
        </p:nvSpPr>
        <p:spPr bwMode="auto">
          <a:xfrm>
            <a:off x="3543300" y="2755900"/>
            <a:ext cx="197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(2) 2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＜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+2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；</a:t>
            </a:r>
          </a:p>
        </p:txBody>
      </p:sp>
      <p:sp>
        <p:nvSpPr>
          <p:cNvPr id="21516" name="文本框 6"/>
          <p:cNvSpPr txBox="1">
            <a:spLocks noChangeArrowheads="1"/>
          </p:cNvSpPr>
          <p:nvPr/>
        </p:nvSpPr>
        <p:spPr bwMode="auto">
          <a:xfrm>
            <a:off x="3540125" y="3570288"/>
            <a:ext cx="174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(4) 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-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5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＞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20.</a:t>
            </a:r>
          </a:p>
        </p:txBody>
      </p:sp>
      <p:grpSp>
        <p:nvGrpSpPr>
          <p:cNvPr id="21517" name="组合 8"/>
          <p:cNvGrpSpPr/>
          <p:nvPr/>
        </p:nvGrpSpPr>
        <p:grpSpPr bwMode="auto">
          <a:xfrm>
            <a:off x="1084263" y="3346450"/>
            <a:ext cx="1909762" cy="866775"/>
            <a:chOff x="1708" y="5281"/>
            <a:chExt cx="3008" cy="1364"/>
          </a:xfrm>
        </p:grpSpPr>
        <p:sp>
          <p:nvSpPr>
            <p:cNvPr id="21518" name="文本框 5"/>
            <p:cNvSpPr txBox="1">
              <a:spLocks noChangeArrowheads="1"/>
            </p:cNvSpPr>
            <p:nvPr/>
          </p:nvSpPr>
          <p:spPr bwMode="auto">
            <a:xfrm>
              <a:off x="1708" y="5603"/>
              <a:ext cx="300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(3)             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； </a:t>
              </a:r>
            </a:p>
          </p:txBody>
        </p:sp>
        <p:graphicFrame>
          <p:nvGraphicFramePr>
            <p:cNvPr id="21519" name="对象 7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2533" y="5281"/>
            <a:ext cx="1496" cy="13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32" r:id="rId3" imgW="431800" imgH="393700" progId="Equation.3">
                    <p:embed/>
                  </p:oleObj>
                </mc:Choice>
                <mc:Fallback>
                  <p:oleObj r:id="rId3" imgW="431800" imgH="393700" progId="Equation.3">
                    <p:embed/>
                    <p:pic>
                      <p:nvPicPr>
                        <p:cNvPr id="0" name="对象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3" y="5281"/>
                          <a:ext cx="1496" cy="13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520" name="文本框 9"/>
          <p:cNvSpPr txBox="1">
            <a:spLocks noChangeArrowheads="1"/>
          </p:cNvSpPr>
          <p:nvPr/>
        </p:nvSpPr>
        <p:spPr bwMode="auto">
          <a:xfrm>
            <a:off x="749300" y="4348163"/>
            <a:ext cx="654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</a:p>
        </p:txBody>
      </p:sp>
      <p:sp>
        <p:nvSpPr>
          <p:cNvPr id="21521" name="Text Box 2"/>
          <p:cNvSpPr txBox="1">
            <a:spLocks noChangeArrowheads="1"/>
          </p:cNvSpPr>
          <p:nvPr/>
        </p:nvSpPr>
        <p:spPr bwMode="auto">
          <a:xfrm>
            <a:off x="1257300" y="4211638"/>
            <a:ext cx="8178800" cy="173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(1)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了使不等式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-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＞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中不等号的一边变为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，根据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_____________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，不等式两边都加上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____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，不等号的方向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_____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，得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_____________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，即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_________.</a:t>
            </a:r>
          </a:p>
        </p:txBody>
      </p:sp>
      <p:sp>
        <p:nvSpPr>
          <p:cNvPr id="1435666" name="文本框 10"/>
          <p:cNvSpPr txBox="1">
            <a:spLocks noChangeArrowheads="1"/>
          </p:cNvSpPr>
          <p:nvPr/>
        </p:nvSpPr>
        <p:spPr bwMode="auto">
          <a:xfrm>
            <a:off x="1257300" y="4852988"/>
            <a:ext cx="2163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不等式的性质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</a:t>
            </a:r>
          </a:p>
        </p:txBody>
      </p:sp>
      <p:sp>
        <p:nvSpPr>
          <p:cNvPr id="1435667" name="文本框 11"/>
          <p:cNvSpPr txBox="1">
            <a:spLocks noChangeArrowheads="1"/>
          </p:cNvSpPr>
          <p:nvPr/>
        </p:nvSpPr>
        <p:spPr bwMode="auto">
          <a:xfrm>
            <a:off x="6159500" y="48529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</a:t>
            </a:r>
          </a:p>
        </p:txBody>
      </p:sp>
      <p:sp>
        <p:nvSpPr>
          <p:cNvPr id="1435668" name="文本框 12"/>
          <p:cNvSpPr txBox="1">
            <a:spLocks noChangeArrowheads="1"/>
          </p:cNvSpPr>
          <p:nvPr/>
        </p:nvSpPr>
        <p:spPr bwMode="auto">
          <a:xfrm>
            <a:off x="1325563" y="5408613"/>
            <a:ext cx="792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不变</a:t>
            </a:r>
          </a:p>
        </p:txBody>
      </p:sp>
      <p:sp>
        <p:nvSpPr>
          <p:cNvPr id="1435669" name="文本框 13"/>
          <p:cNvSpPr txBox="1">
            <a:spLocks noChangeArrowheads="1"/>
          </p:cNvSpPr>
          <p:nvPr/>
        </p:nvSpPr>
        <p:spPr bwMode="auto">
          <a:xfrm>
            <a:off x="2994025" y="5395913"/>
            <a:ext cx="1730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-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1+1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＞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2+1</a:t>
            </a:r>
          </a:p>
        </p:txBody>
      </p:sp>
      <p:sp>
        <p:nvSpPr>
          <p:cNvPr id="1435670" name="文本框 14"/>
          <p:cNvSpPr txBox="1">
            <a:spLocks noChangeArrowheads="1"/>
          </p:cNvSpPr>
          <p:nvPr/>
        </p:nvSpPr>
        <p:spPr bwMode="auto">
          <a:xfrm>
            <a:off x="5484813" y="5408613"/>
            <a:ext cx="774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＞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5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5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5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5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5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5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5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5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5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5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666" grpId="0"/>
      <p:bldP spid="1435667" grpId="0"/>
      <p:bldP spid="1435668" grpId="0"/>
      <p:bldP spid="1435669" grpId="0"/>
      <p:bldP spid="143567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723900" y="768350"/>
            <a:ext cx="775335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了使不等式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＜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+2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中不等号的一边变为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，根据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_____________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，不等式两边都减去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____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，不等号的方向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_____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，得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_____________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，即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_________.</a:t>
            </a:r>
          </a:p>
        </p:txBody>
      </p:sp>
      <p:sp>
        <p:nvSpPr>
          <p:cNvPr id="1436675" name="文本框 10"/>
          <p:cNvSpPr txBox="1">
            <a:spLocks noChangeArrowheads="1"/>
          </p:cNvSpPr>
          <p:nvPr/>
        </p:nvSpPr>
        <p:spPr bwMode="auto">
          <a:xfrm>
            <a:off x="723900" y="1408113"/>
            <a:ext cx="2163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不等式的性质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</a:t>
            </a:r>
          </a:p>
        </p:txBody>
      </p:sp>
      <p:sp>
        <p:nvSpPr>
          <p:cNvPr id="1436676" name="文本框 11"/>
          <p:cNvSpPr txBox="1">
            <a:spLocks noChangeArrowheads="1"/>
          </p:cNvSpPr>
          <p:nvPr/>
        </p:nvSpPr>
        <p:spPr bwMode="auto">
          <a:xfrm>
            <a:off x="5622925" y="1408113"/>
            <a:ext cx="31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436677" name="文本框 12"/>
          <p:cNvSpPr txBox="1">
            <a:spLocks noChangeArrowheads="1"/>
          </p:cNvSpPr>
          <p:nvPr/>
        </p:nvSpPr>
        <p:spPr bwMode="auto">
          <a:xfrm>
            <a:off x="792163" y="1965325"/>
            <a:ext cx="792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不变</a:t>
            </a:r>
          </a:p>
        </p:txBody>
      </p:sp>
      <p:sp>
        <p:nvSpPr>
          <p:cNvPr id="1436678" name="文本框 13"/>
          <p:cNvSpPr txBox="1">
            <a:spLocks noChangeArrowheads="1"/>
          </p:cNvSpPr>
          <p:nvPr/>
        </p:nvSpPr>
        <p:spPr bwMode="auto">
          <a:xfrm>
            <a:off x="2460625" y="1952625"/>
            <a:ext cx="1811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-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＜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+2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-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436679" name="文本框 14"/>
          <p:cNvSpPr txBox="1">
            <a:spLocks noChangeArrowheads="1"/>
          </p:cNvSpPr>
          <p:nvPr/>
        </p:nvSpPr>
        <p:spPr bwMode="auto">
          <a:xfrm>
            <a:off x="5026025" y="1952625"/>
            <a:ext cx="774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＜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</a:p>
        </p:txBody>
      </p:sp>
      <p:sp>
        <p:nvSpPr>
          <p:cNvPr id="22536" name="Text Box 2"/>
          <p:cNvSpPr txBox="1">
            <a:spLocks noChangeArrowheads="1"/>
          </p:cNvSpPr>
          <p:nvPr/>
        </p:nvSpPr>
        <p:spPr bwMode="auto">
          <a:xfrm>
            <a:off x="723900" y="2705100"/>
            <a:ext cx="8178800" cy="173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(3)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了使不等式      中不等号的一边变为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，根据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_____________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，不等式两边都乘以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____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，不等号的方向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_____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，得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_____________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，即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_________.</a:t>
            </a:r>
          </a:p>
        </p:txBody>
      </p:sp>
      <p:sp>
        <p:nvSpPr>
          <p:cNvPr id="1436681" name="文本框 3"/>
          <p:cNvSpPr txBox="1">
            <a:spLocks noChangeArrowheads="1"/>
          </p:cNvSpPr>
          <p:nvPr/>
        </p:nvSpPr>
        <p:spPr bwMode="auto">
          <a:xfrm>
            <a:off x="723900" y="3346450"/>
            <a:ext cx="2163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不等式的性质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</a:p>
        </p:txBody>
      </p:sp>
      <p:sp>
        <p:nvSpPr>
          <p:cNvPr id="1436682" name="文本框 4"/>
          <p:cNvSpPr txBox="1">
            <a:spLocks noChangeArrowheads="1"/>
          </p:cNvSpPr>
          <p:nvPr/>
        </p:nvSpPr>
        <p:spPr bwMode="auto">
          <a:xfrm>
            <a:off x="5626100" y="334645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</a:t>
            </a:r>
          </a:p>
        </p:txBody>
      </p:sp>
      <p:sp>
        <p:nvSpPr>
          <p:cNvPr id="1436683" name="文本框 5"/>
          <p:cNvSpPr txBox="1">
            <a:spLocks noChangeArrowheads="1"/>
          </p:cNvSpPr>
          <p:nvPr/>
        </p:nvSpPr>
        <p:spPr bwMode="auto">
          <a:xfrm>
            <a:off x="792163" y="3902075"/>
            <a:ext cx="792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不变</a:t>
            </a:r>
          </a:p>
        </p:txBody>
      </p:sp>
      <p:sp>
        <p:nvSpPr>
          <p:cNvPr id="1436684" name="文本框 7"/>
          <p:cNvSpPr txBox="1">
            <a:spLocks noChangeArrowheads="1"/>
          </p:cNvSpPr>
          <p:nvPr/>
        </p:nvSpPr>
        <p:spPr bwMode="auto">
          <a:xfrm>
            <a:off x="4951413" y="3902075"/>
            <a:ext cx="927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＜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12</a:t>
            </a:r>
          </a:p>
        </p:txBody>
      </p:sp>
      <p:sp>
        <p:nvSpPr>
          <p:cNvPr id="22541" name="Text Box 2"/>
          <p:cNvSpPr txBox="1">
            <a:spLocks noChangeArrowheads="1"/>
          </p:cNvSpPr>
          <p:nvPr/>
        </p:nvSpPr>
        <p:spPr bwMode="auto">
          <a:xfrm>
            <a:off x="723900" y="4714875"/>
            <a:ext cx="817880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(4)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了使不等式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-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5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＞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20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中不等号的一边变为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，根据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_____________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，不等式两边都除以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____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，不等号的方向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_____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，得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__________________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，即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_________.</a:t>
            </a:r>
          </a:p>
        </p:txBody>
      </p:sp>
      <p:sp>
        <p:nvSpPr>
          <p:cNvPr id="1436686" name="文本框 16"/>
          <p:cNvSpPr txBox="1">
            <a:spLocks noChangeArrowheads="1"/>
          </p:cNvSpPr>
          <p:nvPr/>
        </p:nvSpPr>
        <p:spPr bwMode="auto">
          <a:xfrm>
            <a:off x="723900" y="5354638"/>
            <a:ext cx="2163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不等式的性质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</a:t>
            </a:r>
          </a:p>
        </p:txBody>
      </p:sp>
      <p:sp>
        <p:nvSpPr>
          <p:cNvPr id="1436687" name="文本框 17"/>
          <p:cNvSpPr txBox="1">
            <a:spLocks noChangeArrowheads="1"/>
          </p:cNvSpPr>
          <p:nvPr/>
        </p:nvSpPr>
        <p:spPr bwMode="auto">
          <a:xfrm>
            <a:off x="5626100" y="5354638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-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5</a:t>
            </a:r>
          </a:p>
        </p:txBody>
      </p:sp>
      <p:sp>
        <p:nvSpPr>
          <p:cNvPr id="1436688" name="文本框 18"/>
          <p:cNvSpPr txBox="1">
            <a:spLocks noChangeArrowheads="1"/>
          </p:cNvSpPr>
          <p:nvPr/>
        </p:nvSpPr>
        <p:spPr bwMode="auto">
          <a:xfrm>
            <a:off x="792163" y="5911850"/>
            <a:ext cx="792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改变</a:t>
            </a:r>
          </a:p>
        </p:txBody>
      </p:sp>
      <p:sp>
        <p:nvSpPr>
          <p:cNvPr id="1436689" name="文本框 19"/>
          <p:cNvSpPr txBox="1">
            <a:spLocks noChangeArrowheads="1"/>
          </p:cNvSpPr>
          <p:nvPr/>
        </p:nvSpPr>
        <p:spPr bwMode="auto">
          <a:xfrm>
            <a:off x="2206625" y="5911850"/>
            <a:ext cx="2582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-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5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x÷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-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5)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＜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20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÷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-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5)</a:t>
            </a:r>
          </a:p>
        </p:txBody>
      </p:sp>
      <p:sp>
        <p:nvSpPr>
          <p:cNvPr id="1436690" name="文本框 20"/>
          <p:cNvSpPr txBox="1">
            <a:spLocks noChangeArrowheads="1"/>
          </p:cNvSpPr>
          <p:nvPr/>
        </p:nvSpPr>
        <p:spPr bwMode="auto">
          <a:xfrm>
            <a:off x="5878513" y="5911850"/>
            <a:ext cx="928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＜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-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4</a:t>
            </a:r>
          </a:p>
        </p:txBody>
      </p:sp>
      <p:graphicFrame>
        <p:nvGraphicFramePr>
          <p:cNvPr id="22547" name="对象 2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667000" y="2597150"/>
          <a:ext cx="94932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7" r:id="rId3" imgW="431800" imgH="393700" progId="Equation.3">
                  <p:embed/>
                </p:oleObj>
              </mc:Choice>
              <mc:Fallback>
                <p:oleObj r:id="rId3" imgW="431800" imgH="393700" progId="Equation.3">
                  <p:embed/>
                  <p:pic>
                    <p:nvPicPr>
                      <p:cNvPr id="0" name="对象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597150"/>
                        <a:ext cx="949325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对象 2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232025" y="3697288"/>
          <a:ext cx="1817688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8" r:id="rId5" imgW="825500" imgH="393700" progId="Equation.3">
                  <p:embed/>
                </p:oleObj>
              </mc:Choice>
              <mc:Fallback>
                <p:oleObj r:id="rId5" imgW="825500" imgH="393700" progId="Equation.3">
                  <p:embed/>
                  <p:pic>
                    <p:nvPicPr>
                      <p:cNvPr id="0" name="对象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2025" y="3697288"/>
                        <a:ext cx="1817688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6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6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6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6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6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6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6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6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6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6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6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6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6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36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6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36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36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36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36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36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36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36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36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36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36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36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43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43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675" grpId="0"/>
      <p:bldP spid="1436676" grpId="0"/>
      <p:bldP spid="1436677" grpId="0"/>
      <p:bldP spid="1436678" grpId="0"/>
      <p:bldP spid="1436679" grpId="0"/>
      <p:bldP spid="1436681" grpId="0"/>
      <p:bldP spid="1436682" grpId="0"/>
      <p:bldP spid="1436683" grpId="0"/>
      <p:bldP spid="1436684" grpId="0"/>
      <p:bldP spid="1436686" grpId="0"/>
      <p:bldP spid="1436687" grpId="0"/>
      <p:bldP spid="1436688" grpId="0"/>
      <p:bldP spid="1436689" grpId="0"/>
      <p:bldP spid="143669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圆角矩形 31"/>
          <p:cNvSpPr>
            <a:spLocks noChangeArrowheads="1"/>
          </p:cNvSpPr>
          <p:nvPr/>
        </p:nvSpPr>
        <p:spPr bwMode="auto">
          <a:xfrm>
            <a:off x="665163" y="1419225"/>
            <a:ext cx="1762125" cy="512763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方法归纳</a:t>
            </a:r>
          </a:p>
        </p:txBody>
      </p:sp>
      <p:sp>
        <p:nvSpPr>
          <p:cNvPr id="1437699" name="文本框 2"/>
          <p:cNvSpPr txBox="1">
            <a:spLocks noChangeArrowheads="1"/>
          </p:cNvSpPr>
          <p:nvPr/>
        </p:nvSpPr>
        <p:spPr bwMode="auto">
          <a:xfrm>
            <a:off x="1020763" y="2471738"/>
            <a:ext cx="74041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将下列不等式化成“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&gt;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或“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&lt;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的形式，实质是利用不等式的性质对不等式进行变形，把不等式的右边化成常数，左边化成只含有系数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的未知数的一次式的形式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76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76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76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699" grpId="0" bldLvl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600075" y="1571625"/>
            <a:ext cx="6362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将下列不等式化成“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&gt;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或“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&lt;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的形式：</a:t>
            </a:r>
          </a:p>
        </p:txBody>
      </p:sp>
      <p:graphicFrame>
        <p:nvGraphicFramePr>
          <p:cNvPr id="24579" name="对象 12290"/>
          <p:cNvGraphicFramePr>
            <a:graphicFrameLocks noChangeAspect="1"/>
          </p:cNvGraphicFramePr>
          <p:nvPr/>
        </p:nvGraphicFramePr>
        <p:xfrm>
          <a:off x="814388" y="2301875"/>
          <a:ext cx="2160587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3" r:id="rId3" imgW="825500" imgH="215900" progId="Equations">
                  <p:embed/>
                </p:oleObj>
              </mc:Choice>
              <mc:Fallback>
                <p:oleObj r:id="rId3" imgW="825500" imgH="215900" progId="Equations">
                  <p:embed/>
                  <p:pic>
                    <p:nvPicPr>
                      <p:cNvPr id="0" name="对象 122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88" y="2301875"/>
                        <a:ext cx="2160587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对象 12291"/>
          <p:cNvGraphicFramePr>
            <a:graphicFrameLocks noChangeAspect="1"/>
          </p:cNvGraphicFramePr>
          <p:nvPr/>
        </p:nvGraphicFramePr>
        <p:xfrm>
          <a:off x="747713" y="3197225"/>
          <a:ext cx="2160587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4" r:id="rId5" imgW="826135" imgH="394335" progId="Equations">
                  <p:embed/>
                </p:oleObj>
              </mc:Choice>
              <mc:Fallback>
                <p:oleObj r:id="rId5" imgW="826135" imgH="394335" progId="Equations">
                  <p:embed/>
                  <p:pic>
                    <p:nvPicPr>
                      <p:cNvPr id="0" name="对象 122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3" y="3197225"/>
                        <a:ext cx="2160587" cy="1027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对象 12292"/>
          <p:cNvGraphicFramePr>
            <a:graphicFrameLocks noChangeAspect="1"/>
          </p:cNvGraphicFramePr>
          <p:nvPr/>
        </p:nvGraphicFramePr>
        <p:xfrm>
          <a:off x="881063" y="4224338"/>
          <a:ext cx="2027237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5" r:id="rId7" imgW="775335" imgH="394335" progId="Equations">
                  <p:embed/>
                </p:oleObj>
              </mc:Choice>
              <mc:Fallback>
                <p:oleObj r:id="rId7" imgW="775335" imgH="394335" progId="Equations">
                  <p:embed/>
                  <p:pic>
                    <p:nvPicPr>
                      <p:cNvPr id="0" name="对象 122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063" y="4224338"/>
                        <a:ext cx="2027237" cy="1027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2" name="圆角矩形 31"/>
          <p:cNvSpPr>
            <a:spLocks noChangeArrowheads="1"/>
          </p:cNvSpPr>
          <p:nvPr/>
        </p:nvSpPr>
        <p:spPr bwMode="auto">
          <a:xfrm>
            <a:off x="747713" y="841375"/>
            <a:ext cx="1362075" cy="511175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</a:p>
        </p:txBody>
      </p:sp>
      <p:sp>
        <p:nvSpPr>
          <p:cNvPr id="1438727" name="文本框 5"/>
          <p:cNvSpPr txBox="1">
            <a:spLocks noChangeArrowheads="1"/>
          </p:cNvSpPr>
          <p:nvPr/>
        </p:nvSpPr>
        <p:spPr bwMode="auto">
          <a:xfrm>
            <a:off x="4086225" y="2355850"/>
            <a:ext cx="642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&gt;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</a:p>
        </p:txBody>
      </p:sp>
      <p:graphicFrame>
        <p:nvGraphicFramePr>
          <p:cNvPr id="22" name="对象 2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903663" y="3276600"/>
          <a:ext cx="1008062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6" r:id="rId9" imgW="457200" imgH="393700" progId="Equation.3">
                  <p:embed/>
                </p:oleObj>
              </mc:Choice>
              <mc:Fallback>
                <p:oleObj r:id="rId9" imgW="457200" imgH="393700" progId="Equation.3">
                  <p:embed/>
                  <p:pic>
                    <p:nvPicPr>
                      <p:cNvPr id="0" name="对象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3663" y="3276600"/>
                        <a:ext cx="1008062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030663" y="4622800"/>
          <a:ext cx="75565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7" r:id="rId11" imgW="342900" imgH="177165" progId="Equation.3">
                  <p:embed/>
                </p:oleObj>
              </mc:Choice>
              <mc:Fallback>
                <p:oleObj r:id="rId11" imgW="342900" imgH="177165" progId="Equation.3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0663" y="4622800"/>
                        <a:ext cx="75565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8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8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87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9271" name="矩形 11"/>
          <p:cNvSpPr>
            <a:spLocks noChangeArrowheads="1"/>
          </p:cNvSpPr>
          <p:nvPr/>
        </p:nvSpPr>
        <p:spPr bwMode="auto">
          <a:xfrm>
            <a:off x="539750" y="2133600"/>
            <a:ext cx="7920038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理解并掌握不等式的基本性质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（重点）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掌握并能熟练应用不等式的基本性质进行不等式的变形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（难点）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理解不等式的基本性质与等式基本性质之间的区别与联  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系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（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难点）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47" name="MH_SubTitle_4"/>
          <p:cNvSpPr txBox="1">
            <a:spLocks noChangeArrowheads="1"/>
          </p:cNvSpPr>
          <p:nvPr/>
        </p:nvSpPr>
        <p:spPr bwMode="auto">
          <a:xfrm>
            <a:off x="3286125" y="1214438"/>
            <a:ext cx="1928813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/>
          <a:p>
            <a:pPr>
              <a:lnSpc>
                <a:spcPct val="110000"/>
              </a:lnSpc>
            </a:pPr>
            <a:r>
              <a:rPr lang="zh-CN" altLang="en-US" sz="28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1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927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矩形 80"/>
          <p:cNvSpPr>
            <a:spLocks noChangeArrowheads="1"/>
          </p:cNvSpPr>
          <p:nvPr/>
        </p:nvSpPr>
        <p:spPr bwMode="auto">
          <a:xfrm>
            <a:off x="650875" y="1144588"/>
            <a:ext cx="1217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228B8B"/>
                </a:solidFill>
                <a:ea typeface="方正姚体" panose="02010601030101010101" pitchFamily="2" charset="-122"/>
              </a:rPr>
              <a:t>当堂练习</a:t>
            </a:r>
            <a:endParaRPr lang="zh-CN" altLang="en-US" sz="2000">
              <a:solidFill>
                <a:srgbClr val="228B8B"/>
              </a:solidFill>
            </a:endParaRP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801688" y="1947863"/>
            <a:ext cx="7072312" cy="338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</a:rPr>
              <a:t>1.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已知</a:t>
            </a:r>
            <a:r>
              <a:rPr lang="en-US" altLang="zh-CN" sz="2400" i="1">
                <a:latin typeface="Times New Roman" panose="02020603050405020304" pitchFamily="18" charset="0"/>
              </a:rPr>
              <a:t>a</a:t>
            </a:r>
            <a:r>
              <a:rPr lang="zh-CN" altLang="en-US" sz="2400">
                <a:latin typeface="Times New Roman" panose="02020603050405020304" pitchFamily="18" charset="0"/>
              </a:rPr>
              <a:t>＜</a:t>
            </a:r>
            <a:r>
              <a:rPr lang="en-US" altLang="zh-CN" sz="2400">
                <a:latin typeface="Times New Roman" panose="02020603050405020304" pitchFamily="18" charset="0"/>
              </a:rPr>
              <a:t>0</a:t>
            </a:r>
            <a:r>
              <a:rPr lang="zh-CN" altLang="en-US" sz="2400">
                <a:latin typeface="Times New Roman" panose="02020603050405020304" pitchFamily="18" charset="0"/>
              </a:rPr>
              <a:t>，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用</a:t>
            </a:r>
            <a:r>
              <a:rPr lang="zh-CN" altLang="en-US" sz="2400">
                <a:latin typeface="Times New Roman" panose="02020603050405020304" pitchFamily="18" charset="0"/>
              </a:rPr>
              <a:t>“＜”“＞”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填空：</a:t>
            </a:r>
          </a:p>
          <a:p>
            <a:r>
              <a:rPr lang="zh-CN" altLang="en-US" sz="2400">
                <a:latin typeface="Times New Roman" panose="02020603050405020304" pitchFamily="18" charset="0"/>
              </a:rPr>
              <a:t>   </a:t>
            </a:r>
          </a:p>
          <a:p>
            <a:r>
              <a:rPr lang="en-US" altLang="zh-CN" sz="2400">
                <a:latin typeface="Times New Roman" panose="02020603050405020304" pitchFamily="18" charset="0"/>
              </a:rPr>
              <a:t>(1)</a:t>
            </a:r>
            <a:r>
              <a:rPr lang="en-US" altLang="zh-CN" sz="2400" i="1">
                <a:latin typeface="Times New Roman" panose="02020603050405020304" pitchFamily="18" charset="0"/>
              </a:rPr>
              <a:t>a</a:t>
            </a:r>
            <a:r>
              <a:rPr lang="en-US" altLang="zh-CN" sz="2400">
                <a:latin typeface="Times New Roman" panose="02020603050405020304" pitchFamily="18" charset="0"/>
              </a:rPr>
              <a:t>+2 ____2</a:t>
            </a:r>
            <a:r>
              <a:rPr lang="zh-CN" altLang="en-US" sz="2400">
                <a:latin typeface="Times New Roman" panose="02020603050405020304" pitchFamily="18" charset="0"/>
              </a:rPr>
              <a:t>； </a:t>
            </a:r>
            <a:r>
              <a:rPr lang="en-US" altLang="zh-CN" sz="2400">
                <a:latin typeface="Times New Roman" panose="02020603050405020304" pitchFamily="18" charset="0"/>
              </a:rPr>
              <a:t> (2)</a:t>
            </a:r>
            <a:r>
              <a:rPr lang="en-US" altLang="zh-CN" sz="2400" i="1">
                <a:latin typeface="Times New Roman" panose="02020603050405020304" pitchFamily="18" charset="0"/>
                <a:sym typeface="宋体" panose="02010600030101010101" pitchFamily="2" charset="-122"/>
              </a:rPr>
              <a:t>a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400">
                <a:latin typeface="Times New Roman" panose="02020603050405020304" pitchFamily="18" charset="0"/>
              </a:rPr>
              <a:t>1 _____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400">
                <a:latin typeface="Times New Roman" panose="02020603050405020304" pitchFamily="18" charset="0"/>
              </a:rPr>
              <a:t>1</a:t>
            </a:r>
            <a:r>
              <a:rPr lang="zh-CN" altLang="en-US" sz="2400">
                <a:latin typeface="Times New Roman" panose="02020603050405020304" pitchFamily="18" charset="0"/>
              </a:rPr>
              <a:t>； </a:t>
            </a:r>
          </a:p>
          <a:p>
            <a:endParaRPr lang="zh-CN" altLang="en-US" sz="2400">
              <a:latin typeface="Times New Roman" panose="02020603050405020304" pitchFamily="18" charset="0"/>
            </a:endParaRPr>
          </a:p>
          <a:p>
            <a:r>
              <a:rPr lang="en-US" altLang="zh-CN" sz="2400">
                <a:latin typeface="Times New Roman" panose="02020603050405020304" pitchFamily="18" charset="0"/>
              </a:rPr>
              <a:t>(3)3</a:t>
            </a:r>
            <a:r>
              <a:rPr lang="en-US" altLang="zh-CN" sz="2400" i="1">
                <a:latin typeface="Times New Roman" panose="02020603050405020304" pitchFamily="18" charset="0"/>
              </a:rPr>
              <a:t>a</a:t>
            </a:r>
            <a:r>
              <a:rPr lang="en-US" altLang="zh-CN" sz="2400">
                <a:latin typeface="Times New Roman" panose="02020603050405020304" pitchFamily="18" charset="0"/>
              </a:rPr>
              <a:t>______0</a:t>
            </a:r>
            <a:r>
              <a:rPr lang="zh-CN" altLang="en-US" sz="2400">
                <a:latin typeface="Times New Roman" panose="02020603050405020304" pitchFamily="18" charset="0"/>
              </a:rPr>
              <a:t>；  </a:t>
            </a:r>
            <a:r>
              <a:rPr lang="en-US" altLang="zh-CN" sz="2400">
                <a:latin typeface="Times New Roman" panose="02020603050405020304" pitchFamily="18" charset="0"/>
              </a:rPr>
              <a:t>(4)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400">
                <a:latin typeface="Times New Roman" panose="02020603050405020304" pitchFamily="18" charset="0"/>
              </a:rPr>
              <a:t>4</a:t>
            </a:r>
            <a:r>
              <a:rPr lang="en-US" altLang="zh-CN" sz="2400" i="1">
                <a:latin typeface="Times New Roman" panose="02020603050405020304" pitchFamily="18" charset="0"/>
                <a:sym typeface="宋体" panose="02010600030101010101" pitchFamily="2" charset="-122"/>
              </a:rPr>
              <a:t>a</a:t>
            </a:r>
            <a:r>
              <a:rPr lang="en-US" altLang="zh-CN" sz="2400">
                <a:latin typeface="Times New Roman" panose="02020603050405020304" pitchFamily="18" charset="0"/>
              </a:rPr>
              <a:t> ______0;  </a:t>
            </a:r>
          </a:p>
          <a:p>
            <a:r>
              <a:rPr lang="en-US" altLang="zh-CN" sz="2400">
                <a:latin typeface="Times New Roman" panose="02020603050405020304" pitchFamily="18" charset="0"/>
              </a:rPr>
              <a:t> </a:t>
            </a:r>
          </a:p>
          <a:p>
            <a:r>
              <a:rPr lang="en-US" altLang="zh-CN" sz="2400">
                <a:latin typeface="Times New Roman" panose="02020603050405020304" pitchFamily="18" charset="0"/>
              </a:rPr>
              <a:t>(5)</a:t>
            </a:r>
            <a:r>
              <a:rPr lang="en-US" altLang="zh-CN" sz="2400" i="1">
                <a:latin typeface="Times New Roman" panose="02020603050405020304" pitchFamily="18" charset="0"/>
              </a:rPr>
              <a:t>a</a:t>
            </a:r>
            <a:r>
              <a:rPr lang="en-US" altLang="zh-CN" sz="2400" baseline="30000">
                <a:latin typeface="Times New Roman" panose="02020603050405020304" pitchFamily="18" charset="0"/>
              </a:rPr>
              <a:t>2</a:t>
            </a:r>
            <a:r>
              <a:rPr lang="en-US" altLang="zh-CN" sz="2400">
                <a:latin typeface="Times New Roman" panose="02020603050405020304" pitchFamily="18" charset="0"/>
              </a:rPr>
              <a:t>_____0;    (6)</a:t>
            </a:r>
            <a:r>
              <a:rPr lang="en-US" altLang="zh-CN" sz="2400" i="1">
                <a:latin typeface="Times New Roman" panose="02020603050405020304" pitchFamily="18" charset="0"/>
                <a:sym typeface="宋体" panose="02010600030101010101" pitchFamily="2" charset="-122"/>
              </a:rPr>
              <a:t>a</a:t>
            </a:r>
            <a:r>
              <a:rPr lang="en-US" altLang="zh-CN" sz="2400" baseline="30000">
                <a:latin typeface="Times New Roman" panose="02020603050405020304" pitchFamily="18" charset="0"/>
              </a:rPr>
              <a:t>3</a:t>
            </a:r>
            <a:r>
              <a:rPr lang="en-US" altLang="zh-CN" sz="2400">
                <a:latin typeface="Times New Roman" panose="02020603050405020304" pitchFamily="18" charset="0"/>
              </a:rPr>
              <a:t>______0;</a:t>
            </a:r>
          </a:p>
          <a:p>
            <a:r>
              <a:rPr lang="en-US" altLang="zh-CN" sz="2400">
                <a:latin typeface="Times New Roman" panose="02020603050405020304" pitchFamily="18" charset="0"/>
              </a:rPr>
              <a:t>   </a:t>
            </a:r>
          </a:p>
          <a:p>
            <a:r>
              <a:rPr lang="en-US" altLang="zh-CN" sz="2400">
                <a:latin typeface="Times New Roman" panose="02020603050405020304" pitchFamily="18" charset="0"/>
              </a:rPr>
              <a:t>(7)</a:t>
            </a:r>
            <a:r>
              <a:rPr lang="en-US" altLang="zh-CN" sz="2400" i="1">
                <a:latin typeface="Times New Roman" panose="02020603050405020304" pitchFamily="18" charset="0"/>
              </a:rPr>
              <a:t>a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400">
                <a:latin typeface="Times New Roman" panose="02020603050405020304" pitchFamily="18" charset="0"/>
              </a:rPr>
              <a:t>1_____0</a:t>
            </a:r>
            <a:r>
              <a:rPr lang="zh-CN" altLang="en-US" sz="2400">
                <a:latin typeface="Times New Roman" panose="02020603050405020304" pitchFamily="18" charset="0"/>
              </a:rPr>
              <a:t>；</a:t>
            </a:r>
            <a:r>
              <a:rPr lang="en-US" altLang="zh-CN" sz="2400">
                <a:latin typeface="Times New Roman" panose="02020603050405020304" pitchFamily="18" charset="0"/>
              </a:rPr>
              <a:t>  (8)|</a:t>
            </a:r>
            <a:r>
              <a:rPr lang="en-US" altLang="zh-CN" sz="2400" i="1">
                <a:latin typeface="Times New Roman" panose="02020603050405020304" pitchFamily="18" charset="0"/>
                <a:sym typeface="宋体" panose="02010600030101010101" pitchFamily="2" charset="-122"/>
              </a:rPr>
              <a:t>a</a:t>
            </a:r>
            <a:r>
              <a:rPr lang="en-US" altLang="zh-CN" sz="2400">
                <a:latin typeface="Times New Roman" panose="02020603050405020304" pitchFamily="18" charset="0"/>
              </a:rPr>
              <a:t>|______0</a:t>
            </a:r>
            <a:r>
              <a:rPr lang="zh-CN" altLang="en-US" sz="2400"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1439748" name="Text Box 3"/>
          <p:cNvSpPr txBox="1">
            <a:spLocks noChangeArrowheads="1"/>
          </p:cNvSpPr>
          <p:nvPr/>
        </p:nvSpPr>
        <p:spPr bwMode="auto">
          <a:xfrm>
            <a:off x="3781425" y="3924300"/>
            <a:ext cx="522288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＜</a:t>
            </a:r>
          </a:p>
        </p:txBody>
      </p:sp>
      <p:sp>
        <p:nvSpPr>
          <p:cNvPr id="1439749" name="Text Box 4"/>
          <p:cNvSpPr txBox="1">
            <a:spLocks noChangeArrowheads="1"/>
          </p:cNvSpPr>
          <p:nvPr/>
        </p:nvSpPr>
        <p:spPr bwMode="auto">
          <a:xfrm>
            <a:off x="1920875" y="3179763"/>
            <a:ext cx="5222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＜</a:t>
            </a:r>
          </a:p>
        </p:txBody>
      </p:sp>
      <p:sp>
        <p:nvSpPr>
          <p:cNvPr id="1439750" name="Text Box 5"/>
          <p:cNvSpPr txBox="1">
            <a:spLocks noChangeArrowheads="1"/>
          </p:cNvSpPr>
          <p:nvPr/>
        </p:nvSpPr>
        <p:spPr bwMode="auto">
          <a:xfrm>
            <a:off x="3990975" y="2449513"/>
            <a:ext cx="5222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＜</a:t>
            </a:r>
          </a:p>
        </p:txBody>
      </p:sp>
      <p:sp>
        <p:nvSpPr>
          <p:cNvPr id="1439751" name="Text Box 6"/>
          <p:cNvSpPr txBox="1">
            <a:spLocks noChangeArrowheads="1"/>
          </p:cNvSpPr>
          <p:nvPr/>
        </p:nvSpPr>
        <p:spPr bwMode="auto">
          <a:xfrm>
            <a:off x="1868488" y="3925888"/>
            <a:ext cx="51117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＞</a:t>
            </a:r>
          </a:p>
        </p:txBody>
      </p:sp>
      <p:sp>
        <p:nvSpPr>
          <p:cNvPr id="1439752" name="Text Box 7"/>
          <p:cNvSpPr txBox="1">
            <a:spLocks noChangeArrowheads="1"/>
          </p:cNvSpPr>
          <p:nvPr/>
        </p:nvSpPr>
        <p:spPr bwMode="auto">
          <a:xfrm>
            <a:off x="1795463" y="2513013"/>
            <a:ext cx="522287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＜</a:t>
            </a:r>
          </a:p>
        </p:txBody>
      </p:sp>
      <p:sp>
        <p:nvSpPr>
          <p:cNvPr id="1439753" name="Text Box 8"/>
          <p:cNvSpPr txBox="1">
            <a:spLocks noChangeArrowheads="1"/>
          </p:cNvSpPr>
          <p:nvPr/>
        </p:nvSpPr>
        <p:spPr bwMode="auto">
          <a:xfrm>
            <a:off x="4083050" y="3221038"/>
            <a:ext cx="51117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＞</a:t>
            </a:r>
          </a:p>
        </p:txBody>
      </p:sp>
      <p:sp>
        <p:nvSpPr>
          <p:cNvPr id="1439754" name="Text Box 9"/>
          <p:cNvSpPr txBox="1">
            <a:spLocks noChangeArrowheads="1"/>
          </p:cNvSpPr>
          <p:nvPr/>
        </p:nvSpPr>
        <p:spPr bwMode="auto">
          <a:xfrm>
            <a:off x="1830388" y="4719638"/>
            <a:ext cx="522287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＜</a:t>
            </a:r>
          </a:p>
        </p:txBody>
      </p:sp>
      <p:sp>
        <p:nvSpPr>
          <p:cNvPr id="1439755" name="Text Box 10"/>
          <p:cNvSpPr txBox="1">
            <a:spLocks noChangeArrowheads="1"/>
          </p:cNvSpPr>
          <p:nvPr/>
        </p:nvSpPr>
        <p:spPr bwMode="auto">
          <a:xfrm>
            <a:off x="3987800" y="4691063"/>
            <a:ext cx="51117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＞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9748" grpId="0"/>
      <p:bldP spid="1439749" grpId="0"/>
      <p:bldP spid="1439750" grpId="0"/>
      <p:bldP spid="1439751" grpId="0"/>
      <p:bldP spid="1439752" grpId="0"/>
      <p:bldP spid="1439753" grpId="0"/>
      <p:bldP spid="1439754" grpId="0"/>
      <p:bldP spid="143975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00063" y="1057275"/>
            <a:ext cx="67976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latin typeface="Times New Roman" panose="02020603050405020304" pitchFamily="18" charset="0"/>
              </a:rPr>
              <a:t>2</a:t>
            </a:r>
            <a:r>
              <a:rPr lang="zh-CN" altLang="en-US" sz="2800">
                <a:latin typeface="Times New Roman" panose="02020603050405020304" pitchFamily="18" charset="0"/>
              </a:rPr>
              <a:t>、若</a:t>
            </a:r>
            <a:r>
              <a:rPr lang="en-US" altLang="zh-CN" sz="2800" i="1">
                <a:latin typeface="Times New Roman" panose="02020603050405020304" pitchFamily="18" charset="0"/>
              </a:rPr>
              <a:t>m</a:t>
            </a:r>
            <a:r>
              <a:rPr lang="zh-CN" altLang="en-US" sz="2800">
                <a:latin typeface="Times New Roman" panose="02020603050405020304" pitchFamily="18" charset="0"/>
              </a:rPr>
              <a:t>＜</a:t>
            </a:r>
            <a:r>
              <a:rPr lang="en-US" altLang="zh-CN" sz="2800" i="1">
                <a:latin typeface="Times New Roman" panose="02020603050405020304" pitchFamily="18" charset="0"/>
              </a:rPr>
              <a:t>n</a:t>
            </a:r>
            <a:r>
              <a:rPr lang="zh-CN" altLang="en-US" sz="2800">
                <a:latin typeface="Times New Roman" panose="02020603050405020304" pitchFamily="18" charset="0"/>
              </a:rPr>
              <a:t>，比较下列各式的大小： </a:t>
            </a:r>
            <a:endParaRPr lang="zh-CN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6627" name="对象 17410"/>
          <p:cNvGraphicFramePr>
            <a:graphicFrameLocks noChangeAspect="1"/>
          </p:cNvGraphicFramePr>
          <p:nvPr/>
        </p:nvGraphicFramePr>
        <p:xfrm>
          <a:off x="731838" y="1906588"/>
          <a:ext cx="3152775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9" r:id="rId3" imgW="1207135" imgH="254000" progId="Equations">
                  <p:embed/>
                </p:oleObj>
              </mc:Choice>
              <mc:Fallback>
                <p:oleObj r:id="rId3" imgW="1207135" imgH="254000" progId="Equations">
                  <p:embed/>
                  <p:pic>
                    <p:nvPicPr>
                      <p:cNvPr id="0" name="对象 174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8" y="1906588"/>
                        <a:ext cx="3152775" cy="66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对象 17411"/>
          <p:cNvGraphicFramePr>
            <a:graphicFrameLocks noChangeAspect="1"/>
          </p:cNvGraphicFramePr>
          <p:nvPr/>
        </p:nvGraphicFramePr>
        <p:xfrm>
          <a:off x="4568825" y="1906588"/>
          <a:ext cx="3217863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0" r:id="rId5" imgW="1232535" imgH="254000" progId="Equations">
                  <p:embed/>
                </p:oleObj>
              </mc:Choice>
              <mc:Fallback>
                <p:oleObj r:id="rId5" imgW="1232535" imgH="254000" progId="Equations">
                  <p:embed/>
                  <p:pic>
                    <p:nvPicPr>
                      <p:cNvPr id="0" name="对象 174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8825" y="1906588"/>
                        <a:ext cx="3217863" cy="66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对象 17412"/>
          <p:cNvGraphicFramePr>
            <a:graphicFrameLocks noChangeAspect="1"/>
          </p:cNvGraphicFramePr>
          <p:nvPr/>
        </p:nvGraphicFramePr>
        <p:xfrm>
          <a:off x="731838" y="2803525"/>
          <a:ext cx="3052762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1" r:id="rId7" imgW="1169670" imgH="394335" progId="Equations">
                  <p:embed/>
                </p:oleObj>
              </mc:Choice>
              <mc:Fallback>
                <p:oleObj r:id="rId7" imgW="1169670" imgH="394335" progId="Equations">
                  <p:embed/>
                  <p:pic>
                    <p:nvPicPr>
                      <p:cNvPr id="0" name="对象 174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8" y="2803525"/>
                        <a:ext cx="3052762" cy="1030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对象 17413"/>
          <p:cNvGraphicFramePr>
            <a:graphicFrameLocks noChangeAspect="1"/>
          </p:cNvGraphicFramePr>
          <p:nvPr/>
        </p:nvGraphicFramePr>
        <p:xfrm>
          <a:off x="4568825" y="2987675"/>
          <a:ext cx="325120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2" r:id="rId9" imgW="1245235" imgH="254000" progId="Equations">
                  <p:embed/>
                </p:oleObj>
              </mc:Choice>
              <mc:Fallback>
                <p:oleObj r:id="rId9" imgW="1245235" imgH="254000" progId="Equations">
                  <p:embed/>
                  <p:pic>
                    <p:nvPicPr>
                      <p:cNvPr id="0" name="对象 174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8825" y="2987675"/>
                        <a:ext cx="325120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对象 17414"/>
          <p:cNvGraphicFramePr>
            <a:graphicFrameLocks noChangeAspect="1"/>
          </p:cNvGraphicFramePr>
          <p:nvPr/>
        </p:nvGraphicFramePr>
        <p:xfrm>
          <a:off x="731838" y="4383088"/>
          <a:ext cx="2687637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3" r:id="rId11" imgW="1029335" imgH="254000" progId="Equations">
                  <p:embed/>
                </p:oleObj>
              </mc:Choice>
              <mc:Fallback>
                <p:oleObj r:id="rId11" imgW="1029335" imgH="254000" progId="Equations">
                  <p:embed/>
                  <p:pic>
                    <p:nvPicPr>
                      <p:cNvPr id="0" name="对象 174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8" y="4383088"/>
                        <a:ext cx="2687637" cy="66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2" name="对象 17415"/>
          <p:cNvGraphicFramePr>
            <a:graphicFrameLocks noChangeAspect="1"/>
          </p:cNvGraphicFramePr>
          <p:nvPr/>
        </p:nvGraphicFramePr>
        <p:xfrm>
          <a:off x="4568825" y="4198938"/>
          <a:ext cx="4479925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4" r:id="rId13" imgW="1713865" imgH="393700" progId="Equations">
                  <p:embed/>
                </p:oleObj>
              </mc:Choice>
              <mc:Fallback>
                <p:oleObj r:id="rId13" imgW="1713865" imgH="393700" progId="Equations">
                  <p:embed/>
                  <p:pic>
                    <p:nvPicPr>
                      <p:cNvPr id="0" name="对象 174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8825" y="4198938"/>
                        <a:ext cx="4479925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0777" name="Text Box 7"/>
          <p:cNvSpPr txBox="1">
            <a:spLocks noChangeArrowheads="1"/>
          </p:cNvSpPr>
          <p:nvPr/>
        </p:nvSpPr>
        <p:spPr bwMode="auto">
          <a:xfrm>
            <a:off x="2330450" y="1919288"/>
            <a:ext cx="5222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＜</a:t>
            </a:r>
          </a:p>
        </p:txBody>
      </p:sp>
      <p:sp>
        <p:nvSpPr>
          <p:cNvPr id="1440778" name="Text Box 8"/>
          <p:cNvSpPr txBox="1">
            <a:spLocks noChangeArrowheads="1"/>
          </p:cNvSpPr>
          <p:nvPr/>
        </p:nvSpPr>
        <p:spPr bwMode="auto">
          <a:xfrm>
            <a:off x="6208713" y="1855788"/>
            <a:ext cx="51117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＞</a:t>
            </a:r>
          </a:p>
        </p:txBody>
      </p:sp>
      <p:sp>
        <p:nvSpPr>
          <p:cNvPr id="1440779" name="Text Box 8"/>
          <p:cNvSpPr txBox="1">
            <a:spLocks noChangeArrowheads="1"/>
          </p:cNvSpPr>
          <p:nvPr/>
        </p:nvSpPr>
        <p:spPr bwMode="auto">
          <a:xfrm>
            <a:off x="2341563" y="3009900"/>
            <a:ext cx="5111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＞</a:t>
            </a:r>
          </a:p>
        </p:txBody>
      </p:sp>
      <p:sp>
        <p:nvSpPr>
          <p:cNvPr id="1440780" name="Text Box 8"/>
          <p:cNvSpPr txBox="1">
            <a:spLocks noChangeArrowheads="1"/>
          </p:cNvSpPr>
          <p:nvPr/>
        </p:nvSpPr>
        <p:spPr bwMode="auto">
          <a:xfrm>
            <a:off x="6288088" y="2987675"/>
            <a:ext cx="5111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＞</a:t>
            </a:r>
          </a:p>
        </p:txBody>
      </p:sp>
      <p:sp>
        <p:nvSpPr>
          <p:cNvPr id="1440781" name="Text Box 8"/>
          <p:cNvSpPr txBox="1">
            <a:spLocks noChangeArrowheads="1"/>
          </p:cNvSpPr>
          <p:nvPr/>
        </p:nvSpPr>
        <p:spPr bwMode="auto">
          <a:xfrm>
            <a:off x="1819275" y="4319588"/>
            <a:ext cx="51117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＞</a:t>
            </a:r>
          </a:p>
        </p:txBody>
      </p:sp>
      <p:sp>
        <p:nvSpPr>
          <p:cNvPr id="1440782" name="Text Box 7"/>
          <p:cNvSpPr txBox="1">
            <a:spLocks noChangeArrowheads="1"/>
          </p:cNvSpPr>
          <p:nvPr/>
        </p:nvSpPr>
        <p:spPr bwMode="auto">
          <a:xfrm>
            <a:off x="6800850" y="4408488"/>
            <a:ext cx="5222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0777" grpId="0"/>
      <p:bldP spid="1440778" grpId="0"/>
      <p:bldP spid="1440779" grpId="0"/>
      <p:bldP spid="1440780" grpId="0"/>
      <p:bldP spid="1440781" grpId="0"/>
      <p:bldP spid="144078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755650" y="1241425"/>
            <a:ext cx="539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已知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&gt;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，下列不等式一定成立吗？</a:t>
            </a:r>
          </a:p>
        </p:txBody>
      </p:sp>
      <p:graphicFrame>
        <p:nvGraphicFramePr>
          <p:cNvPr id="27651" name="对象 19458"/>
          <p:cNvGraphicFramePr>
            <a:graphicFrameLocks noChangeAspect="1"/>
          </p:cNvGraphicFramePr>
          <p:nvPr/>
        </p:nvGraphicFramePr>
        <p:xfrm>
          <a:off x="796925" y="2066925"/>
          <a:ext cx="27940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3" r:id="rId3" imgW="1066800" imgH="215900" progId="Equations">
                  <p:embed/>
                </p:oleObj>
              </mc:Choice>
              <mc:Fallback>
                <p:oleObj r:id="rId3" imgW="1066800" imgH="215900" progId="Equations">
                  <p:embed/>
                  <p:pic>
                    <p:nvPicPr>
                      <p:cNvPr id="0" name="对象 194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925" y="2066925"/>
                        <a:ext cx="27940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对象 19459"/>
          <p:cNvGraphicFramePr>
            <a:graphicFrameLocks noChangeAspect="1"/>
          </p:cNvGraphicFramePr>
          <p:nvPr/>
        </p:nvGraphicFramePr>
        <p:xfrm>
          <a:off x="4781550" y="2046288"/>
          <a:ext cx="2162175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4" r:id="rId5" imgW="825500" imgH="215900" progId="Equations">
                  <p:embed/>
                </p:oleObj>
              </mc:Choice>
              <mc:Fallback>
                <p:oleObj r:id="rId5" imgW="825500" imgH="215900" progId="Equations">
                  <p:embed/>
                  <p:pic>
                    <p:nvPicPr>
                      <p:cNvPr id="0" name="对象 194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1550" y="2046288"/>
                        <a:ext cx="2162175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对象 19460"/>
          <p:cNvGraphicFramePr>
            <a:graphicFrameLocks noChangeAspect="1"/>
          </p:cNvGraphicFramePr>
          <p:nvPr/>
        </p:nvGraphicFramePr>
        <p:xfrm>
          <a:off x="762000" y="3952875"/>
          <a:ext cx="26924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5" r:id="rId7" imgW="1028700" imgH="215900" progId="Equations">
                  <p:embed/>
                </p:oleObj>
              </mc:Choice>
              <mc:Fallback>
                <p:oleObj r:id="rId7" imgW="1028700" imgH="215900" progId="Equations">
                  <p:embed/>
                  <p:pic>
                    <p:nvPicPr>
                      <p:cNvPr id="0" name="对象 194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952875"/>
                        <a:ext cx="26924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对象 19461"/>
          <p:cNvGraphicFramePr>
            <a:graphicFrameLocks noChangeAspect="1"/>
          </p:cNvGraphicFramePr>
          <p:nvPr/>
        </p:nvGraphicFramePr>
        <p:xfrm>
          <a:off x="4510088" y="3997325"/>
          <a:ext cx="379095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6" r:id="rId9" imgW="1447800" imgH="215900" progId="Equations">
                  <p:embed/>
                </p:oleObj>
              </mc:Choice>
              <mc:Fallback>
                <p:oleObj r:id="rId9" imgW="1447800" imgH="215900" progId="Equations">
                  <p:embed/>
                  <p:pic>
                    <p:nvPicPr>
                      <p:cNvPr id="0" name="对象 194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0088" y="3997325"/>
                        <a:ext cx="379095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1799" name="文本框 1"/>
          <p:cNvSpPr txBox="1">
            <a:spLocks noChangeArrowheads="1"/>
          </p:cNvSpPr>
          <p:nvPr/>
        </p:nvSpPr>
        <p:spPr bwMode="auto">
          <a:xfrm>
            <a:off x="1692275" y="3063875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成立</a:t>
            </a:r>
          </a:p>
        </p:txBody>
      </p:sp>
      <p:sp>
        <p:nvSpPr>
          <p:cNvPr id="1441800" name="文本框 2"/>
          <p:cNvSpPr txBox="1">
            <a:spLocks noChangeArrowheads="1"/>
          </p:cNvSpPr>
          <p:nvPr/>
        </p:nvSpPr>
        <p:spPr bwMode="auto">
          <a:xfrm>
            <a:off x="5743575" y="3063875"/>
            <a:ext cx="1096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不成立</a:t>
            </a:r>
          </a:p>
        </p:txBody>
      </p:sp>
      <p:sp>
        <p:nvSpPr>
          <p:cNvPr id="1441801" name="文本框 3"/>
          <p:cNvSpPr txBox="1">
            <a:spLocks noChangeArrowheads="1"/>
          </p:cNvSpPr>
          <p:nvPr/>
        </p:nvSpPr>
        <p:spPr bwMode="auto">
          <a:xfrm>
            <a:off x="1925638" y="5029200"/>
            <a:ext cx="792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成立</a:t>
            </a:r>
          </a:p>
        </p:txBody>
      </p:sp>
      <p:sp>
        <p:nvSpPr>
          <p:cNvPr id="1441802" name="文本框 4"/>
          <p:cNvSpPr txBox="1">
            <a:spLocks noChangeArrowheads="1"/>
          </p:cNvSpPr>
          <p:nvPr/>
        </p:nvSpPr>
        <p:spPr bwMode="auto">
          <a:xfrm>
            <a:off x="5976938" y="4953000"/>
            <a:ext cx="792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成立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1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1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41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41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41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41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41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41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1799" grpId="0"/>
      <p:bldP spid="1441800" grpId="0"/>
      <p:bldP spid="1441801" grpId="0"/>
      <p:bldP spid="144180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组合 2"/>
          <p:cNvGrpSpPr/>
          <p:nvPr/>
        </p:nvGrpSpPr>
        <p:grpSpPr bwMode="auto">
          <a:xfrm>
            <a:off x="987425" y="1254125"/>
            <a:ext cx="7546975" cy="2286000"/>
            <a:chOff x="1554" y="1974"/>
            <a:chExt cx="11886" cy="3600"/>
          </a:xfrm>
        </p:grpSpPr>
        <p:sp>
          <p:nvSpPr>
            <p:cNvPr id="28675" name="文本框 1"/>
            <p:cNvSpPr txBox="1">
              <a:spLocks noChangeArrowheads="1"/>
            </p:cNvSpPr>
            <p:nvPr/>
          </p:nvSpPr>
          <p:spPr bwMode="auto">
            <a:xfrm>
              <a:off x="1554" y="1974"/>
              <a:ext cx="11886" cy="3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2.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若</a:t>
              </a: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＞</a:t>
              </a: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，且</a:t>
              </a: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为任意实数，下列各式：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①</a:t>
              </a: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ac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≥</a:t>
              </a: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bc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；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②</a:t>
              </a: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ac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≤</a:t>
              </a: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bc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；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③</a:t>
              </a: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ac</a:t>
              </a:r>
              <a:r>
                <a:rPr lang="en-US" altLang="zh-CN" sz="2400" baseline="3000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＞</a:t>
              </a: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bc</a:t>
              </a:r>
              <a:r>
                <a:rPr lang="en-US" altLang="zh-CN" sz="2400" baseline="3000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；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④</a:t>
              </a: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ac</a:t>
              </a:r>
              <a:r>
                <a:rPr lang="en-US" altLang="zh-CN" sz="2400" baseline="3000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≥</a:t>
              </a: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bc</a:t>
              </a:r>
              <a:r>
                <a:rPr lang="en-US" altLang="zh-CN" sz="2400" baseline="3000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；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⑤             .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一定成立的有                                                       （　　）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．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个    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．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个     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．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个       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．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4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个 </a:t>
              </a:r>
            </a:p>
          </p:txBody>
        </p:sp>
        <p:graphicFrame>
          <p:nvGraphicFramePr>
            <p:cNvPr id="28676" name="对象 21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1733" y="2586"/>
            <a:ext cx="1453" cy="13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84" r:id="rId3" imgW="419100" imgH="393700" progId="Equation.3">
                    <p:embed/>
                  </p:oleObj>
                </mc:Choice>
                <mc:Fallback>
                  <p:oleObj r:id="rId3" imgW="419100" imgH="393700" progId="Equation.3">
                    <p:embed/>
                    <p:pic>
                      <p:nvPicPr>
                        <p:cNvPr id="0" name="对象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733" y="2586"/>
                          <a:ext cx="1453" cy="13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42821" name="文本框 3"/>
          <p:cNvSpPr txBox="1">
            <a:spLocks noChangeArrowheads="1"/>
          </p:cNvSpPr>
          <p:nvPr/>
        </p:nvSpPr>
        <p:spPr bwMode="auto">
          <a:xfrm>
            <a:off x="941388" y="3844925"/>
            <a:ext cx="7261225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解析：</a:t>
            </a:r>
            <a:r>
              <a:rPr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①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en-US" altLang="zh-CN" sz="2000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≤0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时，不成立，故</a:t>
            </a:r>
            <a:r>
              <a:rPr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①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错误；当</a:t>
            </a:r>
            <a:r>
              <a:rPr lang="en-US" altLang="zh-CN" sz="2000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  <a:r>
              <a:rPr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</a:t>
            </a:r>
            <a:r>
              <a:rPr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②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不成立，故</a:t>
            </a:r>
            <a:r>
              <a:rPr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②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错误；当</a:t>
            </a:r>
            <a:r>
              <a:rPr lang="en-US" altLang="zh-CN" sz="2000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=0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</a:t>
            </a:r>
            <a:r>
              <a:rPr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③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不成立，故</a:t>
            </a:r>
            <a:r>
              <a:rPr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③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错误；当</a:t>
            </a:r>
            <a:r>
              <a:rPr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为任意实数时，</a:t>
            </a:r>
            <a:r>
              <a:rPr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④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均成立，故</a:t>
            </a:r>
            <a:r>
              <a:rPr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④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正确，当</a:t>
            </a:r>
            <a:r>
              <a:rPr lang="en-US" altLang="zh-CN" sz="2000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＜</a:t>
            </a:r>
            <a:r>
              <a:rPr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</a:t>
            </a:r>
            <a:r>
              <a:rPr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⑤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不成立，故</a:t>
            </a:r>
            <a:r>
              <a:rPr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⑤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错误</a:t>
            </a:r>
            <a:r>
              <a:rPr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故选</a:t>
            </a:r>
            <a:r>
              <a:rPr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1442822" name="文本框 4"/>
          <p:cNvSpPr txBox="1">
            <a:spLocks noChangeArrowheads="1"/>
          </p:cNvSpPr>
          <p:nvPr/>
        </p:nvSpPr>
        <p:spPr bwMode="auto">
          <a:xfrm>
            <a:off x="7450138" y="2508250"/>
            <a:ext cx="403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4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42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42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2821" grpId="0"/>
      <p:bldP spid="144282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254000" y="1363663"/>
            <a:ext cx="86836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latin typeface="Times New Roman" panose="02020603050405020304" pitchFamily="18" charset="0"/>
              </a:rPr>
              <a:t>5</a:t>
            </a:r>
            <a:r>
              <a:rPr lang="zh-CN" altLang="en-US" sz="2800" b="1">
                <a:latin typeface="Times New Roman" panose="02020603050405020304" pitchFamily="18" charset="0"/>
              </a:rPr>
              <a:t>、将下列不等式化成“</a:t>
            </a:r>
            <a:r>
              <a:rPr lang="en-US" altLang="zh-CN" sz="2800" b="1" i="1">
                <a:latin typeface="Times New Roman" panose="02020603050405020304" pitchFamily="18" charset="0"/>
              </a:rPr>
              <a:t>x</a:t>
            </a:r>
            <a:r>
              <a:rPr lang="en-US" altLang="zh-CN" sz="2800" b="1">
                <a:latin typeface="Times New Roman" panose="02020603050405020304" pitchFamily="18" charset="0"/>
              </a:rPr>
              <a:t>&gt;</a:t>
            </a:r>
            <a:r>
              <a:rPr lang="en-US" altLang="zh-CN" sz="2800" b="1" i="1">
                <a:latin typeface="Times New Roman" panose="02020603050405020304" pitchFamily="18" charset="0"/>
              </a:rPr>
              <a:t>a</a:t>
            </a:r>
            <a:r>
              <a:rPr lang="en-US" altLang="zh-CN" sz="2800" b="1">
                <a:latin typeface="Times New Roman" panose="02020603050405020304" pitchFamily="18" charset="0"/>
              </a:rPr>
              <a:t>”</a:t>
            </a:r>
            <a:r>
              <a:rPr lang="zh-CN" altLang="en-US" sz="2800" b="1">
                <a:latin typeface="Times New Roman" panose="02020603050405020304" pitchFamily="18" charset="0"/>
              </a:rPr>
              <a:t>或“</a:t>
            </a:r>
            <a:r>
              <a:rPr lang="en-US" altLang="zh-CN" sz="2800" b="1" i="1">
                <a:latin typeface="Times New Roman" panose="02020603050405020304" pitchFamily="18" charset="0"/>
              </a:rPr>
              <a:t>x</a:t>
            </a:r>
            <a:r>
              <a:rPr lang="en-US" altLang="zh-CN" sz="2800" b="1">
                <a:latin typeface="Times New Roman" panose="02020603050405020304" pitchFamily="18" charset="0"/>
              </a:rPr>
              <a:t>&lt;</a:t>
            </a:r>
            <a:r>
              <a:rPr lang="en-US" altLang="zh-CN" sz="2800" b="1" i="1">
                <a:latin typeface="Times New Roman" panose="02020603050405020304" pitchFamily="18" charset="0"/>
              </a:rPr>
              <a:t>a</a:t>
            </a:r>
            <a:r>
              <a:rPr lang="en-US" altLang="zh-CN" sz="2800" b="1">
                <a:latin typeface="Times New Roman" panose="02020603050405020304" pitchFamily="18" charset="0"/>
              </a:rPr>
              <a:t>”</a:t>
            </a:r>
            <a:r>
              <a:rPr lang="zh-CN" altLang="en-US" sz="2800" b="1">
                <a:latin typeface="Times New Roman" panose="02020603050405020304" pitchFamily="18" charset="0"/>
              </a:rPr>
              <a:t>的形式：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9699" name="对象 20482"/>
          <p:cNvGraphicFramePr>
            <a:graphicFrameLocks noChangeAspect="1"/>
          </p:cNvGraphicFramePr>
          <p:nvPr/>
        </p:nvGraphicFramePr>
        <p:xfrm>
          <a:off x="1196975" y="2128838"/>
          <a:ext cx="239395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3" r:id="rId3" imgW="914400" imgH="215900" progId="Equations">
                  <p:embed/>
                </p:oleObj>
              </mc:Choice>
              <mc:Fallback>
                <p:oleObj r:id="rId3" imgW="914400" imgH="215900" progId="Equations">
                  <p:embed/>
                  <p:pic>
                    <p:nvPicPr>
                      <p:cNvPr id="0" name="对象 204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975" y="2128838"/>
                        <a:ext cx="2393950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对象 20483"/>
          <p:cNvGraphicFramePr>
            <a:graphicFrameLocks noChangeAspect="1"/>
          </p:cNvGraphicFramePr>
          <p:nvPr/>
        </p:nvGraphicFramePr>
        <p:xfrm>
          <a:off x="4257675" y="2219325"/>
          <a:ext cx="2160588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4" r:id="rId5" imgW="825500" imgH="215900" progId="Equations">
                  <p:embed/>
                </p:oleObj>
              </mc:Choice>
              <mc:Fallback>
                <p:oleObj r:id="rId5" imgW="825500" imgH="215900" progId="Equations">
                  <p:embed/>
                  <p:pic>
                    <p:nvPicPr>
                      <p:cNvPr id="0" name="对象 204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7675" y="2219325"/>
                        <a:ext cx="2160588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对象 20484"/>
          <p:cNvGraphicFramePr>
            <a:graphicFrameLocks noChangeAspect="1"/>
          </p:cNvGraphicFramePr>
          <p:nvPr/>
        </p:nvGraphicFramePr>
        <p:xfrm>
          <a:off x="1093788" y="4014788"/>
          <a:ext cx="2095500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5" r:id="rId7" imgW="800735" imgH="394335" progId="Equations">
                  <p:embed/>
                </p:oleObj>
              </mc:Choice>
              <mc:Fallback>
                <p:oleObj r:id="rId7" imgW="800735" imgH="394335" progId="Equations">
                  <p:embed/>
                  <p:pic>
                    <p:nvPicPr>
                      <p:cNvPr id="0" name="对象 204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3788" y="4014788"/>
                        <a:ext cx="2095500" cy="103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对象 20485"/>
          <p:cNvGraphicFramePr>
            <a:graphicFrameLocks noChangeAspect="1"/>
          </p:cNvGraphicFramePr>
          <p:nvPr/>
        </p:nvGraphicFramePr>
        <p:xfrm>
          <a:off x="4257675" y="4157663"/>
          <a:ext cx="269240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6" r:id="rId9" imgW="1028700" imgH="215900" progId="Equations">
                  <p:embed/>
                </p:oleObj>
              </mc:Choice>
              <mc:Fallback>
                <p:oleObj r:id="rId9" imgW="1028700" imgH="215900" progId="Equations">
                  <p:embed/>
                  <p:pic>
                    <p:nvPicPr>
                      <p:cNvPr id="0" name="对象 204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7675" y="4157663"/>
                        <a:ext cx="2692400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对象 2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931988" y="3233738"/>
          <a:ext cx="9239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7" r:id="rId11" imgW="419100" imgH="177165" progId="Equation.3">
                  <p:embed/>
                </p:oleObj>
              </mc:Choice>
              <mc:Fallback>
                <p:oleObj r:id="rId11" imgW="419100" imgH="177165" progId="Equation.3">
                  <p:embed/>
                  <p:pic>
                    <p:nvPicPr>
                      <p:cNvPr id="0" name="对象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1988" y="3233738"/>
                        <a:ext cx="923925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253038" y="3233738"/>
          <a:ext cx="700087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8" r:id="rId13" imgW="316865" imgH="177165" progId="Equation.3">
                  <p:embed/>
                </p:oleObj>
              </mc:Choice>
              <mc:Fallback>
                <p:oleObj r:id="rId13" imgW="316865" imgH="177165" progId="Equation.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3038" y="3233738"/>
                        <a:ext cx="700087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874838" y="5499100"/>
          <a:ext cx="1036637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9" r:id="rId15" imgW="469900" imgH="177165" progId="Equation.3">
                  <p:embed/>
                </p:oleObj>
              </mc:Choice>
              <mc:Fallback>
                <p:oleObj r:id="rId15" imgW="469900" imgH="177165" progId="Equation.3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4838" y="5499100"/>
                        <a:ext cx="1036637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310188" y="5253038"/>
          <a:ext cx="925512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0" r:id="rId17" imgW="419100" imgH="177165" progId="Equation.3">
                  <p:embed/>
                </p:oleObj>
              </mc:Choice>
              <mc:Fallback>
                <p:oleObj r:id="rId17" imgW="419100" imgH="177165" progId="Equation.3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0188" y="5253038"/>
                        <a:ext cx="925512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矩形 80"/>
          <p:cNvSpPr>
            <a:spLocks noChangeArrowheads="1"/>
          </p:cNvSpPr>
          <p:nvPr/>
        </p:nvSpPr>
        <p:spPr bwMode="auto">
          <a:xfrm>
            <a:off x="427038" y="865188"/>
            <a:ext cx="1217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</a:p>
        </p:txBody>
      </p:sp>
      <p:sp>
        <p:nvSpPr>
          <p:cNvPr id="1444867" name="Text Box 16"/>
          <p:cNvSpPr txBox="1">
            <a:spLocks noChangeArrowheads="1"/>
          </p:cNvSpPr>
          <p:nvPr/>
        </p:nvSpPr>
        <p:spPr bwMode="auto">
          <a:xfrm>
            <a:off x="928688" y="1851025"/>
            <a:ext cx="420687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不等式的基本性质</a:t>
            </a:r>
            <a:endParaRPr lang="zh-CN" altLang="en-US" sz="2400">
              <a:solidFill>
                <a:schemeClr val="tx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44868" name="左大括号 1"/>
          <p:cNvSpPr/>
          <p:nvPr/>
        </p:nvSpPr>
        <p:spPr bwMode="auto">
          <a:xfrm>
            <a:off x="1417638" y="1265238"/>
            <a:ext cx="762000" cy="4464050"/>
          </a:xfrm>
          <a:prstGeom prst="leftBrace">
            <a:avLst>
              <a:gd name="adj1" fmla="val 8218"/>
              <a:gd name="adj2" fmla="val 50000"/>
            </a:avLst>
          </a:prstGeom>
          <a:noFill/>
          <a:ln w="9525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1444869" name="Text Box 16"/>
          <p:cNvSpPr txBox="1">
            <a:spLocks noChangeArrowheads="1"/>
          </p:cNvSpPr>
          <p:nvPr/>
        </p:nvSpPr>
        <p:spPr bwMode="auto">
          <a:xfrm>
            <a:off x="2262188" y="1074738"/>
            <a:ext cx="17795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不等式的基本性质</a:t>
            </a:r>
            <a:r>
              <a:rPr lang="en-US" altLang="zh-CN" sz="2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1444870" name="Text Box 16"/>
          <p:cNvSpPr txBox="1">
            <a:spLocks noChangeArrowheads="1"/>
          </p:cNvSpPr>
          <p:nvPr/>
        </p:nvSpPr>
        <p:spPr bwMode="auto">
          <a:xfrm>
            <a:off x="2179638" y="3086100"/>
            <a:ext cx="17795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不等式的基本性质</a:t>
            </a:r>
            <a:r>
              <a:rPr lang="en-US" altLang="zh-CN" sz="2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1444871" name="Text Box 16"/>
          <p:cNvSpPr txBox="1">
            <a:spLocks noChangeArrowheads="1"/>
          </p:cNvSpPr>
          <p:nvPr/>
        </p:nvSpPr>
        <p:spPr bwMode="auto">
          <a:xfrm>
            <a:off x="2262188" y="4867275"/>
            <a:ext cx="1779587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不等式的基本性质</a:t>
            </a:r>
            <a:r>
              <a:rPr lang="en-US" altLang="zh-CN" sz="2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1444872" name="文本框 6"/>
          <p:cNvSpPr txBox="1">
            <a:spLocks noChangeArrowheads="1"/>
          </p:cNvSpPr>
          <p:nvPr/>
        </p:nvSpPr>
        <p:spPr bwMode="auto">
          <a:xfrm>
            <a:off x="4410075" y="965200"/>
            <a:ext cx="2325688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如果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&gt;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，那么 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 ±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&gt; 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 ±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endParaRPr lang="en-US" altLang="zh-CN" sz="2400"/>
          </a:p>
        </p:txBody>
      </p:sp>
      <p:sp>
        <p:nvSpPr>
          <p:cNvPr id="1444873" name="文本框 7"/>
          <p:cNvSpPr txBox="1">
            <a:spLocks noChangeArrowheads="1"/>
          </p:cNvSpPr>
          <p:nvPr/>
        </p:nvSpPr>
        <p:spPr bwMode="auto">
          <a:xfrm>
            <a:off x="4346575" y="2903538"/>
            <a:ext cx="2389188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如果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&gt; 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&gt;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0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，那么 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ac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&gt; 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bc.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endParaRPr lang="en-US" altLang="zh-CN" sz="2400"/>
          </a:p>
        </p:txBody>
      </p:sp>
      <p:sp>
        <p:nvSpPr>
          <p:cNvPr id="1444874" name="文本框 8"/>
          <p:cNvSpPr txBox="1">
            <a:spLocks noChangeArrowheads="1"/>
          </p:cNvSpPr>
          <p:nvPr/>
        </p:nvSpPr>
        <p:spPr bwMode="auto">
          <a:xfrm>
            <a:off x="4410075" y="4684713"/>
            <a:ext cx="27178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如果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&gt; 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&lt;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0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，那么 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ac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&lt; 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bc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. </a:t>
            </a:r>
            <a:endParaRPr lang="en-US" altLang="zh-CN" sz="2400"/>
          </a:p>
        </p:txBody>
      </p:sp>
      <p:sp>
        <p:nvSpPr>
          <p:cNvPr id="1444875" name="右大括号 9"/>
          <p:cNvSpPr/>
          <p:nvPr/>
        </p:nvSpPr>
        <p:spPr bwMode="auto">
          <a:xfrm>
            <a:off x="7175500" y="1120775"/>
            <a:ext cx="584200" cy="4465638"/>
          </a:xfrm>
          <a:prstGeom prst="rightBrace">
            <a:avLst>
              <a:gd name="adj1" fmla="val 8175"/>
              <a:gd name="adj2" fmla="val 50000"/>
            </a:avLst>
          </a:prstGeom>
          <a:noFill/>
          <a:ln w="9525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1444876" name="Text Box 16"/>
          <p:cNvSpPr txBox="1">
            <a:spLocks noChangeArrowheads="1"/>
          </p:cNvSpPr>
          <p:nvPr/>
        </p:nvSpPr>
        <p:spPr bwMode="auto">
          <a:xfrm>
            <a:off x="7864475" y="2903538"/>
            <a:ext cx="4206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应用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4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44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4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44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4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4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44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44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44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44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867" grpId="0" bldLvl="0"/>
      <p:bldP spid="1444868" grpId="0" bldLvl="0" animBg="1"/>
      <p:bldP spid="1444869" grpId="0" bldLvl="0"/>
      <p:bldP spid="1444870" grpId="0" bldLvl="0"/>
      <p:bldP spid="1444871" grpId="0" bldLvl="0"/>
      <p:bldP spid="1444872" grpId="0"/>
      <p:bldP spid="1444873" grpId="0"/>
      <p:bldP spid="1444874" grpId="0"/>
      <p:bldP spid="1444875" grpId="0" bldLvl="0" animBg="1"/>
      <p:bldP spid="1444876" grpId="0" bldLvl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圆角矩形 31"/>
          <p:cNvSpPr>
            <a:spLocks noChangeArrowheads="1"/>
          </p:cNvSpPr>
          <p:nvPr/>
        </p:nvSpPr>
        <p:spPr bwMode="auto">
          <a:xfrm>
            <a:off x="576263" y="828675"/>
            <a:ext cx="1657350" cy="511175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复习引入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688975" y="1525588"/>
            <a:ext cx="3400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如果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，那么</a:t>
            </a:r>
          </a:p>
        </p:txBody>
      </p:sp>
      <p:graphicFrame>
        <p:nvGraphicFramePr>
          <p:cNvPr id="1420293" name="对象 4098"/>
          <p:cNvGraphicFramePr>
            <a:graphicFrameLocks noChangeAspect="1"/>
          </p:cNvGraphicFramePr>
          <p:nvPr/>
        </p:nvGraphicFramePr>
        <p:xfrm>
          <a:off x="668338" y="2212975"/>
          <a:ext cx="3086100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r:id="rId3" imgW="1181735" imgH="254000" progId="Equations">
                  <p:embed/>
                </p:oleObj>
              </mc:Choice>
              <mc:Fallback>
                <p:oleObj r:id="rId3" imgW="1181735" imgH="254000" progId="Equations">
                  <p:embed/>
                  <p:pic>
                    <p:nvPicPr>
                      <p:cNvPr id="0" name="对象 40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338" y="2212975"/>
                        <a:ext cx="3086100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0294" name="对象 4099"/>
          <p:cNvGraphicFramePr>
            <a:graphicFrameLocks noChangeAspect="1"/>
          </p:cNvGraphicFramePr>
          <p:nvPr/>
        </p:nvGraphicFramePr>
        <p:xfrm>
          <a:off x="4051300" y="2168525"/>
          <a:ext cx="3152775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r:id="rId5" imgW="1207135" imgH="254000" progId="Equations">
                  <p:embed/>
                </p:oleObj>
              </mc:Choice>
              <mc:Fallback>
                <p:oleObj r:id="rId5" imgW="1207135" imgH="254000" progId="Equations">
                  <p:embed/>
                  <p:pic>
                    <p:nvPicPr>
                      <p:cNvPr id="0" name="对象 40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1300" y="2168525"/>
                        <a:ext cx="3152775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0295" name="Text Box 48"/>
          <p:cNvSpPr txBox="1">
            <a:spLocks noChangeArrowheads="1"/>
          </p:cNvSpPr>
          <p:nvPr/>
        </p:nvSpPr>
        <p:spPr bwMode="auto">
          <a:xfrm>
            <a:off x="673100" y="2863850"/>
            <a:ext cx="81026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等式基本性质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在等式的两边都加上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或减去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同一个数或整式，所得的结果仍是等式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1420296" name="对象 4101"/>
          <p:cNvGraphicFramePr>
            <a:graphicFrameLocks noChangeAspect="1"/>
          </p:cNvGraphicFramePr>
          <p:nvPr/>
        </p:nvGraphicFramePr>
        <p:xfrm>
          <a:off x="688975" y="4202113"/>
          <a:ext cx="3052763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r:id="rId7" imgW="1169035" imgH="254000" progId="Equations">
                  <p:embed/>
                </p:oleObj>
              </mc:Choice>
              <mc:Fallback>
                <p:oleObj r:id="rId7" imgW="1169035" imgH="254000" progId="Equations">
                  <p:embed/>
                  <p:pic>
                    <p:nvPicPr>
                      <p:cNvPr id="0" name="对象 4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5" y="4202113"/>
                        <a:ext cx="3052763" cy="66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0297" name="对象 4102"/>
          <p:cNvGraphicFramePr>
            <a:graphicFrameLocks noChangeAspect="1"/>
          </p:cNvGraphicFramePr>
          <p:nvPr/>
        </p:nvGraphicFramePr>
        <p:xfrm>
          <a:off x="4019550" y="3968750"/>
          <a:ext cx="2357438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r:id="rId9" imgW="902335" imgH="394335" progId="Equations">
                  <p:embed/>
                </p:oleObj>
              </mc:Choice>
              <mc:Fallback>
                <p:oleObj r:id="rId9" imgW="902335" imgH="394335" progId="Equations">
                  <p:embed/>
                  <p:pic>
                    <p:nvPicPr>
                      <p:cNvPr id="0" name="对象 4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9550" y="3968750"/>
                        <a:ext cx="2357438" cy="1030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0298" name="对象 4103"/>
          <p:cNvGraphicFramePr>
            <a:graphicFrameLocks noChangeAspect="1"/>
          </p:cNvGraphicFramePr>
          <p:nvPr/>
        </p:nvGraphicFramePr>
        <p:xfrm>
          <a:off x="6499225" y="4217988"/>
          <a:ext cx="1163638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r:id="rId11" imgW="445135" imgH="203835" progId="Equation.DSMT4">
                  <p:embed/>
                </p:oleObj>
              </mc:Choice>
              <mc:Fallback>
                <p:oleObj r:id="rId11" imgW="445135" imgH="203835" progId="Equation.DSMT4">
                  <p:embed/>
                  <p:pic>
                    <p:nvPicPr>
                      <p:cNvPr id="0" name="对象 4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clrChange>
                          <a:clrFrom>
                            <a:srgbClr val="000000"/>
                          </a:clrFrom>
                          <a:clrTo>
                            <a:srgbClr val="000000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9225" y="4217988"/>
                        <a:ext cx="1163638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0299" name="Text Box 53"/>
          <p:cNvSpPr txBox="1">
            <a:spLocks noChangeArrowheads="1"/>
          </p:cNvSpPr>
          <p:nvPr/>
        </p:nvSpPr>
        <p:spPr bwMode="auto">
          <a:xfrm>
            <a:off x="644525" y="4865688"/>
            <a:ext cx="7773988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等式基本性质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在等式的两边都乘以或除以同一个数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除数不为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0)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，所得的结果仍是等式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420300" name="文本框 3"/>
          <p:cNvSpPr txBox="1">
            <a:spLocks noChangeArrowheads="1"/>
          </p:cNvSpPr>
          <p:nvPr/>
        </p:nvSpPr>
        <p:spPr bwMode="auto">
          <a:xfrm>
            <a:off x="2209800" y="2330450"/>
            <a:ext cx="554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＝</a:t>
            </a:r>
          </a:p>
        </p:txBody>
      </p:sp>
      <p:sp>
        <p:nvSpPr>
          <p:cNvPr id="1420301" name="文本框 4"/>
          <p:cNvSpPr txBox="1">
            <a:spLocks noChangeArrowheads="1"/>
          </p:cNvSpPr>
          <p:nvPr/>
        </p:nvSpPr>
        <p:spPr bwMode="auto">
          <a:xfrm>
            <a:off x="5638800" y="2330450"/>
            <a:ext cx="552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＝</a:t>
            </a:r>
          </a:p>
        </p:txBody>
      </p:sp>
      <p:sp>
        <p:nvSpPr>
          <p:cNvPr id="1420302" name="文本框 6"/>
          <p:cNvSpPr txBox="1">
            <a:spLocks noChangeArrowheads="1"/>
          </p:cNvSpPr>
          <p:nvPr/>
        </p:nvSpPr>
        <p:spPr bwMode="auto">
          <a:xfrm>
            <a:off x="2263775" y="4308475"/>
            <a:ext cx="552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＝</a:t>
            </a:r>
          </a:p>
        </p:txBody>
      </p:sp>
      <p:sp>
        <p:nvSpPr>
          <p:cNvPr id="1420303" name="文本框 7"/>
          <p:cNvSpPr txBox="1">
            <a:spLocks noChangeArrowheads="1"/>
          </p:cNvSpPr>
          <p:nvPr/>
        </p:nvSpPr>
        <p:spPr bwMode="auto">
          <a:xfrm>
            <a:off x="5319713" y="4291013"/>
            <a:ext cx="554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＝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2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2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2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2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2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2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2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2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2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2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420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0295" grpId="0"/>
      <p:bldP spid="1420299" grpId="0"/>
      <p:bldP spid="1420300" grpId="0"/>
      <p:bldP spid="1420301" grpId="0"/>
      <p:bldP spid="1420302" grpId="0"/>
      <p:bldP spid="14203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图片 15363" descr="PCDV003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23938" y="1477963"/>
            <a:ext cx="3906837" cy="307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图片 15364" descr="PCDV003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51425" y="1477963"/>
            <a:ext cx="3756025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21316" name="文本框 15365"/>
          <p:cNvSpPr txBox="1"/>
          <p:nvPr/>
        </p:nvSpPr>
        <p:spPr>
          <a:xfrm>
            <a:off x="2176463" y="4605338"/>
            <a:ext cx="1371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（甲）</a:t>
            </a:r>
          </a:p>
        </p:txBody>
      </p:sp>
      <p:sp>
        <p:nvSpPr>
          <p:cNvPr id="1421317" name="文本框 15366"/>
          <p:cNvSpPr txBox="1"/>
          <p:nvPr/>
        </p:nvSpPr>
        <p:spPr>
          <a:xfrm>
            <a:off x="6340475" y="4605338"/>
            <a:ext cx="1295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（乙）</a:t>
            </a:r>
          </a:p>
        </p:txBody>
      </p:sp>
      <p:sp>
        <p:nvSpPr>
          <p:cNvPr id="1421318" name="文本框 15367"/>
          <p:cNvSpPr txBox="1"/>
          <p:nvPr/>
        </p:nvSpPr>
        <p:spPr>
          <a:xfrm>
            <a:off x="1073150" y="2200275"/>
            <a:ext cx="15128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noProof="1">
                <a:solidFill>
                  <a:srgbClr val="FFFF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100g</a:t>
            </a:r>
          </a:p>
        </p:txBody>
      </p:sp>
      <p:sp>
        <p:nvSpPr>
          <p:cNvPr id="1421319" name="文本框 15368"/>
          <p:cNvSpPr txBox="1"/>
          <p:nvPr/>
        </p:nvSpPr>
        <p:spPr>
          <a:xfrm>
            <a:off x="3492500" y="1958975"/>
            <a:ext cx="838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noProof="1">
                <a:solidFill>
                  <a:srgbClr val="FFFF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50g</a:t>
            </a:r>
          </a:p>
        </p:txBody>
      </p:sp>
      <p:sp>
        <p:nvSpPr>
          <p:cNvPr id="1421320" name="文本框 15369"/>
          <p:cNvSpPr txBox="1"/>
          <p:nvPr/>
        </p:nvSpPr>
        <p:spPr>
          <a:xfrm>
            <a:off x="5078413" y="1958975"/>
            <a:ext cx="3657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noProof="1">
                <a:solidFill>
                  <a:srgbClr val="FFFF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加入</a:t>
            </a:r>
            <a:r>
              <a:rPr lang="en-US" altLang="zh-CN" sz="2400" b="1" noProof="1">
                <a:solidFill>
                  <a:srgbClr val="FFFF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20g              </a:t>
            </a:r>
            <a:r>
              <a:rPr lang="zh-CN" altLang="en-US" sz="2400" b="1" noProof="1">
                <a:solidFill>
                  <a:srgbClr val="FFFF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加入</a:t>
            </a:r>
            <a:r>
              <a:rPr lang="en-US" altLang="zh-CN" sz="2400" b="1" noProof="1">
                <a:solidFill>
                  <a:srgbClr val="FFFF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20g</a:t>
            </a:r>
          </a:p>
        </p:txBody>
      </p:sp>
      <p:sp>
        <p:nvSpPr>
          <p:cNvPr id="1421321" name="文本框 15370"/>
          <p:cNvSpPr txBox="1"/>
          <p:nvPr/>
        </p:nvSpPr>
        <p:spPr>
          <a:xfrm>
            <a:off x="1125538" y="4646613"/>
            <a:ext cx="3505200" cy="895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 b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结论：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 b="1" noProof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            </a:t>
            </a:r>
            <a:r>
              <a:rPr lang="en-US" altLang="zh-CN" sz="2400" b="1" noProof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100&gt;50</a:t>
            </a:r>
          </a:p>
        </p:txBody>
      </p:sp>
      <p:sp>
        <p:nvSpPr>
          <p:cNvPr id="1421322" name="文本框 15371"/>
          <p:cNvSpPr txBox="1"/>
          <p:nvPr/>
        </p:nvSpPr>
        <p:spPr>
          <a:xfrm>
            <a:off x="5114925" y="5073650"/>
            <a:ext cx="3124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40000"/>
              </a:spcBef>
              <a:buFont typeface="Arial" panose="020B0604020202020204" pitchFamily="34" charset="0"/>
              <a:buNone/>
            </a:pPr>
            <a:r>
              <a:rPr lang="zh-CN" altLang="zh-CN" sz="2400" b="1" noProof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100+20&gt;50+20</a:t>
            </a:r>
          </a:p>
        </p:txBody>
      </p:sp>
      <p:sp>
        <p:nvSpPr>
          <p:cNvPr id="1421323" name="文本框 15373"/>
          <p:cNvSpPr txBox="1"/>
          <p:nvPr/>
        </p:nvSpPr>
        <p:spPr>
          <a:xfrm>
            <a:off x="5256213" y="5570538"/>
            <a:ext cx="2743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40000"/>
              </a:spcBef>
              <a:buFont typeface="Arial" panose="020B0604020202020204" pitchFamily="34" charset="0"/>
              <a:buNone/>
            </a:pPr>
            <a:r>
              <a:rPr lang="zh-CN" altLang="zh-CN" sz="2400" b="1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 120&gt;70</a:t>
            </a:r>
          </a:p>
        </p:txBody>
      </p:sp>
      <p:sp>
        <p:nvSpPr>
          <p:cNvPr id="1421324" name="右箭头 15374"/>
          <p:cNvSpPr>
            <a:spLocks noChangeArrowheads="1"/>
          </p:cNvSpPr>
          <p:nvPr/>
        </p:nvSpPr>
        <p:spPr bwMode="auto">
          <a:xfrm>
            <a:off x="4067175" y="5229225"/>
            <a:ext cx="685800" cy="196850"/>
          </a:xfrm>
          <a:prstGeom prst="rightArrow">
            <a:avLst>
              <a:gd name="adj1" fmla="val 50000"/>
              <a:gd name="adj2" fmla="val 87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1421325" name="文本框 15375"/>
          <p:cNvSpPr txBox="1"/>
          <p:nvPr/>
        </p:nvSpPr>
        <p:spPr>
          <a:xfrm>
            <a:off x="1084263" y="5532438"/>
            <a:ext cx="4419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40000"/>
              </a:spcBef>
              <a:buFont typeface="Arial" panose="020B0604020202020204" pitchFamily="34" charset="0"/>
              <a:buNone/>
            </a:pPr>
            <a:r>
              <a:rPr lang="en-US" altLang="zh-CN" sz="2400" b="1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120</a:t>
            </a:r>
            <a:r>
              <a:rPr lang="zh-CN" altLang="en-US" sz="2400" b="1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－</a:t>
            </a:r>
            <a:r>
              <a:rPr lang="en-US" altLang="zh-CN" sz="2400" b="1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20&gt;70</a:t>
            </a:r>
            <a:r>
              <a:rPr lang="zh-CN" altLang="en-US" sz="2400" b="1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－</a:t>
            </a:r>
            <a:r>
              <a:rPr lang="en-US" altLang="zh-CN" sz="2400" b="1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20</a:t>
            </a:r>
          </a:p>
        </p:txBody>
      </p:sp>
      <p:sp>
        <p:nvSpPr>
          <p:cNvPr id="1421326" name="左箭头 15376"/>
          <p:cNvSpPr>
            <a:spLocks noChangeArrowheads="1"/>
          </p:cNvSpPr>
          <p:nvPr/>
        </p:nvSpPr>
        <p:spPr bwMode="auto">
          <a:xfrm>
            <a:off x="3981450" y="5741988"/>
            <a:ext cx="762000" cy="249237"/>
          </a:xfrm>
          <a:prstGeom prst="leftArrow">
            <a:avLst>
              <a:gd name="adj1" fmla="val 50000"/>
              <a:gd name="adj2" fmla="val 7627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8207" name="圆角矩形 31"/>
          <p:cNvSpPr>
            <a:spLocks noChangeArrowheads="1"/>
          </p:cNvSpPr>
          <p:nvPr/>
        </p:nvSpPr>
        <p:spPr bwMode="auto">
          <a:xfrm>
            <a:off x="576263" y="828675"/>
            <a:ext cx="1657350" cy="511175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情境引入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21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21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21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21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21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21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21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21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21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21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21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21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1316" grpId="0"/>
      <p:bldP spid="1421317" grpId="0"/>
      <p:bldP spid="1421318" grpId="0"/>
      <p:bldP spid="1421319" grpId="0"/>
      <p:bldP spid="1421320" grpId="0"/>
      <p:bldP spid="1421321" grpId="0"/>
      <p:bldP spid="1421322" grpId="0"/>
      <p:bldP spid="1421323" grpId="0"/>
      <p:bldP spid="14213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组合 6147"/>
          <p:cNvGrpSpPr/>
          <p:nvPr/>
        </p:nvGrpSpPr>
        <p:grpSpPr bwMode="auto">
          <a:xfrm>
            <a:off x="401638" y="550863"/>
            <a:ext cx="3584575" cy="822325"/>
            <a:chOff x="0" y="0"/>
            <a:chExt cx="5645" cy="1294"/>
          </a:xfrm>
        </p:grpSpPr>
        <p:sp>
          <p:nvSpPr>
            <p:cNvPr id="9219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0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1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zh-CN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9222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4768" cy="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不等式的基本性质</a:t>
              </a:r>
            </a:p>
          </p:txBody>
        </p:sp>
        <p:sp>
          <p:nvSpPr>
            <p:cNvPr id="9223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9224" name="圆角矩形 31"/>
          <p:cNvSpPr>
            <a:spLocks noChangeArrowheads="1"/>
          </p:cNvSpPr>
          <p:nvPr/>
        </p:nvSpPr>
        <p:spPr bwMode="auto">
          <a:xfrm>
            <a:off x="401638" y="1549400"/>
            <a:ext cx="1957387" cy="4699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观察与思考</a:t>
            </a:r>
          </a:p>
        </p:txBody>
      </p:sp>
      <p:sp>
        <p:nvSpPr>
          <p:cNvPr id="9225" name="文本框 24603"/>
          <p:cNvSpPr txBox="1">
            <a:spLocks noChangeArrowheads="1"/>
          </p:cNvSpPr>
          <p:nvPr/>
        </p:nvSpPr>
        <p:spPr bwMode="auto">
          <a:xfrm>
            <a:off x="528638" y="2092325"/>
            <a:ext cx="8532812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4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zh-CN" sz="24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水果店的小王从水果批发市场购进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100kg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梨和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84kg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苹果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在卖出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kg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梨和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kg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苹果后，又分别各购进了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kg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的梨和苹果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</a:p>
        </p:txBody>
      </p:sp>
      <p:sp>
        <p:nvSpPr>
          <p:cNvPr id="9226" name="文本框 24614"/>
          <p:cNvSpPr txBox="1">
            <a:spLocks noChangeArrowheads="1"/>
          </p:cNvSpPr>
          <p:nvPr/>
        </p:nvSpPr>
        <p:spPr bwMode="auto">
          <a:xfrm>
            <a:off x="615950" y="4276725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100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84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pic>
        <p:nvPicPr>
          <p:cNvPr id="9227" name="图片 24615" descr="1_095426_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46650" y="4271963"/>
            <a:ext cx="3635375" cy="170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22349" name="文本框 24617"/>
          <p:cNvSpPr txBox="1">
            <a:spLocks noChangeArrowheads="1"/>
          </p:cNvSpPr>
          <p:nvPr/>
        </p:nvSpPr>
        <p:spPr bwMode="auto">
          <a:xfrm>
            <a:off x="2457450" y="4271963"/>
            <a:ext cx="349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&gt;</a:t>
            </a:r>
            <a:endParaRPr lang="en-US" altLang="zh-CN" sz="2400" b="1" i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29" name="文本框 24621"/>
          <p:cNvSpPr txBox="1">
            <a:spLocks noChangeArrowheads="1"/>
          </p:cNvSpPr>
          <p:nvPr/>
        </p:nvSpPr>
        <p:spPr bwMode="auto">
          <a:xfrm>
            <a:off x="1047750" y="358775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请用“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&gt;”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或“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&lt;”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填空：</a:t>
            </a:r>
          </a:p>
        </p:txBody>
      </p:sp>
      <p:sp>
        <p:nvSpPr>
          <p:cNvPr id="9230" name="文本框 24623"/>
          <p:cNvSpPr txBox="1">
            <a:spLocks noChangeArrowheads="1"/>
          </p:cNvSpPr>
          <p:nvPr/>
        </p:nvSpPr>
        <p:spPr bwMode="auto">
          <a:xfrm>
            <a:off x="615950" y="5038725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100 –</a:t>
            </a:r>
            <a:r>
              <a:rPr lang="en-US" altLang="zh-CN" sz="24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a+b</a:t>
            </a:r>
            <a:r>
              <a:rPr lang="en-US" altLang="zh-CN" sz="24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84 –</a:t>
            </a:r>
            <a:r>
              <a:rPr lang="en-US" altLang="zh-CN" sz="24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a+b</a:t>
            </a:r>
            <a:endParaRPr lang="en-US" altLang="zh-CN" sz="2400" i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22352" name="文本框 24624"/>
          <p:cNvSpPr txBox="1">
            <a:spLocks noChangeArrowheads="1"/>
          </p:cNvSpPr>
          <p:nvPr/>
        </p:nvSpPr>
        <p:spPr bwMode="auto">
          <a:xfrm>
            <a:off x="2157413" y="5033963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&gt;</a:t>
            </a:r>
            <a:endParaRPr lang="en-US" altLang="zh-CN" sz="2400" b="1" i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22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22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2349" grpId="0"/>
      <p:bldP spid="14223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文本框 80899"/>
          <p:cNvSpPr txBox="1">
            <a:spLocks noChangeArrowheads="1"/>
          </p:cNvSpPr>
          <p:nvPr/>
        </p:nvSpPr>
        <p:spPr bwMode="auto">
          <a:xfrm>
            <a:off x="850900" y="1255713"/>
            <a:ext cx="7132638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自己任意写一个不等式，在它的两边同时加上或减去同一个数，看看不等关系有没有变化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425411" name="Text Box 3"/>
          <p:cNvSpPr txBox="1">
            <a:spLocks noChangeArrowheads="1"/>
          </p:cNvSpPr>
          <p:nvPr/>
        </p:nvSpPr>
        <p:spPr bwMode="auto">
          <a:xfrm>
            <a:off x="841375" y="2549525"/>
            <a:ext cx="58324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1">
              <a:lnSpc>
                <a:spcPct val="150000"/>
              </a:lnSpc>
              <a:buFontTx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(1)5&gt;3,    5+2___3+2 ,   5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-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2___3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-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 ;   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　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1&lt;3,   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1+2___3+2 ,   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3___3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3 .</a:t>
            </a:r>
          </a:p>
        </p:txBody>
      </p:sp>
      <p:sp>
        <p:nvSpPr>
          <p:cNvPr id="1425412" name="Text Box 6"/>
          <p:cNvSpPr txBox="1">
            <a:spLocks noChangeArrowheads="1"/>
          </p:cNvSpPr>
          <p:nvPr/>
        </p:nvSpPr>
        <p:spPr bwMode="auto">
          <a:xfrm>
            <a:off x="817563" y="4152900"/>
            <a:ext cx="79422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根据发现的规律填空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当不等式两边加或减同一个数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正数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或负数）时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不等号的方向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______.</a:t>
            </a:r>
          </a:p>
        </p:txBody>
      </p:sp>
      <p:sp>
        <p:nvSpPr>
          <p:cNvPr id="1425413" name="Text Box 7"/>
          <p:cNvSpPr txBox="1">
            <a:spLocks noChangeArrowheads="1"/>
          </p:cNvSpPr>
          <p:nvPr/>
        </p:nvSpPr>
        <p:spPr bwMode="auto">
          <a:xfrm>
            <a:off x="4156075" y="4776788"/>
            <a:ext cx="1441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不变</a:t>
            </a:r>
          </a:p>
        </p:txBody>
      </p:sp>
      <p:sp>
        <p:nvSpPr>
          <p:cNvPr id="1425414" name="文本框 2"/>
          <p:cNvSpPr txBox="1">
            <a:spLocks noChangeArrowheads="1"/>
          </p:cNvSpPr>
          <p:nvPr/>
        </p:nvSpPr>
        <p:spPr bwMode="auto">
          <a:xfrm>
            <a:off x="3060700" y="2701925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</a:p>
        </p:txBody>
      </p:sp>
      <p:sp>
        <p:nvSpPr>
          <p:cNvPr id="1425415" name="文本框 3"/>
          <p:cNvSpPr txBox="1">
            <a:spLocks noChangeArrowheads="1"/>
          </p:cNvSpPr>
          <p:nvPr/>
        </p:nvSpPr>
        <p:spPr bwMode="auto">
          <a:xfrm>
            <a:off x="4791075" y="2746375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</a:p>
        </p:txBody>
      </p:sp>
      <p:sp>
        <p:nvSpPr>
          <p:cNvPr id="1425416" name="文本框 4"/>
          <p:cNvSpPr txBox="1">
            <a:spLocks noChangeArrowheads="1"/>
          </p:cNvSpPr>
          <p:nvPr/>
        </p:nvSpPr>
        <p:spPr bwMode="auto">
          <a:xfrm>
            <a:off x="3165475" y="3254375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＜</a:t>
            </a:r>
          </a:p>
        </p:txBody>
      </p:sp>
      <p:sp>
        <p:nvSpPr>
          <p:cNvPr id="1425417" name="文本框 5"/>
          <p:cNvSpPr txBox="1">
            <a:spLocks noChangeArrowheads="1"/>
          </p:cNvSpPr>
          <p:nvPr/>
        </p:nvSpPr>
        <p:spPr bwMode="auto">
          <a:xfrm>
            <a:off x="5260975" y="3254375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2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2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2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2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25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2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25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25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5411" grpId="0"/>
      <p:bldP spid="1425412" grpId="0"/>
      <p:bldP spid="1425413" grpId="0"/>
      <p:bldP spid="1425414" grpId="0"/>
      <p:bldP spid="1425415" grpId="0"/>
      <p:bldP spid="1425416" grpId="0"/>
      <p:bldP spid="14254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圆角矩形 31"/>
          <p:cNvSpPr>
            <a:spLocks noChangeArrowheads="1"/>
          </p:cNvSpPr>
          <p:nvPr/>
        </p:nvSpPr>
        <p:spPr bwMode="auto">
          <a:xfrm>
            <a:off x="415925" y="857250"/>
            <a:ext cx="1647825" cy="479425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知识要点</a:t>
            </a:r>
          </a:p>
        </p:txBody>
      </p:sp>
      <p:sp>
        <p:nvSpPr>
          <p:cNvPr id="1426435" name="文本框 28674"/>
          <p:cNvSpPr txBox="1">
            <a:spLocks noChangeArrowheads="1"/>
          </p:cNvSpPr>
          <p:nvPr/>
        </p:nvSpPr>
        <p:spPr bwMode="auto">
          <a:xfrm>
            <a:off x="993775" y="3362325"/>
            <a:ext cx="7156450" cy="566738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不等式基本性质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如果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&gt;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，那么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 ±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&gt;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±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  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26436" name="矩形 28682"/>
          <p:cNvSpPr>
            <a:spLocks noChangeArrowheads="1"/>
          </p:cNvSpPr>
          <p:nvPr/>
        </p:nvSpPr>
        <p:spPr bwMode="auto">
          <a:xfrm>
            <a:off x="592138" y="1833563"/>
            <a:ext cx="8345487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一般地，不等式具有如下性质：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不等式的两边都加上（或减去）同一个数或同一个整式，不等号的方向不变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26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26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2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6435" grpId="0" bldLvl="0"/>
      <p:bldP spid="14264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矩形 38925"/>
          <p:cNvSpPr>
            <a:spLocks noChangeArrowheads="1"/>
          </p:cNvSpPr>
          <p:nvPr/>
        </p:nvSpPr>
        <p:spPr bwMode="auto">
          <a:xfrm>
            <a:off x="738188" y="965200"/>
            <a:ext cx="792162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zh-CN" sz="24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已知苹果的价格是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元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/kg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，梨的价格是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元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/kg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，且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&gt;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小李各买了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3kg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苹果和梨，则买哪种水果花钱较多？</a:t>
            </a:r>
          </a:p>
        </p:txBody>
      </p:sp>
      <p:sp>
        <p:nvSpPr>
          <p:cNvPr id="13315" name="矩形 38926"/>
          <p:cNvSpPr>
            <a:spLocks noChangeArrowheads="1"/>
          </p:cNvSpPr>
          <p:nvPr/>
        </p:nvSpPr>
        <p:spPr bwMode="auto">
          <a:xfrm>
            <a:off x="1968500" y="2308225"/>
            <a:ext cx="518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用不等号填空：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13316" name="组合 4"/>
          <p:cNvGrpSpPr/>
          <p:nvPr/>
        </p:nvGrpSpPr>
        <p:grpSpPr bwMode="auto">
          <a:xfrm>
            <a:off x="882650" y="2981325"/>
            <a:ext cx="7681913" cy="2686050"/>
            <a:chOff x="612" y="2296"/>
            <a:chExt cx="4839" cy="1692"/>
          </a:xfrm>
        </p:grpSpPr>
        <p:sp>
          <p:nvSpPr>
            <p:cNvPr id="13317" name="矩形 86017"/>
            <p:cNvSpPr>
              <a:spLocks noChangeArrowheads="1"/>
            </p:cNvSpPr>
            <p:nvPr/>
          </p:nvSpPr>
          <p:spPr bwMode="auto">
            <a:xfrm>
              <a:off x="612" y="2296"/>
              <a:ext cx="4839" cy="1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dirty="0">
                  <a:solidFill>
                    <a:srgbClr val="269999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问题</a:t>
              </a:r>
              <a:r>
                <a:rPr lang="en-US" altLang="zh-CN" sz="2400" dirty="0">
                  <a:solidFill>
                    <a:srgbClr val="269999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  <a:r>
                <a:rPr lang="en-US" altLang="zh-CN" sz="24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  </a:t>
              </a:r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在某次知识抢答赛中，甲、乙两队的总得分分别为</a:t>
              </a:r>
              <a:r>
                <a:rPr lang="en-US" altLang="zh-CN" sz="2400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en-US" altLang="zh-CN" sz="2400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，其中</a:t>
              </a:r>
              <a:r>
                <a:rPr lang="en-US" altLang="zh-CN" sz="2400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sz="24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&gt;</a:t>
              </a:r>
              <a:r>
                <a:rPr lang="en-US" altLang="zh-CN" sz="2400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en-US" altLang="zh-CN" sz="24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.  </a:t>
              </a:r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已知每队人员均为</a:t>
              </a:r>
              <a:r>
                <a:rPr lang="en-US" altLang="zh-CN" sz="24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名，则哪队的平均得分高？</a:t>
              </a:r>
            </a:p>
          </p:txBody>
        </p:sp>
        <p:sp>
          <p:nvSpPr>
            <p:cNvPr id="13318" name="矩形 86020"/>
            <p:cNvSpPr>
              <a:spLocks noChangeArrowheads="1"/>
            </p:cNvSpPr>
            <p:nvPr/>
          </p:nvSpPr>
          <p:spPr bwMode="auto">
            <a:xfrm>
              <a:off x="1200" y="3439"/>
              <a:ext cx="26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用不等号填空：</a:t>
              </a:r>
            </a:p>
          </p:txBody>
        </p:sp>
        <p:sp>
          <p:nvSpPr>
            <p:cNvPr id="13319" name="矩形 86021"/>
            <p:cNvSpPr>
              <a:spLocks noChangeArrowheads="1"/>
            </p:cNvSpPr>
            <p:nvPr/>
          </p:nvSpPr>
          <p:spPr bwMode="auto">
            <a:xfrm>
              <a:off x="1584" y="3700"/>
              <a:ext cx="26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400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sz="24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÷3</a:t>
              </a:r>
              <a:r>
                <a:rPr lang="en-US" altLang="zh-CN" sz="2400" u="sng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            </a:t>
              </a:r>
              <a:r>
                <a:rPr lang="en-US" altLang="zh-CN" sz="24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en-US" altLang="zh-CN" sz="2400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en-US" altLang="zh-CN" sz="24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÷3.</a:t>
              </a:r>
            </a:p>
          </p:txBody>
        </p:sp>
      </p:grpSp>
      <p:sp>
        <p:nvSpPr>
          <p:cNvPr id="1427464" name="矩形 8"/>
          <p:cNvSpPr>
            <a:spLocks noChangeArrowheads="1"/>
          </p:cNvSpPr>
          <p:nvPr/>
        </p:nvSpPr>
        <p:spPr bwMode="auto">
          <a:xfrm>
            <a:off x="4805363" y="2308225"/>
            <a:ext cx="8382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5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&gt;</a:t>
            </a:r>
          </a:p>
        </p:txBody>
      </p:sp>
      <p:sp>
        <p:nvSpPr>
          <p:cNvPr id="1427465" name="矩形 9"/>
          <p:cNvSpPr>
            <a:spLocks noChangeArrowheads="1"/>
          </p:cNvSpPr>
          <p:nvPr/>
        </p:nvSpPr>
        <p:spPr bwMode="auto">
          <a:xfrm>
            <a:off x="4114800" y="5218113"/>
            <a:ext cx="8382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5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27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2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7464" grpId="0"/>
      <p:bldP spid="14274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文本框 39937"/>
          <p:cNvSpPr txBox="1">
            <a:spLocks noChangeArrowheads="1"/>
          </p:cNvSpPr>
          <p:nvPr/>
        </p:nvSpPr>
        <p:spPr bwMode="auto">
          <a:xfrm>
            <a:off x="539750" y="1216025"/>
            <a:ext cx="8208963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自己写一个不等式，分别在它的两边都乘（或除以）同一个正数或负数，看看有怎样的结果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428483" name="文本框 39938"/>
          <p:cNvSpPr txBox="1">
            <a:spLocks noChangeArrowheads="1"/>
          </p:cNvSpPr>
          <p:nvPr/>
        </p:nvSpPr>
        <p:spPr bwMode="auto">
          <a:xfrm>
            <a:off x="2381250" y="3014663"/>
            <a:ext cx="495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     5×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3)</a:t>
            </a:r>
            <a:r>
              <a:rPr lang="en-US" altLang="zh-CN" sz="2400" u="sng">
                <a:latin typeface="Times New Roman" panose="02020603050405020304" pitchFamily="18" charset="0"/>
                <a:ea typeface="黑体" panose="02010609060101010101" pitchFamily="49" charset="-122"/>
              </a:rPr>
              <a:t>              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8×(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3)</a:t>
            </a:r>
          </a:p>
        </p:txBody>
      </p:sp>
      <p:sp>
        <p:nvSpPr>
          <p:cNvPr id="1428484" name="矩形 39944"/>
          <p:cNvSpPr>
            <a:spLocks noChangeArrowheads="1"/>
          </p:cNvSpPr>
          <p:nvPr/>
        </p:nvSpPr>
        <p:spPr bwMode="auto">
          <a:xfrm>
            <a:off x="1295400" y="3927475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与同桌互相交流，你们发现了什么规律？</a:t>
            </a:r>
          </a:p>
        </p:txBody>
      </p:sp>
      <p:sp>
        <p:nvSpPr>
          <p:cNvPr id="1428485" name="文本框 39939"/>
          <p:cNvSpPr txBox="1">
            <a:spLocks noChangeArrowheads="1"/>
          </p:cNvSpPr>
          <p:nvPr/>
        </p:nvSpPr>
        <p:spPr bwMode="auto">
          <a:xfrm>
            <a:off x="4232275" y="295275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&gt;</a:t>
            </a:r>
            <a:endParaRPr lang="en-US" altLang="zh-CN" sz="2800" b="1" i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2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8483" grpId="0"/>
      <p:bldP spid="1428484" grpId="0"/>
      <p:bldP spid="142848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1517</Words>
  <Application>Microsoft Office PowerPoint</Application>
  <PresentationFormat>全屏显示(4:3)</PresentationFormat>
  <Paragraphs>188</Paragraphs>
  <Slides>25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25</vt:i4>
      </vt:variant>
    </vt:vector>
  </HeadingPairs>
  <TitlesOfParts>
    <vt:vector size="40" baseType="lpstr">
      <vt:lpstr>方正姚体</vt:lpstr>
      <vt:lpstr>黑体</vt:lpstr>
      <vt:lpstr>华文楷体</vt:lpstr>
      <vt:lpstr>楷体_GB2312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自定义设计方案</vt:lpstr>
      <vt:lpstr>Equations</vt:lpstr>
      <vt:lpstr>Equation.DSMT4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2018-11-30T11:45:00Z</dcterms:created>
  <dcterms:modified xsi:type="dcterms:W3CDTF">2023-01-16T13:53:03Z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2052-11.1.0.11194</vt:lpwstr>
  </property>
  <property fmtid="{D5CDD505-2E9C-101B-9397-08002B2CF9AE}" pid="4" name="ICV">
    <vt:lpwstr>0D48637B305C484B9D8C4BC18DA08E02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