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73" r:id="rId4"/>
    <p:sldId id="264" r:id="rId5"/>
    <p:sldId id="274" r:id="rId6"/>
    <p:sldId id="265" r:id="rId7"/>
    <p:sldId id="266" r:id="rId8"/>
    <p:sldId id="267" r:id="rId9"/>
    <p:sldId id="268" r:id="rId10"/>
    <p:sldId id="275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7B8EDEC-2212-4396-95B8-EF3CE3ABC27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2AC57A85-6D12-40C8-BA27-65ECF2F854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E8376D-E784-4BB4-B7A1-7F71CB005D7E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4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8046E1-4AE2-40AA-A39F-C12C3DF3345A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6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53C3D5-A93B-4A4B-9EB4-709E61D516C9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7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2C222A-3A43-43CE-AEB7-3F6F2D7C20CB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8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2F77C1-795B-4B51-9F10-5EEB14E7C7E1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9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807DAB-7DE2-4FD2-A3AB-B0E94227E48B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11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79AF05-CA47-4B31-A343-6C511CCEF1A9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12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96A39D-00AC-4AAD-A6D8-03658EA8ED55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13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291B4B-DE79-4587-BF87-691382B3B216}" type="slidenum">
              <a:rPr lang="zh-CN" altLang="en-US" b="1">
                <a:latin typeface="Times New Roman" panose="02020603050405020304" charset="0"/>
                <a:sym typeface="Wingdings" panose="05000000000000000000" pitchFamily="2" charset="2"/>
              </a:rPr>
              <a:t>14</a:t>
            </a:fld>
            <a:endParaRPr lang="zh-CN" altLang="en-US" b="1">
              <a:latin typeface="Times New Roman" panose="0202060305040502030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1CFF4-600E-4BD6-807D-C4D0322301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C3132-3613-4F94-BAAB-7992931FD9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45289-0273-4774-854A-B9A4D41326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9988-91CA-4E37-AD56-0FF1EA435E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ABAB1-66EB-4D48-A9E4-947739077E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D032A-1D9D-4A87-8E97-429A11EA378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84EF8-99F5-4591-BE6C-0FAEB21C2D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AA88-FDBF-4B47-BBFC-73AA6E500C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FB8B-AE0B-4ADC-ABE9-5E113ACF6E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B7A4-66BB-42F4-9472-A79CDDE79F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65C3-27C1-401A-ADC2-18EEA3D3CF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D44B8-86D2-4448-AF86-8DA252A12C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7892-6F13-42DB-A3E2-42E5F74FC9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C5059-92A9-43D1-AF40-2DE6F675AD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57EEE-79FF-4F80-89AB-28BE97225A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B1F8-53CD-4F28-B072-17998ED4FE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73AEA-6BE6-4895-9015-A457C92856D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F193-39E3-439C-BA2A-6B6E6C6136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A7DC9-9998-45C9-834B-7822DEBB66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BCCF5F-D1EA-422C-B2F1-AC67D1F341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36593"/>
            <a:ext cx="9144000" cy="277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0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比和比例</a:t>
            </a:r>
            <a:endParaRPr lang="en-US" altLang="zh-CN" sz="6000" b="1" kern="1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kern="1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34039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814388" y="1517650"/>
            <a:ext cx="800100" cy="800100"/>
            <a:chOff x="1438" y="2523"/>
            <a:chExt cx="687" cy="688"/>
          </a:xfrm>
        </p:grpSpPr>
        <p:sp>
          <p:nvSpPr>
            <p:cNvPr id="38914" name="Oval 14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8915" name="Group 15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5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6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10" name="Object 22"/>
          <p:cNvGraphicFramePr>
            <a:graphicFrameLocks noChangeAspect="1"/>
          </p:cNvGraphicFramePr>
          <p:nvPr/>
        </p:nvGraphicFramePr>
        <p:xfrm>
          <a:off x="2000250" y="3943350"/>
          <a:ext cx="36861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r:id="rId3" imgW="2032000" imgH="469900" progId="Equation.DSMT4">
                  <p:embed/>
                </p:oleObj>
              </mc:Choice>
              <mc:Fallback>
                <p:oleObj r:id="rId3" imgW="2032000" imgH="469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943350"/>
                        <a:ext cx="36861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 bwMode="auto">
          <a:xfrm>
            <a:off x="892175" y="4937125"/>
            <a:ext cx="6616700" cy="801688"/>
            <a:chOff x="892175" y="4937525"/>
            <a:chExt cx="6616989" cy="801539"/>
          </a:xfrm>
        </p:grpSpPr>
        <p:sp>
          <p:nvSpPr>
            <p:cNvPr id="38920" name="矩形 7"/>
            <p:cNvSpPr>
              <a:spLocks noChangeArrowheads="1"/>
            </p:cNvSpPr>
            <p:nvPr/>
          </p:nvSpPr>
          <p:spPr bwMode="auto">
            <a:xfrm>
              <a:off x="892175" y="5076685"/>
              <a:ext cx="66169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所以甲、乙两块草坪的面积的比是           </a:t>
              </a:r>
              <a:r>
                <a:rPr lang="en-US" altLang="zh-CN" sz="2800" b="1" dirty="0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.</a:t>
              </a:r>
              <a:endPara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aphicFrame>
          <p:nvGraphicFramePr>
            <p:cNvPr id="38921" name="Object 23"/>
            <p:cNvGraphicFramePr>
              <a:graphicFrameLocks noChangeAspect="1"/>
            </p:cNvGraphicFramePr>
            <p:nvPr/>
          </p:nvGraphicFramePr>
          <p:xfrm>
            <a:off x="6372946" y="4937525"/>
            <a:ext cx="928688" cy="80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8" r:id="rId5" imgW="355600" imgH="393065" progId="Equation.DSMT4">
                    <p:embed/>
                  </p:oleObj>
                </mc:Choice>
                <mc:Fallback>
                  <p:oleObj r:id="rId5" imgW="355600" imgH="393065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946" y="4937525"/>
                          <a:ext cx="928688" cy="801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 bwMode="auto">
          <a:xfrm>
            <a:off x="842963" y="3081338"/>
            <a:ext cx="3857625" cy="523875"/>
            <a:chOff x="843578" y="3081338"/>
            <a:chExt cx="3857731" cy="523875"/>
          </a:xfrm>
        </p:grpSpPr>
        <p:sp>
          <p:nvSpPr>
            <p:cNvPr id="38923" name="矩形 6"/>
            <p:cNvSpPr>
              <a:spLocks noChangeArrowheads="1"/>
            </p:cNvSpPr>
            <p:nvPr/>
          </p:nvSpPr>
          <p:spPr bwMode="auto">
            <a:xfrm>
              <a:off x="843578" y="3081338"/>
              <a:ext cx="385773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草坪甲的面积是           ，</a:t>
              </a:r>
            </a:p>
          </p:txBody>
        </p:sp>
        <p:graphicFrame>
          <p:nvGraphicFramePr>
            <p:cNvPr id="38924" name="Object 20"/>
            <p:cNvGraphicFramePr>
              <a:graphicFrameLocks noChangeAspect="1"/>
            </p:cNvGraphicFramePr>
            <p:nvPr/>
          </p:nvGraphicFramePr>
          <p:xfrm>
            <a:off x="3558203" y="3152775"/>
            <a:ext cx="9350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49" r:id="rId7" imgW="444500" imgH="203200" progId="Equation.DSMT4">
                    <p:embed/>
                  </p:oleObj>
                </mc:Choice>
                <mc:Fallback>
                  <p:oleObj r:id="rId7" imgW="4445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203" y="3152775"/>
                          <a:ext cx="9350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 bwMode="auto">
          <a:xfrm>
            <a:off x="4591050" y="3133725"/>
            <a:ext cx="3598863" cy="523875"/>
            <a:chOff x="5072063" y="4214813"/>
            <a:chExt cx="3597568" cy="523875"/>
          </a:xfrm>
        </p:grpSpPr>
        <p:sp>
          <p:nvSpPr>
            <p:cNvPr id="38926" name="矩形 8"/>
            <p:cNvSpPr>
              <a:spLocks noChangeArrowheads="1"/>
            </p:cNvSpPr>
            <p:nvPr/>
          </p:nvSpPr>
          <p:spPr bwMode="auto">
            <a:xfrm>
              <a:off x="5072063" y="4214813"/>
              <a:ext cx="27098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草坪乙的面积是</a:t>
              </a:r>
            </a:p>
          </p:txBody>
        </p:sp>
        <p:graphicFrame>
          <p:nvGraphicFramePr>
            <p:cNvPr id="38927" name="Object 21"/>
            <p:cNvGraphicFramePr>
              <a:graphicFrameLocks noChangeAspect="1"/>
            </p:cNvGraphicFramePr>
            <p:nvPr/>
          </p:nvGraphicFramePr>
          <p:xfrm>
            <a:off x="7675856" y="4242521"/>
            <a:ext cx="99377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0" r:id="rId9" imgW="545465" imgH="254000" progId="Equation.DSMT4">
                    <p:embed/>
                  </p:oleObj>
                </mc:Choice>
                <mc:Fallback>
                  <p:oleObj r:id="rId9" imgW="545465" imgH="2540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856" y="4242521"/>
                          <a:ext cx="99377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928" name="Picture 1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757238"/>
            <a:ext cx="58324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23875" y="847725"/>
            <a:ext cx="8185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八年级一班有学生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42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名，如果男、女生人数的比是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4</a:t>
            </a:r>
            <a:r>
              <a:rPr lang="zh-CN" altLang="en-US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，那么该班女生有多少名？</a:t>
            </a:r>
            <a:endParaRPr lang="en-US" altLang="zh-CN" sz="2800" b="1" i="1" dirty="0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71488" y="2419350"/>
            <a:ext cx="8183562" cy="1385888"/>
            <a:chOff x="524515" y="2153482"/>
            <a:chExt cx="8184056" cy="1384995"/>
          </a:xfrm>
        </p:grpSpPr>
        <p:sp>
          <p:nvSpPr>
            <p:cNvPr id="39939" name="矩形 7"/>
            <p:cNvSpPr>
              <a:spLocks noChangeArrowheads="1"/>
            </p:cNvSpPr>
            <p:nvPr/>
          </p:nvSpPr>
          <p:spPr bwMode="auto">
            <a:xfrm>
              <a:off x="524515" y="2153482"/>
              <a:ext cx="81840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        解：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因为男、女生人数的比是</a:t>
              </a:r>
              <a:r>
                <a:rPr lang="en-US" altLang="zh-CN" sz="2800" b="1" i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4</a:t>
              </a:r>
              <a:r>
                <a:rPr lang="zh-CN" altLang="en-US" sz="2800" b="1" i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：</a:t>
              </a:r>
              <a:r>
                <a:rPr lang="en-US" altLang="zh-CN" sz="2800" b="1" i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3</a:t>
              </a:r>
              <a:r>
                <a:rPr lang="zh-CN" altLang="en-US" sz="2800" b="1" i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，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所以女生人数为该班学生总数的 </a:t>
              </a:r>
            </a:p>
          </p:txBody>
        </p:sp>
        <p:graphicFrame>
          <p:nvGraphicFramePr>
            <p:cNvPr id="39940" name="Object 8"/>
            <p:cNvGraphicFramePr>
              <a:graphicFrameLocks noChangeAspect="1"/>
            </p:cNvGraphicFramePr>
            <p:nvPr/>
          </p:nvGraphicFramePr>
          <p:xfrm>
            <a:off x="4222157" y="2824102"/>
            <a:ext cx="117475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6" r:id="rId4" imgW="647700" imgH="393700" progId="Equation.DSMT4">
                    <p:embed/>
                  </p:oleObj>
                </mc:Choice>
                <mc:Fallback>
                  <p:oleObj r:id="rId4" imgW="6477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157" y="2824102"/>
                          <a:ext cx="1174750" cy="71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79513" y="4049713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于是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2708275" y="4032250"/>
            <a:ext cx="2284413" cy="714375"/>
            <a:chOff x="2227720" y="3762498"/>
            <a:chExt cx="2284873" cy="714375"/>
          </a:xfrm>
        </p:grpSpPr>
        <p:graphicFrame>
          <p:nvGraphicFramePr>
            <p:cNvPr id="39943" name="Object 9"/>
            <p:cNvGraphicFramePr>
              <a:graphicFrameLocks noChangeAspect="1"/>
            </p:cNvGraphicFramePr>
            <p:nvPr/>
          </p:nvGraphicFramePr>
          <p:xfrm>
            <a:off x="2227720" y="3762498"/>
            <a:ext cx="126682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7" r:id="rId6" imgW="698500" imgH="393700" progId="Equation.DSMT4">
                    <p:embed/>
                  </p:oleObj>
                </mc:Choice>
                <mc:Fallback>
                  <p:oleObj r:id="rId6" imgW="698500" imgH="3937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7720" y="3762498"/>
                          <a:ext cx="1266825" cy="71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4" name="矩形 14"/>
            <p:cNvSpPr>
              <a:spLocks noChangeArrowheads="1"/>
            </p:cNvSpPr>
            <p:nvPr/>
          </p:nvSpPr>
          <p:spPr bwMode="auto">
            <a:xfrm>
              <a:off x="3245768" y="3857747"/>
              <a:ext cx="12668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（名）</a:t>
              </a: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179513" y="5237163"/>
            <a:ext cx="441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所以该班女生有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18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527050" y="2638425"/>
            <a:ext cx="8188325" cy="1616075"/>
            <a:chOff x="527563" y="2638561"/>
            <a:chExt cx="8187813" cy="1615440"/>
          </a:xfrm>
        </p:grpSpPr>
        <p:sp>
          <p:nvSpPr>
            <p:cNvPr id="41986" name="Text Box 9"/>
            <p:cNvSpPr txBox="1">
              <a:spLocks noChangeArrowheads="1"/>
            </p:cNvSpPr>
            <p:nvPr/>
          </p:nvSpPr>
          <p:spPr bwMode="auto">
            <a:xfrm>
              <a:off x="527563" y="2638561"/>
              <a:ext cx="81878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       解：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因为日常生活开支的款项与储蓄款项的比是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3:2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，</a:t>
              </a:r>
              <a:endPara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sp>
          <p:nvSpPr>
            <p:cNvPr id="41987" name="Text Box 10"/>
            <p:cNvSpPr txBox="1">
              <a:spLocks noChangeArrowheads="1"/>
            </p:cNvSpPr>
            <p:nvPr/>
          </p:nvSpPr>
          <p:spPr bwMode="auto">
            <a:xfrm>
              <a:off x="1595099" y="3503971"/>
              <a:ext cx="5175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所以储蓄款项占总数的              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.</a:t>
              </a:r>
              <a:endPara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aphicFrame>
          <p:nvGraphicFramePr>
            <p:cNvPr id="41988" name="Object 2"/>
            <p:cNvGraphicFramePr>
              <a:graphicFrameLocks noChangeAspect="1"/>
            </p:cNvGraphicFramePr>
            <p:nvPr/>
          </p:nvGraphicFramePr>
          <p:xfrm>
            <a:off x="5285988" y="3327129"/>
            <a:ext cx="1201738" cy="926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3" r:id="rId4" imgW="596900" imgH="393700" progId="Equation.DSMT4">
                    <p:embed/>
                  </p:oleObj>
                </mc:Choice>
                <mc:Fallback>
                  <p:oleObj r:id="rId4" imgW="5969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5988" y="3327129"/>
                          <a:ext cx="1201738" cy="926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222375" y="4435475"/>
            <a:ext cx="906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于是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128838" y="4338638"/>
          <a:ext cx="23241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r:id="rId6" imgW="1155700" imgH="393700" progId="Equation.DSMT4">
                  <p:embed/>
                </p:oleObj>
              </mc:Choice>
              <mc:Fallback>
                <p:oleObj r:id="rId6" imgW="1155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4338638"/>
                        <a:ext cx="23241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12850" y="5464175"/>
            <a:ext cx="520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所以，小亮家每月储蓄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1120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元。</a:t>
            </a:r>
          </a:p>
        </p:txBody>
      </p:sp>
      <p:sp>
        <p:nvSpPr>
          <p:cNvPr id="21512" name="矩形 8"/>
          <p:cNvSpPr>
            <a:spLocks noChangeArrowheads="1"/>
          </p:cNvSpPr>
          <p:nvPr/>
        </p:nvSpPr>
        <p:spPr bwMode="auto">
          <a:xfrm>
            <a:off x="500063" y="766763"/>
            <a:ext cx="82153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en-US" altLang="zh-CN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小亮家每月的收入为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2800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元，如果日常生活开支的款项与储蓄款项的比是</a:t>
            </a:r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3:2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，那么小亮家每月储蓄是多少？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5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319213" y="1174750"/>
            <a:ext cx="665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两个数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与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b(b≠0)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相除，叫做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与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b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的比。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527300" y="1819275"/>
          <a:ext cx="20780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4" imgW="1002665" imgH="393700" progId="Equation.DSMT4">
                  <p:embed/>
                </p:oleObj>
              </mc:Choice>
              <mc:Fallback>
                <p:oleObj r:id="rId4" imgW="1002665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819275"/>
                        <a:ext cx="20780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268413" y="2709863"/>
            <a:ext cx="6675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其中，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叫做比的前项，</a:t>
            </a:r>
            <a:r>
              <a:rPr lang="en-US" altLang="zh-CN" sz="2800" b="1" i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b</a:t>
            </a:r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叫做比的后项。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68325" y="3811588"/>
            <a:ext cx="78549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比可以写成分式的形式，所有具有分式的基本性质，</a:t>
            </a:r>
            <a:r>
              <a:rPr lang="zh-CN" altLang="en-US" sz="2800" b="1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可依据分式的基本性质进行化简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WordArt 6" descr="紫色网格"/>
          <p:cNvSpPr>
            <a:spLocks noChangeArrowheads="1" noChangeShapeType="1" noTextEdit="1"/>
          </p:cNvSpPr>
          <p:nvPr/>
        </p:nvSpPr>
        <p:spPr bwMode="auto">
          <a:xfrm>
            <a:off x="714375" y="1214438"/>
            <a:ext cx="2160588" cy="804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412875" y="3176588"/>
            <a:ext cx="6286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课本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100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页 习题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3.6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第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题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en-US" altLang="zh-CN" sz="3600" b="1" baseline="-25000">
              <a:solidFill>
                <a:srgbClr val="0000CC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12875" y="2528888"/>
            <a:ext cx="6286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课本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96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页 练习   第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题</a:t>
            </a:r>
            <a:r>
              <a:rPr lang="en-US" altLang="zh-CN" sz="36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en-US" altLang="zh-CN" sz="3600" b="1" baseline="-25000">
              <a:solidFill>
                <a:srgbClr val="0000CC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5602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03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5604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5605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25606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5607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08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5609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5610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25611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5612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13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5614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5615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25616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5618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5619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2562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5622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情境引入</a:t>
              </a:r>
            </a:p>
          </p:txBody>
        </p:sp>
      </p:grpSp>
      <p:grpSp>
        <p:nvGrpSpPr>
          <p:cNvPr id="25623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2562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562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8025" y="1954213"/>
            <a:ext cx="7554913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1.</a:t>
            </a:r>
            <a:r>
              <a:rPr lang="zh-CN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理解并掌握比的含义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2.</a:t>
            </a:r>
            <a:r>
              <a:rPr lang="zh-CN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正确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利用分式的基本性质</a:t>
            </a:r>
            <a:r>
              <a:rPr lang="zh-CN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进行比的化简运算</a:t>
            </a:r>
            <a:r>
              <a:rPr lang="zh-CN" altLang="en-US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3.</a:t>
            </a:r>
            <a:r>
              <a:rPr lang="zh-CN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能够利用比解决简单应用问题</a:t>
            </a:r>
            <a:r>
              <a:rPr lang="en-US" altLang="zh-CN" sz="32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50" y="679450"/>
            <a:ext cx="21907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15925" y="1978025"/>
            <a:ext cx="82375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某种消毒液的说明书上注明：当对水果蔬菜消毒时，该消毒液与所加清水的比为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1:1000.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你知道这里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1:1000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的含义吗？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15925" y="4184650"/>
            <a:ext cx="823753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八年级一班男、女生人数的比为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m:n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，你知道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m:n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的含义吗？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984250" y="1103313"/>
            <a:ext cx="638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两个数</a:t>
            </a:r>
            <a:r>
              <a:rPr lang="en-US" altLang="zh-CN" i="1" dirty="0" smtClean="0"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与</a:t>
            </a:r>
            <a:r>
              <a:rPr lang="en-US" altLang="zh-CN" i="1" dirty="0" smtClean="0">
                <a:latin typeface="Times New Roman Italic" pitchFamily="18" charset="0"/>
                <a:ea typeface="黑体" panose="02010609060101010101" pitchFamily="49" charset="-122"/>
              </a:rPr>
              <a:t>b(b≠0)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相除，叫做</a:t>
            </a:r>
            <a:r>
              <a:rPr lang="en-US" altLang="zh-CN" i="1" dirty="0" smtClean="0">
                <a:latin typeface="Times New Roman Italic" pitchFamily="18" charset="0"/>
                <a:ea typeface="黑体" panose="02010609060101010101" pitchFamily="49" charset="-122"/>
              </a:rPr>
              <a:t>a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与</a:t>
            </a:r>
            <a:r>
              <a:rPr lang="en-US" altLang="zh-CN" i="1" dirty="0" smtClean="0">
                <a:latin typeface="Times New Roman Italic" pitchFamily="18" charset="0"/>
                <a:ea typeface="黑体" panose="02010609060101010101" pitchFamily="49" charset="-122"/>
              </a:rPr>
              <a:t>b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比</a:t>
            </a:r>
            <a:r>
              <a:rPr lang="zh-CN" altLang="en-US" dirty="0" smtClean="0"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1452563" y="1700213"/>
          <a:ext cx="20780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3" imgW="1016000" imgH="393700" progId="Equation.DSMT4">
                  <p:embed/>
                </p:oleObj>
              </mc:Choice>
              <mc:Fallback>
                <p:oleObj r:id="rId3" imgW="10160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1700213"/>
                        <a:ext cx="20780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984250" y="2506663"/>
            <a:ext cx="667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其中，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叫做比的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前项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b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叫做比的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后项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135063" y="4252913"/>
            <a:ext cx="4437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比的前项与后项是有顺序的；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270500" y="4111625"/>
          <a:ext cx="19669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r:id="rId5" imgW="977265" imgH="393700" progId="Equation.DSMT4">
                  <p:embed/>
                </p:oleObj>
              </mc:Choice>
              <mc:Fallback>
                <p:oleObj r:id="rId5" imgW="977265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111625"/>
                        <a:ext cx="19669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 bwMode="auto">
          <a:xfrm>
            <a:off x="1162050" y="4903788"/>
            <a:ext cx="6950075" cy="1336675"/>
            <a:chOff x="1120232" y="4018008"/>
            <a:chExt cx="6949112" cy="1336225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120232" y="4065617"/>
              <a:ext cx="6949112" cy="112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9pPr>
            </a:lstStyle>
            <a:p>
              <a:pPr marL="0" eaLnBrk="1" hangingPunct="1">
                <a:lnSpc>
                  <a:spcPct val="150000"/>
                </a:lnSpc>
                <a:buFontTx/>
                <a:buNone/>
                <a:defRPr/>
              </a:pPr>
              <a:r>
                <a:rPr lang="en-US" altLang="zh-CN" sz="2400" dirty="0" smtClean="0">
                  <a:solidFill>
                    <a:srgbClr val="00B0F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2.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符号</a:t>
              </a:r>
              <a:r>
                <a:rPr lang="en-US" altLang="zh-CN" sz="2400" i="1" dirty="0" smtClean="0">
                  <a:solidFill>
                    <a:srgbClr val="00B0F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a:b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和　都</a:t>
              </a:r>
              <a:r>
                <a:rPr lang="zh-CN" alt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读作“</a:t>
              </a:r>
              <a:r>
                <a:rPr lang="en-US" altLang="zh-CN" sz="2400" i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a</a:t>
              </a:r>
              <a:r>
                <a:rPr lang="zh-CN" alt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比</a:t>
              </a:r>
              <a:r>
                <a:rPr lang="en-US" altLang="zh-CN" sz="2400" i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”,</a:t>
              </a:r>
              <a:r>
                <a:rPr lang="zh-CN" altLang="en-US" sz="2400" dirty="0" smtClean="0">
                  <a:solidFill>
                    <a:srgbClr val="00B0F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可以利用分式的基本性质把　化简。</a:t>
              </a:r>
            </a:p>
          </p:txBody>
        </p:sp>
        <p:graphicFrame>
          <p:nvGraphicFramePr>
            <p:cNvPr id="29704" name="Object 5"/>
            <p:cNvGraphicFramePr>
              <a:graphicFrameLocks noChangeAspect="1"/>
            </p:cNvGraphicFramePr>
            <p:nvPr/>
          </p:nvGraphicFramePr>
          <p:xfrm>
            <a:off x="2769714" y="4018008"/>
            <a:ext cx="306388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1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714" y="4018008"/>
                          <a:ext cx="306388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5" name="Object 6"/>
            <p:cNvGraphicFramePr>
              <a:graphicFrameLocks noChangeAspect="1"/>
            </p:cNvGraphicFramePr>
            <p:nvPr/>
          </p:nvGraphicFramePr>
          <p:xfrm>
            <a:off x="2141945" y="4562071"/>
            <a:ext cx="306388" cy="79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2" r:id="rId9" imgW="152400" imgH="393700" progId="Equation.DSMT4">
                    <p:embed/>
                  </p:oleObj>
                </mc:Choice>
                <mc:Fallback>
                  <p:oleObj r:id="rId9" imgW="152400" imgH="393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1945" y="4562071"/>
                          <a:ext cx="306388" cy="792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3"/>
          <p:cNvGrpSpPr>
            <a:grpSpLocks noChangeAspect="1"/>
          </p:cNvGrpSpPr>
          <p:nvPr/>
        </p:nvGrpSpPr>
        <p:grpSpPr bwMode="auto">
          <a:xfrm>
            <a:off x="336550" y="4552950"/>
            <a:ext cx="801688" cy="798513"/>
            <a:chOff x="1434" y="2524"/>
            <a:chExt cx="691" cy="687"/>
          </a:xfrm>
        </p:grpSpPr>
        <p:sp>
          <p:nvSpPr>
            <p:cNvPr id="29707" name="Oval 14"/>
            <p:cNvSpPr>
              <a:spLocks noChangeAspect="1" noChangeArrowheads="1"/>
            </p:cNvSpPr>
            <p:nvPr/>
          </p:nvSpPr>
          <p:spPr bwMode="auto">
            <a:xfrm>
              <a:off x="1434" y="2524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chemeClr val="bg1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注</a:t>
              </a:r>
            </a:p>
          </p:txBody>
        </p:sp>
        <p:grpSp>
          <p:nvGrpSpPr>
            <p:cNvPr id="29708" name="Group 15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13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975" y="754"/>
                <a:ext cx="1406" cy="1406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1026" y="804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76288" y="1004888"/>
            <a:ext cx="399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B0F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生活中常见比的例子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881063" y="2035175"/>
            <a:ext cx="6405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地球上陆地与海洋的面积比大概为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3:7.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81063" y="2667000"/>
            <a:ext cx="6405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空气中氧和氮的含量比为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21:78.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388" y="3668584"/>
            <a:ext cx="35956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881063" y="3297238"/>
            <a:ext cx="6405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3.8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年级某班男，女人数之比为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3:2.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8"/>
          <p:cNvSpPr txBox="1">
            <a:spLocks noChangeArrowheads="1"/>
          </p:cNvSpPr>
          <p:nvPr/>
        </p:nvSpPr>
        <p:spPr bwMode="auto">
          <a:xfrm>
            <a:off x="1116013" y="749300"/>
            <a:ext cx="524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你能化简下面的比吗？</a:t>
            </a:r>
            <a:endParaRPr lang="en-US" altLang="zh-CN" sz="2800" b="1" dirty="0">
              <a:solidFill>
                <a:srgbClr val="00B0F0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1)18a:16b  (2)50x:15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1824038" y="2865438"/>
          <a:ext cx="21605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r:id="rId4" imgW="837565" imgH="203200" progId="Equation.DSMT4">
                  <p:embed/>
                </p:oleObj>
              </mc:Choice>
              <mc:Fallback>
                <p:oleObj r:id="rId4" imgW="837565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865438"/>
                        <a:ext cx="21605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4027488" y="2708275"/>
          <a:ext cx="12525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r:id="rId6" imgW="622300" imgH="393700" progId="Equation.DSMT4">
                  <p:embed/>
                </p:oleObj>
              </mc:Choice>
              <mc:Fallback>
                <p:oleObj r:id="rId6" imgW="6223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2708275"/>
                        <a:ext cx="12525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4046538" y="3695700"/>
          <a:ext cx="1439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r:id="rId8" imgW="584200" imgH="190500" progId="Equation.DSMT4">
                  <p:embed/>
                </p:oleObj>
              </mc:Choice>
              <mc:Fallback>
                <p:oleObj r:id="rId8" imgW="584200" imgH="190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3695700"/>
                        <a:ext cx="14398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4" name="Object 22"/>
          <p:cNvGraphicFramePr>
            <a:graphicFrameLocks noChangeAspect="1"/>
          </p:cNvGraphicFramePr>
          <p:nvPr/>
        </p:nvGraphicFramePr>
        <p:xfrm>
          <a:off x="1762125" y="4619625"/>
          <a:ext cx="2016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r:id="rId10" imgW="799465" imgH="203200" progId="Equation.DSMT4">
                  <p:embed/>
                </p:oleObj>
              </mc:Choice>
              <mc:Fallback>
                <p:oleObj r:id="rId10" imgW="799465" imgH="203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619625"/>
                        <a:ext cx="20161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23"/>
          <p:cNvGraphicFramePr>
            <a:graphicFrameLocks noChangeAspect="1"/>
          </p:cNvGraphicFramePr>
          <p:nvPr/>
        </p:nvGraphicFramePr>
        <p:xfrm>
          <a:off x="3770313" y="4495800"/>
          <a:ext cx="13525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r:id="rId12" imgW="673100" imgH="393700" progId="Equation.DSMT4">
                  <p:embed/>
                </p:oleObj>
              </mc:Choice>
              <mc:Fallback>
                <p:oleObj r:id="rId12" imgW="673100" imgH="393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495800"/>
                        <a:ext cx="13525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3913188" y="5410200"/>
          <a:ext cx="14811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r:id="rId14" imgW="571500" imgH="190500" progId="Equation.DSMT4">
                  <p:embed/>
                </p:oleObj>
              </mc:Choice>
              <mc:Fallback>
                <p:oleObj r:id="rId14" imgW="571500" imgH="190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5410200"/>
                        <a:ext cx="14811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5715000" y="1849438"/>
            <a:ext cx="2741613" cy="203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可根据分式的基本性质进行化简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.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8"/>
          <p:cNvGrpSpPr>
            <a:grpSpLocks noChangeAspect="1"/>
          </p:cNvGrpSpPr>
          <p:nvPr/>
        </p:nvGrpSpPr>
        <p:grpSpPr bwMode="auto">
          <a:xfrm>
            <a:off x="314325" y="849313"/>
            <a:ext cx="798513" cy="800100"/>
            <a:chOff x="4706" y="1071"/>
            <a:chExt cx="687" cy="688"/>
          </a:xfrm>
        </p:grpSpPr>
        <p:sp>
          <p:nvSpPr>
            <p:cNvPr id="34818" name="Oval 9"/>
            <p:cNvSpPr>
              <a:spLocks noChangeAspect="1" noChangeArrowheads="1"/>
            </p:cNvSpPr>
            <p:nvPr/>
          </p:nvSpPr>
          <p:spPr bwMode="auto">
            <a:xfrm>
              <a:off x="4706" y="1071"/>
              <a:ext cx="687" cy="687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例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1</a:t>
              </a:r>
              <a:endParaRPr lang="zh-CN" altLang="en-US" sz="36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pSp>
          <p:nvGrpSpPr>
            <p:cNvPr id="34819" name="Group 10"/>
            <p:cNvGrpSpPr>
              <a:grpSpLocks noChangeAspect="1"/>
            </p:cNvGrpSpPr>
            <p:nvPr/>
          </p:nvGrpSpPr>
          <p:grpSpPr bwMode="auto">
            <a:xfrm>
              <a:off x="4706" y="1072"/>
              <a:ext cx="687" cy="687"/>
              <a:chOff x="975" y="754"/>
              <a:chExt cx="1406" cy="1406"/>
            </a:xfrm>
          </p:grpSpPr>
          <p:sp>
            <p:nvSpPr>
              <p:cNvPr id="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285750" y="2484438"/>
            <a:ext cx="798513" cy="800100"/>
            <a:chOff x="1438" y="2523"/>
            <a:chExt cx="687" cy="688"/>
          </a:xfrm>
        </p:grpSpPr>
        <p:sp>
          <p:nvSpPr>
            <p:cNvPr id="34823" name="Oval 14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4824" name="Group 15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10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1112838" y="612775"/>
            <a:ext cx="767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 八年级一班有学生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名，如果男、女生人数的比是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m</a:t>
            </a:r>
            <a:r>
              <a:rPr lang="zh-CN" altLang="en-US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n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，那么该班女生有多少名？</a:t>
            </a:r>
            <a:endParaRPr lang="en-US" altLang="zh-CN" sz="2800" b="1" i="1" dirty="0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766888" y="2484438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因为男、女生人数的比是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m</a:t>
            </a:r>
            <a:r>
              <a:rPr lang="zh-CN" altLang="en-US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en-US" altLang="zh-CN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n</a:t>
            </a:r>
            <a:r>
              <a:rPr lang="zh-CN" altLang="en-US" sz="2800" b="1" i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766888" y="3127375"/>
            <a:ext cx="5992812" cy="714375"/>
            <a:chOff x="1312069" y="2868105"/>
            <a:chExt cx="5993704" cy="714375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312069" y="2963355"/>
              <a:ext cx="599370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sym typeface="Wingdings" panose="05000000000000000000" pitchFamily="2" charset="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所以女生人数为该班学生总数的        </a:t>
              </a:r>
              <a:r>
                <a:rPr lang="en-US" altLang="zh-CN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</a:rPr>
                <a:t>.</a:t>
              </a:r>
              <a:endParaRPr lang="zh-CN" alt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34831" name="Object 8"/>
            <p:cNvGraphicFramePr>
              <a:graphicFrameLocks noChangeAspect="1"/>
            </p:cNvGraphicFramePr>
            <p:nvPr/>
          </p:nvGraphicFramePr>
          <p:xfrm>
            <a:off x="6397118" y="2868105"/>
            <a:ext cx="71437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3" r:id="rId4" imgW="393700" imgH="393700" progId="Equation.DSMT4">
                    <p:embed/>
                  </p:oleObj>
                </mc:Choice>
                <mc:Fallback>
                  <p:oleObj r:id="rId4" imgW="3937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118" y="2868105"/>
                          <a:ext cx="714375" cy="71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766888" y="4273550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于是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224213" y="4151313"/>
            <a:ext cx="2806700" cy="714375"/>
            <a:chOff x="2742905" y="3881439"/>
            <a:chExt cx="2806647" cy="714375"/>
          </a:xfrm>
        </p:grpSpPr>
        <p:graphicFrame>
          <p:nvGraphicFramePr>
            <p:cNvPr id="34834" name="Object 9"/>
            <p:cNvGraphicFramePr>
              <a:graphicFrameLocks noChangeAspect="1"/>
            </p:cNvGraphicFramePr>
            <p:nvPr/>
          </p:nvGraphicFramePr>
          <p:xfrm>
            <a:off x="2742905" y="3881439"/>
            <a:ext cx="186690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4" r:id="rId6" imgW="1028065" imgH="393700" progId="Equation.DSMT4">
                    <p:embed/>
                  </p:oleObj>
                </mc:Choice>
                <mc:Fallback>
                  <p:oleObj r:id="rId6" imgW="1028065" imgH="3937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2905" y="3881439"/>
                          <a:ext cx="1866900" cy="714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5" name="矩形 23"/>
            <p:cNvSpPr>
              <a:spLocks noChangeArrowheads="1"/>
            </p:cNvSpPr>
            <p:nvPr/>
          </p:nvSpPr>
          <p:spPr bwMode="auto">
            <a:xfrm>
              <a:off x="4282727" y="4041253"/>
              <a:ext cx="12668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（名）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766888" y="5116513"/>
            <a:ext cx="4416425" cy="822325"/>
            <a:chOff x="1285875" y="5129754"/>
            <a:chExt cx="4417341" cy="822325"/>
          </a:xfrm>
        </p:grpSpPr>
        <p:sp>
          <p:nvSpPr>
            <p:cNvPr id="34837" name="矩形 24"/>
            <p:cNvSpPr>
              <a:spLocks noChangeArrowheads="1"/>
            </p:cNvSpPr>
            <p:nvPr/>
          </p:nvSpPr>
          <p:spPr bwMode="auto">
            <a:xfrm>
              <a:off x="1285875" y="5293626"/>
              <a:ext cx="441734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所以该班女生有         名。</a:t>
              </a:r>
            </a:p>
          </p:txBody>
        </p:sp>
        <p:graphicFrame>
          <p:nvGraphicFramePr>
            <p:cNvPr id="34838" name="Object 10"/>
            <p:cNvGraphicFramePr>
              <a:graphicFrameLocks noChangeAspect="1"/>
            </p:cNvGraphicFramePr>
            <p:nvPr/>
          </p:nvGraphicFramePr>
          <p:xfrm>
            <a:off x="3879181" y="5129754"/>
            <a:ext cx="822325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5" r:id="rId8" imgW="393700" imgH="393700" progId="Equation.DSMT4">
                    <p:embed/>
                  </p:oleObj>
                </mc:Choice>
                <mc:Fallback>
                  <p:oleObj r:id="rId8" imgW="393700" imgH="393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9181" y="5129754"/>
                          <a:ext cx="822325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8988" y="4044950"/>
            <a:ext cx="58324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8"/>
          <p:cNvGrpSpPr>
            <a:grpSpLocks noChangeAspect="1"/>
          </p:cNvGrpSpPr>
          <p:nvPr/>
        </p:nvGrpSpPr>
        <p:grpSpPr bwMode="auto">
          <a:xfrm>
            <a:off x="317500" y="1687513"/>
            <a:ext cx="798513" cy="800100"/>
            <a:chOff x="4706" y="1071"/>
            <a:chExt cx="687" cy="688"/>
          </a:xfrm>
        </p:grpSpPr>
        <p:sp>
          <p:nvSpPr>
            <p:cNvPr id="36867" name="Oval 9"/>
            <p:cNvSpPr>
              <a:spLocks noChangeAspect="1" noChangeArrowheads="1"/>
            </p:cNvSpPr>
            <p:nvPr/>
          </p:nvSpPr>
          <p:spPr bwMode="auto">
            <a:xfrm>
              <a:off x="4706" y="1071"/>
              <a:ext cx="687" cy="687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例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2</a:t>
              </a:r>
              <a:endParaRPr lang="zh-CN" altLang="en-US" sz="36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  <p:grpSp>
          <p:nvGrpSpPr>
            <p:cNvPr id="36868" name="Group 10"/>
            <p:cNvGrpSpPr>
              <a:grpSpLocks noChangeAspect="1"/>
            </p:cNvGrpSpPr>
            <p:nvPr/>
          </p:nvGrpSpPr>
          <p:grpSpPr bwMode="auto">
            <a:xfrm>
              <a:off x="4706" y="1072"/>
              <a:ext cx="687" cy="687"/>
              <a:chOff x="975" y="754"/>
              <a:chExt cx="1406" cy="1406"/>
            </a:xfrm>
          </p:grpSpPr>
          <p:sp>
            <p:nvSpPr>
              <p:cNvPr id="1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9462" name="Text Box 18"/>
          <p:cNvSpPr txBox="1">
            <a:spLocks noChangeArrowheads="1"/>
          </p:cNvSpPr>
          <p:nvPr/>
        </p:nvSpPr>
        <p:spPr bwMode="auto">
          <a:xfrm>
            <a:off x="1116013" y="749300"/>
            <a:ext cx="74183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如图，时代中学的校园有两块草坪，草坪甲是边长为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的正方形，中间有一个边长为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b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的正方形喷水池，草坪乙是长为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c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，宽为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a-b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的长方形，求甲、乙两块草坪的面积的比。</a:t>
            </a:r>
            <a:endParaRPr lang="en-US" altLang="zh-CN" sz="2800" b="1" i="1" dirty="0">
              <a:solidFill>
                <a:srgbClr val="0000FF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615</Words>
  <Application>Microsoft Office PowerPoint</Application>
  <PresentationFormat>全屏显示(4:3)</PresentationFormat>
  <Paragraphs>71</Paragraphs>
  <Slides>14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AC093CD6630C4154B88700A45AE005D7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