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87" r:id="rId3"/>
    <p:sldId id="286" r:id="rId4"/>
    <p:sldId id="295" r:id="rId5"/>
    <p:sldId id="310" r:id="rId6"/>
    <p:sldId id="307" r:id="rId7"/>
    <p:sldId id="279" r:id="rId8"/>
    <p:sldId id="296" r:id="rId9"/>
    <p:sldId id="280" r:id="rId10"/>
    <p:sldId id="282" r:id="rId11"/>
    <p:sldId id="285" r:id="rId12"/>
    <p:sldId id="289" r:id="rId13"/>
    <p:sldId id="305" r:id="rId14"/>
    <p:sldId id="297" r:id="rId15"/>
    <p:sldId id="291" r:id="rId16"/>
    <p:sldId id="292" r:id="rId17"/>
    <p:sldId id="294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523">
          <p15:clr>
            <a:srgbClr val="A4A3A4"/>
          </p15:clr>
        </p15:guide>
        <p15:guide id="3" orient="horz" pos="3249">
          <p15:clr>
            <a:srgbClr val="A4A3A4"/>
          </p15:clr>
        </p15:guide>
        <p15:guide id="4" pos="3840">
          <p15:clr>
            <a:srgbClr val="A4A3A4"/>
          </p15:clr>
        </p15:guide>
        <p15:guide id="5" pos="6971">
          <p15:clr>
            <a:srgbClr val="A4A3A4"/>
          </p15:clr>
        </p15:guide>
        <p15:guide id="6" pos="5972">
          <p15:clr>
            <a:srgbClr val="A4A3A4"/>
          </p15:clr>
        </p15:guide>
        <p15:guide id="7" pos="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181" autoAdjust="0"/>
  </p:normalViewPr>
  <p:slideViewPr>
    <p:cSldViewPr snapToObjects="1">
      <p:cViewPr varScale="1">
        <p:scale>
          <a:sx n="110" d="100"/>
          <a:sy n="110" d="100"/>
        </p:scale>
        <p:origin x="-558" y="-84"/>
      </p:cViewPr>
      <p:guideLst>
        <p:guide orient="horz" pos="2160"/>
        <p:guide orient="horz" pos="2523"/>
        <p:guide orient="horz" pos="3249"/>
        <p:guide pos="3840"/>
        <p:guide pos="6971"/>
        <p:guide pos="5972"/>
        <p:guide pos="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436833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2400" dirty="0" smtClean="0">
                <a:solidFill>
                  <a:schemeClr val="bg1"/>
                </a:solidFill>
              </a:rPr>
              <a:t>第</a:t>
            </a:r>
            <a:r>
              <a:rPr lang="en-US" altLang="zh-CN" sz="2400" dirty="0" smtClean="0">
                <a:solidFill>
                  <a:schemeClr val="bg1"/>
                </a:solidFill>
              </a:rPr>
              <a:t>3</a:t>
            </a:r>
            <a:r>
              <a:rPr lang="zh-CN" altLang="en-US" sz="2400" dirty="0" smtClean="0">
                <a:solidFill>
                  <a:schemeClr val="bg1"/>
                </a:solidFill>
              </a:rPr>
              <a:t>单元  小</a:t>
            </a:r>
            <a:r>
              <a:rPr lang="zh-CN" altLang="en-US" sz="2400" dirty="0">
                <a:solidFill>
                  <a:schemeClr val="bg1"/>
                </a:solidFill>
              </a:rPr>
              <a:t>数的意义和性质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10094" y="1700808"/>
            <a:ext cx="12202095" cy="1412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小数的大</a:t>
            </a:r>
            <a:r>
              <a: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小比较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602128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230085" y="4977148"/>
            <a:ext cx="1785651" cy="188085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9501" y="4365104"/>
            <a:ext cx="456169" cy="46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88289" y="4438838"/>
            <a:ext cx="434921" cy="4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3199" y="1484784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判断。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3887" y="2048108"/>
            <a:ext cx="104409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6.809&gt;6.799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5.1&gt;5.1002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　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38.748&lt;38.75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0.009&gt;0.010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乘号 10"/>
          <p:cNvSpPr/>
          <p:nvPr/>
        </p:nvSpPr>
        <p:spPr>
          <a:xfrm>
            <a:off x="10056440" y="2237701"/>
            <a:ext cx="432048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47370" y="2204864"/>
            <a:ext cx="412527" cy="497722"/>
          </a:xfrm>
          <a:prstGeom prst="rect">
            <a:avLst/>
          </a:prstGeom>
        </p:spPr>
      </p:pic>
      <p:sp>
        <p:nvSpPr>
          <p:cNvPr id="13" name="乘号 12"/>
          <p:cNvSpPr/>
          <p:nvPr/>
        </p:nvSpPr>
        <p:spPr>
          <a:xfrm>
            <a:off x="10056440" y="2924944"/>
            <a:ext cx="432048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47370" y="2846005"/>
            <a:ext cx="412527" cy="49772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7552" y="4381919"/>
            <a:ext cx="2908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7.31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＞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.4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2228" y="4453927"/>
            <a:ext cx="3538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0.542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0027" y="3553852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里能填几？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8678" y="3573016"/>
            <a:ext cx="456169" cy="46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39417" y="5229200"/>
            <a:ext cx="4527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12025" y="5231242"/>
            <a:ext cx="3958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408368" y="4942926"/>
            <a:ext cx="2494371" cy="1870778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3197" y="1988840"/>
            <a:ext cx="10107339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13197" y="1484784"/>
            <a:ext cx="8127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小明和小军的身高、 体重与视力情况记录如下：</a:t>
            </a:r>
          </a:p>
        </p:txBody>
      </p:sp>
      <p:sp>
        <p:nvSpPr>
          <p:cNvPr id="3" name="矩形 2"/>
          <p:cNvSpPr/>
          <p:nvPr/>
        </p:nvSpPr>
        <p:spPr>
          <a:xfrm>
            <a:off x="839417" y="5013177"/>
            <a:ext cx="57606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小明和小军， 谁高一些？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从表中你还能知道些什么？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84033" y="515719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答：小明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840417" y="5216989"/>
            <a:ext cx="2188017" cy="1641013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矩形 2"/>
          <p:cNvSpPr/>
          <p:nvPr/>
        </p:nvSpPr>
        <p:spPr>
          <a:xfrm>
            <a:off x="839417" y="1340769"/>
            <a:ext cx="61206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下面的数按从小到大的顺序排列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757548" y="2197491"/>
            <a:ext cx="4883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0.645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6.45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645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8072" y="1568584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6.45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0.645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645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3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0.501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0.511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3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4.56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5.65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4.585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4.506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960096" y="3493635"/>
            <a:ext cx="4697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0.501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0.51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0.511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744073" y="4717771"/>
            <a:ext cx="4907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4.506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4.56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4.585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5.65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128129" y="5123155"/>
            <a:ext cx="1864356" cy="1698746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9" name="矩形 8"/>
          <p:cNvSpPr/>
          <p:nvPr/>
        </p:nvSpPr>
        <p:spPr>
          <a:xfrm>
            <a:off x="551385" y="980729"/>
            <a:ext cx="17424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9376" y="2132856"/>
            <a:ext cx="11014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这五个数组成最大的三位小数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9376" y="3356992"/>
            <a:ext cx="11014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这五个数组成最大的四位小数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9376" y="4600292"/>
            <a:ext cx="11014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这五个数组成最小的四位小数是（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93309" y="2132856"/>
            <a:ext cx="1111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4.321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474434" y="3351248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8.7420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9455324" y="4599935"/>
            <a:ext cx="1321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0.1234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3" name="矩形 2"/>
          <p:cNvSpPr/>
          <p:nvPr/>
        </p:nvSpPr>
        <p:spPr>
          <a:xfrm>
            <a:off x="551384" y="980729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比较下面每组中两个数的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大小。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3890" y="1898830"/>
            <a:ext cx="106566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0.14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0.41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4.5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5.4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0.33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0.303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0.51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0.15       10.010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10.01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4.87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48.7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36362" y="206084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47530" y="206084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63954" y="204168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47530" y="271608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35960" y="2693902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36362" y="27089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3392" y="3625860"/>
            <a:ext cx="3882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     里填合适的数。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5481" y="3625860"/>
            <a:ext cx="456169" cy="46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640681" y="4417948"/>
            <a:ext cx="2719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0.06   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610" y="4417948"/>
            <a:ext cx="456169" cy="46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5049250" y="4417948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7.41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7.4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2065" y="4417948"/>
            <a:ext cx="456169" cy="46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8904313" y="4417948"/>
            <a:ext cx="2295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6.     3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6.83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12241" y="4413286"/>
            <a:ext cx="456169" cy="46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640683" y="5210036"/>
            <a:ext cx="2085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＞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.38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1077" y="5210036"/>
            <a:ext cx="456169" cy="46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矩形 53"/>
          <p:cNvSpPr/>
          <p:nvPr/>
        </p:nvSpPr>
        <p:spPr>
          <a:xfrm>
            <a:off x="5064188" y="5210036"/>
            <a:ext cx="22028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5.92&lt;5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    3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6041" y="5172498"/>
            <a:ext cx="456169" cy="46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矩形 55"/>
          <p:cNvSpPr/>
          <p:nvPr/>
        </p:nvSpPr>
        <p:spPr>
          <a:xfrm>
            <a:off x="9048330" y="5172498"/>
            <a:ext cx="22028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4.01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.01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9753" y="5172498"/>
            <a:ext cx="456169" cy="46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1079363" y="441794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672064" y="441328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349139" y="441328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596884" y="521003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73218" y="51571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165836" y="51571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10" grpId="0"/>
      <p:bldP spid="16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69103" y="1927168"/>
            <a:ext cx="1991544" cy="1798695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5" name="矩形 4"/>
          <p:cNvSpPr/>
          <p:nvPr/>
        </p:nvSpPr>
        <p:spPr>
          <a:xfrm>
            <a:off x="551384" y="692696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把下列各数按从小到大的顺序排列。</a:t>
            </a:r>
          </a:p>
          <a:p>
            <a:pPr>
              <a:lnSpc>
                <a:spcPct val="3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0.09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0.99  </a:t>
            </a:r>
            <a:r>
              <a:rPr lang="en-US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3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7.08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0.78  </a:t>
            </a:r>
            <a:r>
              <a:rPr lang="en-US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3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4.006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4.06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4.606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4615" y="2564904"/>
            <a:ext cx="2842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0.09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0.9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0.99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44614" y="3861048"/>
            <a:ext cx="2842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7.08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82490" y="5157192"/>
            <a:ext cx="4338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4.006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4.06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4.606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200457" y="4971667"/>
            <a:ext cx="1991544" cy="1798695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5" name="矩形 4"/>
          <p:cNvSpPr/>
          <p:nvPr/>
        </p:nvSpPr>
        <p:spPr>
          <a:xfrm>
            <a:off x="623889" y="1318007"/>
            <a:ext cx="104409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判断。（对的打“√”，错的打“×”）</a:t>
            </a: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）小数的位数越多，小数的值就越大。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31 &lt; 30.99              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米短。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 &gt;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&gt; 4.99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，括号里只能填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4.999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7" name="乘号 6"/>
          <p:cNvSpPr/>
          <p:nvPr/>
        </p:nvSpPr>
        <p:spPr>
          <a:xfrm>
            <a:off x="9840416" y="2492896"/>
            <a:ext cx="432048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乘号 7"/>
          <p:cNvSpPr/>
          <p:nvPr/>
        </p:nvSpPr>
        <p:spPr>
          <a:xfrm>
            <a:off x="9822783" y="3356992"/>
            <a:ext cx="432048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乘号 8"/>
          <p:cNvSpPr/>
          <p:nvPr/>
        </p:nvSpPr>
        <p:spPr>
          <a:xfrm>
            <a:off x="9840416" y="4221088"/>
            <a:ext cx="432048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" name="乘号 9"/>
          <p:cNvSpPr/>
          <p:nvPr/>
        </p:nvSpPr>
        <p:spPr>
          <a:xfrm>
            <a:off x="9840416" y="5085184"/>
            <a:ext cx="432048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200457" y="4971667"/>
            <a:ext cx="1991544" cy="1798695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</a:p>
        </p:txBody>
      </p:sp>
      <p:sp>
        <p:nvSpPr>
          <p:cNvPr id="3" name="矩形 2"/>
          <p:cNvSpPr/>
          <p:nvPr/>
        </p:nvSpPr>
        <p:spPr>
          <a:xfrm>
            <a:off x="623889" y="1268761"/>
            <a:ext cx="104409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先把下列各数按要求填在圈内，再把这六个数按从大到小的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07569" y="2708920"/>
            <a:ext cx="7337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12.2    12.02     12.1     10.02    1.02     10.2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Oval 390"/>
          <p:cNvSpPr>
            <a:spLocks noChangeArrowheads="1"/>
          </p:cNvSpPr>
          <p:nvPr/>
        </p:nvSpPr>
        <p:spPr bwMode="auto">
          <a:xfrm>
            <a:off x="623392" y="3645024"/>
            <a:ext cx="4678568" cy="122413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12.2</a:t>
            </a:r>
            <a:r>
              <a:rPr lang="zh-CN" altLang="en-US" sz="2800" dirty="0" smtClean="0">
                <a:solidFill>
                  <a:srgbClr val="FF0000"/>
                </a:solidFill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</a:rPr>
              <a:t>12.1</a:t>
            </a:r>
            <a:r>
              <a:rPr lang="zh-CN" altLang="en-US" sz="2800" dirty="0" smtClean="0">
                <a:solidFill>
                  <a:srgbClr val="FF0000"/>
                </a:solidFill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</a:rPr>
              <a:t>10.2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Oval 390"/>
          <p:cNvSpPr>
            <a:spLocks noChangeArrowheads="1"/>
          </p:cNvSpPr>
          <p:nvPr/>
        </p:nvSpPr>
        <p:spPr bwMode="auto">
          <a:xfrm>
            <a:off x="6312025" y="3655583"/>
            <a:ext cx="4752851" cy="1213579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12.02</a:t>
            </a:r>
            <a:r>
              <a:rPr lang="zh-CN" altLang="en-US" sz="2800" dirty="0" smtClean="0">
                <a:solidFill>
                  <a:srgbClr val="FF0000"/>
                </a:solidFill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</a:rPr>
              <a:t>10.02</a:t>
            </a:r>
            <a:r>
              <a:rPr lang="zh-CN" altLang="en-US" sz="2800" dirty="0" smtClean="0">
                <a:solidFill>
                  <a:srgbClr val="FF0000"/>
                </a:solidFill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</a:rPr>
              <a:t>1.02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5445" y="486916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两位小数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63553" y="486916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一位小数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8580" y="5661250"/>
            <a:ext cx="764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12.2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12.1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12.02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10.2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10.02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1.02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00" y="3630181"/>
            <a:ext cx="2160240" cy="2687441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0915" y="1418499"/>
            <a:ext cx="6493719" cy="40008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  <a:headEnd/>
            <a:tailEnd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矩形 3"/>
          <p:cNvSpPr/>
          <p:nvPr/>
        </p:nvSpPr>
        <p:spPr>
          <a:xfrm>
            <a:off x="5159896" y="5614212"/>
            <a:ext cx="37444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表演时间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5586" y="1556792"/>
            <a:ext cx="9944951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9458" y="4293097"/>
            <a:ext cx="5760639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03512" y="5772166"/>
            <a:ext cx="9361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</a:t>
            </a:r>
            <a:r>
              <a:rPr lang="zh-CN" altLang="en-US" sz="4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4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0.48     </a:t>
            </a:r>
            <a:r>
              <a:rPr lang="zh-CN" altLang="en-US" sz="4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所以，三角尺贵一些。</a:t>
            </a:r>
            <a:endParaRPr lang="zh-CN" altLang="en-US" sz="4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855640" y="5772165"/>
            <a:ext cx="648072" cy="648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855640" y="5661250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5591944" y="2050971"/>
            <a:ext cx="66247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7.56</a:t>
            </a:r>
            <a:r>
              <a:rPr lang="en-US" altLang="zh-CN" sz="9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○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8.32         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0.13</a:t>
            </a:r>
            <a:r>
              <a:rPr lang="en-US" altLang="zh-CN" sz="9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○</a:t>
            </a:r>
            <a:r>
              <a:rPr lang="en-US" altLang="zh-CN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0.12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4193" y="2545150"/>
            <a:ext cx="485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endParaRPr lang="zh-CN" altLang="en-US" sz="4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83013" y="4849406"/>
            <a:ext cx="373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8559" y="1537628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比较下面两组数字的大小。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1627" y="4708228"/>
            <a:ext cx="1656184" cy="1709168"/>
          </a:xfrm>
          <a:prstGeom prst="rect">
            <a:avLst/>
          </a:prstGeom>
        </p:spPr>
      </p:pic>
      <p:sp>
        <p:nvSpPr>
          <p:cNvPr id="13" name="圆角矩形 12"/>
          <p:cNvSpPr/>
          <p:nvPr/>
        </p:nvSpPr>
        <p:spPr>
          <a:xfrm>
            <a:off x="1991545" y="3055214"/>
            <a:ext cx="3861529" cy="22021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仔细观察，你发现这两组小数有什么共同点吗？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3434" y="1268760"/>
            <a:ext cx="7366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当整数数位相同时是如何比较的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43472" y="3389992"/>
            <a:ext cx="2448272" cy="3098378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4202098" y="2060848"/>
            <a:ext cx="5998359" cy="342066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32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</a:t>
            </a:r>
            <a:r>
              <a:rPr lang="zh-CN" altLang="zh-CN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整数的位数相同的时候，从高位比起，一个数位一个数位往下</a:t>
            </a:r>
            <a:r>
              <a:rPr lang="zh-CN" altLang="zh-CN" sz="32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r>
              <a:rPr lang="zh-CN" altLang="en-US" sz="32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2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那么，</a:t>
            </a:r>
            <a:r>
              <a:rPr lang="zh-CN" altLang="zh-CN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比较位数不相同的小数时可以用这种方法吗？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2635" y="1268760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比较下面两组数的大小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464" y="2204864"/>
            <a:ext cx="9084299" cy="89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67609" y="2299521"/>
            <a:ext cx="485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endParaRPr lang="zh-CN" altLang="en-US" sz="4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6241" y="2237965"/>
            <a:ext cx="373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3158" y="4509120"/>
            <a:ext cx="858535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71464" y="3445417"/>
            <a:ext cx="9001000" cy="847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95601" y="3429002"/>
            <a:ext cx="373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56241" y="3501009"/>
            <a:ext cx="485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endParaRPr lang="zh-CN" altLang="en-US" sz="4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68962"/>
            <a:ext cx="3816424" cy="3799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圆角矩形 9"/>
          <p:cNvSpPr/>
          <p:nvPr/>
        </p:nvSpPr>
        <p:spPr>
          <a:xfrm>
            <a:off x="2927649" y="1529463"/>
            <a:ext cx="8353251" cy="341170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zh-CN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比较小数有多种方法，但比较简单的方法就是用整数比较的方法，比较时是从整数部分开始比较，整数部分大，这个小数就大，整数部分相同，就比较十分位，十分位大，这个数就大……以此类推。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416480" y="4938399"/>
            <a:ext cx="1766917" cy="1851612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3197" y="1528941"/>
            <a:ext cx="4706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      填“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”或“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622980" y="1574527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392" y="2249021"/>
            <a:ext cx="2802347" cy="65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99858" y="2286960"/>
            <a:ext cx="2580263" cy="583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26568" y="2346813"/>
            <a:ext cx="2365976" cy="51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79854" y="232785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68286" y="232785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552386" y="232785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27448" y="3564329"/>
            <a:ext cx="9361040" cy="2592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41037" y="3041109"/>
            <a:ext cx="5254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看图写出小数， 再比较大小。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5521" y="5571820"/>
            <a:ext cx="764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4.1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62897" y="5571820"/>
            <a:ext cx="764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4.5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7650" y="557182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76120" y="5580531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64353" y="5580531"/>
            <a:ext cx="764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8.7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37270" y="557182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3199" y="1484784"/>
            <a:ext cx="5796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      填“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 “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”或“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622980" y="1530370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440" y="2204864"/>
            <a:ext cx="9759203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7409" y="3625860"/>
            <a:ext cx="9922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用直线上的点表示下面各数， 并比较每组中两个数的大小。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049" y="4365104"/>
            <a:ext cx="10204377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807970" y="218904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1808" y="220486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80378" y="220486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1862" y="297778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</a:p>
        </p:txBody>
      </p:sp>
      <p:sp>
        <p:nvSpPr>
          <p:cNvPr id="4" name="矩形 3"/>
          <p:cNvSpPr/>
          <p:nvPr/>
        </p:nvSpPr>
        <p:spPr>
          <a:xfrm>
            <a:off x="5853244" y="2977788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480378" y="297778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</a:p>
        </p:txBody>
      </p:sp>
      <p:sp>
        <p:nvSpPr>
          <p:cNvPr id="5" name="椭圆 4"/>
          <p:cNvSpPr/>
          <p:nvPr/>
        </p:nvSpPr>
        <p:spPr>
          <a:xfrm>
            <a:off x="3611562" y="5461195"/>
            <a:ext cx="200055" cy="2000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159642" y="5461195"/>
            <a:ext cx="200055" cy="2000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7768154" y="5461195"/>
            <a:ext cx="200055" cy="20005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8200202" y="5445226"/>
            <a:ext cx="200055" cy="20005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10200458" y="5461195"/>
            <a:ext cx="200055" cy="20005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2294245" y="5461195"/>
            <a:ext cx="200055" cy="20005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72787" y="6010510"/>
            <a:ext cx="1996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0.08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55282" y="601830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0.29</a:t>
            </a:r>
            <a:r>
              <a:rPr lang="zh-CN" altLang="en-US" sz="32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32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0.31</a:t>
            </a:r>
            <a:endParaRPr lang="zh-CN" altLang="en-US" sz="32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64354" y="6021290"/>
            <a:ext cx="1996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0.4</a:t>
            </a:r>
            <a:r>
              <a:rPr lang="zh-CN" altLang="en-US" sz="32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en-US" altLang="zh-CN" sz="32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0.04</a:t>
            </a:r>
            <a:endParaRPr lang="zh-CN" altLang="en-US" sz="32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4" grpId="0"/>
      <p:bldP spid="18" grpId="0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6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</Words>
  <Application>Microsoft Office PowerPoint</Application>
  <PresentationFormat>宽屏</PresentationFormat>
  <Paragraphs>131</Paragraphs>
  <Slides>17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2023-01-16T13:53:20Z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F49A5AAC27A44B73874F0E7DBA26E341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