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2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7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</p:sldIdLst>
  <p:sldSz cx="9144000" cy="5143500" type="screen16x9"/>
  <p:notesSz cx="6858000" cy="9144000"/>
  <p:custDataLst>
    <p:tags r:id="rId37"/>
  </p:custDataLst>
  <p:defaultTextStyle>
    <a:defPPr algn="l" rtl="0" eaLnBrk="1" hangingPunct="1">
      <a:defRPr kumimoji="0" lang="zh-CN"/>
    </a:defPPr>
    <a:lvl1pPr marL="0" indent="0" algn="l" defTabSz="6858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342900" indent="0" algn="l" defTabSz="6858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685800" indent="0" algn="l" defTabSz="6858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028700" indent="0" algn="l" defTabSz="6858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371600" indent="0" algn="l" defTabSz="6858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30" d="100"/>
          <a:sy n="130" d="100"/>
        </p:scale>
        <p:origin x="-1074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heme" Target="../theme/theme3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lvl="0" indent="0" eaLnBrk="1" hangingPunct="1"/>
            <a:endParaRPr lang="zh-CN" altLang="en-US" sz="1200">
              <a:latin typeface="宋体" panose="02010600030101010101" pitchFamily="2" charset="-122"/>
            </a:endParaRPr>
          </a:p>
        </p:txBody>
      </p:sp>
      <p:sp>
        <p:nvSpPr>
          <p:cNvPr id="50179" name="日期占位符 2"/>
          <p:cNvSpPr>
            <a:spLocks noGrp="1"/>
          </p:cNvSpPr>
          <p:nvPr>
            <p:ph type="dt" sz="quarter" idx="2"/>
            <p:custDataLst>
              <p:tags r:id="rId3"/>
            </p:custDataLst>
          </p:nvPr>
        </p:nvSpPr>
        <p:spPr>
          <a:xfrm>
            <a:off x="3884612" y="0"/>
            <a:ext cx="2971800" cy="458788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lvl="0" indent="0" algn="r"/>
            <a:endParaRPr lang="zh-CN" altLang="en-US" sz="1200"/>
          </a:p>
        </p:txBody>
      </p:sp>
      <p:sp>
        <p:nvSpPr>
          <p:cNvPr id="50180" name="页脚占位符 3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0" y="8685212"/>
            <a:ext cx="2971800" cy="458788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b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lvl="0" indent="0"/>
            <a:endParaRPr lang="zh-CN" altLang="en-US" sz="1200"/>
          </a:p>
        </p:txBody>
      </p:sp>
      <p:sp>
        <p:nvSpPr>
          <p:cNvPr id="50181" name="灯片编号占位符 4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3884612" y="8685212"/>
            <a:ext cx="2971800" cy="458788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b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lvl="0" indent="0" algn="r" eaLnBrk="1" hangingPunct="1"/>
            <a:fld id="{33CA2CDB-34CF-4422-B7C0-0E10C75F2A33}" type="slidenum">
              <a:rPr lang="en-US" altLang="en-US" sz="1200">
                <a:latin typeface="Times New Roman" panose="02020603050405020304" pitchFamily="18" charset="0"/>
                <a:ea typeface="Times New Roman" panose="02020603050405020304" pitchFamily="18" charset="0"/>
              </a:rPr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heme" Target="../theme/theme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lvl="0" indent="0" eaLnBrk="1" hangingPunct="1"/>
            <a:endParaRPr lang="zh-CN" altLang="en-US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5" name="日期占位符 2"/>
          <p:cNvSpPr>
            <a:spLocks noGrp="1"/>
          </p:cNvSpPr>
          <p:nvPr>
            <p:ph type="dt" idx="2"/>
            <p:custDataLst>
              <p:tags r:id="rId3"/>
            </p:custDataLst>
          </p:nvPr>
        </p:nvSpPr>
        <p:spPr>
          <a:xfrm>
            <a:off x="3884612" y="0"/>
            <a:ext cx="2971800" cy="458788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lvl="0" indent="0" algn="r"/>
            <a:endParaRPr lang="zh-CN" altLang="en-US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6" name="幻灯片图像占位符 3"/>
          <p:cNvSpPr>
            <a:spLocks noGrp="1" noRot="1" noChangeAspect="1"/>
          </p:cNvSpPr>
          <p:nvPr>
            <p:ph type="sldImg" idx="5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49157" name="备注占位符 4"/>
          <p:cNvSpPr>
            <a:spLocks noGrp="1"/>
          </p:cNvSpPr>
          <p:nvPr>
            <p:ph type="body" sz="quarter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49158" name="页脚占位符 5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0" y="8685212"/>
            <a:ext cx="2971800" cy="458788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b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lvl="0" indent="0"/>
            <a:endParaRPr lang="zh-CN" altLang="en-US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9" name="灯片编号占位符 6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3884612" y="8685212"/>
            <a:ext cx="2971800" cy="458788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b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lvl="0" indent="0" algn="r" eaLnBrk="1" hangingPunct="1"/>
            <a:fld id="{5D00D497-43B9-4A35-94BA-9B110BCFD1CA}" type="slidenum">
              <a:rPr lang="en-US" altLang="en-US" sz="1200">
                <a:latin typeface="Times New Roman" panose="02020603050405020304" pitchFamily="18" charset="0"/>
                <a:ea typeface="Times New Roman" panose="02020603050405020304" pitchFamily="18" charset="0"/>
              </a:rPr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slide" Target="../slides/slide33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notesMaster" Target="../notesMasters/notesMaster1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/>
          <a:lstStyle>
            <a:lvl1pPr marL="0" indent="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5pPr>
          </a:lstStyle>
          <a:p>
            <a:pPr marL="0" lv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</a:pPr>
            <a:endParaRPr kumimoji="0" lang="zh-CN" altLang="en-US" sz="1200" u="none" baseline="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/>
            <p:custDataLst>
              <p:tags r:id="rId3"/>
            </p:custDataLst>
          </p:nvPr>
        </p:nvSpPr>
        <p:spPr>
          <a:xfrm>
            <a:off x="3884612" y="8685212"/>
            <a:ext cx="2971800" cy="458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lvl="0" indent="0" algn="r" eaLnBrk="1" hangingPunct="1"/>
            <a:fld id="{BF6D4456-9501-4B49-AFA8-BCD071995A32}" type="slidenum">
              <a:rPr lang="en-US" altLang="en-US" sz="1200">
                <a:ea typeface="Times New Roman" panose="02020603050405020304" pitchFamily="18" charset="0"/>
              </a:rPr>
              <a:t>1</a:t>
            </a:fld>
            <a:endParaRPr lang="en-US" altLang="en-US" sz="1200"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/>
          </p:cNvSpPr>
          <p:nvPr>
            <p:ph type="sldNum"/>
            <p:custDataLst>
              <p:tags r:id="rId1"/>
            </p:custDataLst>
          </p:nvPr>
        </p:nvSpPr>
        <p:spPr>
          <a:xfrm>
            <a:off x="3884612" y="8685212"/>
            <a:ext cx="2971800" cy="458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lvl="0" indent="0" algn="r" eaLnBrk="1" hangingPunct="1"/>
            <a:fld id="{A06027ED-77A5-4F9D-9568-8F1F475FDAEC}" type="slidenum">
              <a:rPr lang="en-US" altLang="zh-CN" sz="1200">
                <a:latin typeface="Times New Roman" panose="02020603050405020304" pitchFamily="18" charset="0"/>
                <a:ea typeface="Times New Roman" panose="02020603050405020304" pitchFamily="18" charset="0"/>
              </a:rPr>
              <a:t>33</a:t>
            </a:fld>
            <a:endParaRPr lang="en-US" altLang="zh-CN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27" name="幻灯片图像占位符 1"/>
          <p:cNvSpPr>
            <a:spLocks noGrp="1" noRot="1" noChangeAspect="1"/>
          </p:cNvSpPr>
          <p:nvPr>
            <p:ph type="sldImg"/>
            <p:custDataLst>
              <p:tags r:id="rId2"/>
            </p:custDataLst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2228" name="备注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/>
          <a:lstStyle>
            <a:lvl1pPr marL="0" indent="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 Light" panose="020F0302020204030204"/>
              </a:defRPr>
            </a:lvl5pPr>
          </a:lstStyle>
          <a:p>
            <a:pPr marL="0" lv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zh-CN" altLang="zh-CN" sz="1200" u="none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29" name="灯片编号占位符 3"/>
          <p:cNvSpPr/>
          <p:nvPr>
            <p:custDataLst>
              <p:tags r:id="rId4"/>
            </p:custDataLst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lvl="0" indent="0" algn="r" eaLnBrk="1" hangingPunct="1"/>
            <a:fld id="{FEF8ADCC-AEC9-4544-9B36-DD4F861321DD}" type="slidenum">
              <a:rPr lang="en-US" altLang="zh-CN" sz="1200">
                <a:latin typeface="Comic Sans MS" panose="030F0702030302020204" pitchFamily="66" charset="0"/>
              </a:rPr>
              <a:t>33</a:t>
            </a:fld>
            <a:endParaRPr lang="en-US" altLang="zh-CN" sz="1200">
              <a:latin typeface="Comic Sans MS" panose="030F0702030302020204" pitchFamily="66" charset="0"/>
            </a:endParaRPr>
          </a:p>
        </p:txBody>
      </p:sp>
      <p:sp>
        <p:nvSpPr>
          <p:cNvPr id="52230" name="页脚占位符 4"/>
          <p:cNvSpPr/>
          <p:nvPr>
            <p:custDataLst>
              <p:tags r:id="rId5"/>
            </p:custDataLst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1200">
                <a:latin typeface="Comic Sans MS" panose="030F0702030302020204" pitchFamily="66" charset="0"/>
              </a:rPr>
              <a:t>中国英语教师网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68580" tIns="34290" rIns="68580" bIns="34290" anchor="ctr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endParaRPr lang="zh-CN" altLang="en-US" sz="900">
              <a:solidFill>
                <a:srgbClr val="89898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68580" tIns="34290" rIns="68580" bIns="34290" anchor="ctr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algn="ctr"/>
            <a:endParaRPr lang="zh-CN" altLang="en-US" sz="900">
              <a:solidFill>
                <a:srgbClr val="89898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68580" tIns="34290" rIns="68580" bIns="34290" anchor="ctr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algn="r">
              <a:buFont typeface="Arial" panose="020B0604020202020204"/>
              <a:buNone/>
            </a:pPr>
            <a:fld id="{5639BD33-E3AC-4ECA-8616-84AA5306F0D5}" type="slidenum">
              <a:rPr lang="en-US" sz="900" smtClean="0">
                <a:solidFill>
                  <a:srgbClr val="89898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‹#›</a:t>
            </a:fld>
            <a:endParaRPr lang="en-US" sz="9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8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4339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marL="0" indent="0" algn="ctr" defTabSz="6858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300" b="0" i="0" u="none" baseline="0">
          <a:solidFill>
            <a:schemeClr val="tx1"/>
          </a:solidFill>
          <a:latin typeface="Calibri" panose="020F0502020204030204"/>
          <a:ea typeface="Arial" panose="020B0604020202020204" pitchFamily="34" charset="0"/>
        </a:defRPr>
      </a:lvl1pPr>
      <a:lvl2pPr marL="0" indent="0" algn="ctr" defTabSz="6858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300" b="0" i="0" u="none" baseline="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0" indent="0" algn="ctr" defTabSz="6858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300" b="0" i="0" u="none" baseline="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0" indent="0" algn="ctr" defTabSz="6858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300" b="0" i="0" u="none" baseline="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0" indent="0" algn="ctr" defTabSz="6858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300" b="0" i="0" u="none" baseline="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</p:titleStyle>
    <p:bodyStyle>
      <a:lvl1pPr marL="257175" indent="-257175" algn="l" defTabSz="6858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baseline="0">
          <a:solidFill>
            <a:schemeClr val="tx1"/>
          </a:solidFill>
          <a:latin typeface="Calibri" panose="020F0502020204030204"/>
          <a:ea typeface="Arial" panose="020B0604020202020204" pitchFamily="34" charset="0"/>
        </a:defRPr>
      </a:lvl1pPr>
      <a:lvl2pPr marL="557530" indent="-214630" algn="l" defTabSz="6858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kumimoji="0" sz="2100" b="0" i="0" u="none" baseline="0">
          <a:solidFill>
            <a:schemeClr val="tx1"/>
          </a:solidFill>
          <a:latin typeface="Calibri" panose="020F0502020204030204"/>
          <a:ea typeface="Arial" panose="020B0604020202020204" pitchFamily="34" charset="0"/>
        </a:defRPr>
      </a:lvl2pPr>
      <a:lvl3pPr marL="857250" indent="-171450" algn="l" defTabSz="6858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baseline="0">
          <a:solidFill>
            <a:schemeClr val="tx1"/>
          </a:solidFill>
          <a:latin typeface="Calibri" panose="020F0502020204030204"/>
          <a:ea typeface="Arial" panose="020B0604020202020204" pitchFamily="34" charset="0"/>
        </a:defRPr>
      </a:lvl3pPr>
      <a:lvl4pPr marL="1200150" indent="-171450" algn="l" defTabSz="6858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kumimoji="0" sz="1500" b="0" i="0" u="none" baseline="0">
          <a:solidFill>
            <a:schemeClr val="tx1"/>
          </a:solidFill>
          <a:latin typeface="Calibri" panose="020F0502020204030204"/>
          <a:ea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kumimoji="0" sz="1500" b="0" i="0" u="none" baseline="0">
          <a:solidFill>
            <a:schemeClr val="tx1"/>
          </a:solidFill>
          <a:latin typeface="Calibri" panose="020F0502020204030204"/>
          <a:ea typeface="Arial" panose="020B0604020202020204" pitchFamily="34" charset="0"/>
        </a:defRPr>
      </a:lvl5pPr>
    </p:bodyStyle>
    <p:otherStyle>
      <a:lvl1pPr marL="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baseline="0">
          <a:solidFill>
            <a:schemeClr val="tx1"/>
          </a:solidFill>
          <a:latin typeface="Calibri" panose="020F0502020204030204"/>
          <a:ea typeface="Arial" panose="020B0604020202020204" pitchFamily="34" charset="0"/>
        </a:defRPr>
      </a:lvl1pPr>
      <a:lvl2pPr marL="3429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baseline="0">
          <a:solidFill>
            <a:schemeClr val="tx1"/>
          </a:solidFill>
          <a:latin typeface="Calibri" panose="020F0502020204030204"/>
          <a:ea typeface="Arial" panose="020B0604020202020204" pitchFamily="34" charset="0"/>
        </a:defRPr>
      </a:lvl2pPr>
      <a:lvl3pPr marL="6858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baseline="0">
          <a:solidFill>
            <a:schemeClr val="tx1"/>
          </a:solidFill>
          <a:latin typeface="Calibri" panose="020F0502020204030204"/>
          <a:ea typeface="Arial" panose="020B0604020202020204" pitchFamily="34" charset="0"/>
        </a:defRPr>
      </a:lvl3pPr>
      <a:lvl4pPr marL="10287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baseline="0">
          <a:solidFill>
            <a:schemeClr val="tx1"/>
          </a:solidFill>
          <a:latin typeface="Calibri" panose="020F0502020204030204"/>
          <a:ea typeface="Arial" panose="020B0604020202020204" pitchFamily="34" charset="0"/>
        </a:defRPr>
      </a:lvl4pPr>
      <a:lvl5pPr marL="13716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baseline="0">
          <a:solidFill>
            <a:schemeClr val="tx1"/>
          </a:solidFill>
          <a:latin typeface="Calibri" panose="020F0502020204030204"/>
          <a:ea typeface="Arial" panose="020B0604020202020204" pitchFamily="34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9.jpe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21.jpe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image" Target="../media/image27.jpe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image" Target="../media/image26.jpeg"/><Relationship Id="rId2" Type="http://schemas.openxmlformats.org/officeDocument/2006/relationships/tags" Target="../tags/tag95.xml"/><Relationship Id="rId16" Type="http://schemas.openxmlformats.org/officeDocument/2006/relationships/image" Target="../media/image25.jpe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image" Target="../media/image24.jpeg"/><Relationship Id="rId10" Type="http://schemas.openxmlformats.org/officeDocument/2006/relationships/tags" Target="../tags/tag103.xml"/><Relationship Id="rId19" Type="http://schemas.openxmlformats.org/officeDocument/2006/relationships/image" Target="../media/image28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11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3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image" Target="../media/image33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4.jpeg"/><Relationship Id="rId4" Type="http://schemas.openxmlformats.org/officeDocument/2006/relationships/tags" Target="../tags/tag27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3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4.xm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6.xml"/><Relationship Id="rId4" Type="http://schemas.openxmlformats.org/officeDocument/2006/relationships/tags" Target="../tags/tag1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image" Target="../media/image7.png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7.xml"/><Relationship Id="rId7" Type="http://schemas.openxmlformats.org/officeDocument/2006/relationships/image" Target="../media/image8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12.jpe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11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10.jpeg"/><Relationship Id="rId5" Type="http://schemas.openxmlformats.org/officeDocument/2006/relationships/tags" Target="../tags/tag54.xml"/><Relationship Id="rId10" Type="http://schemas.openxmlformats.org/officeDocument/2006/relationships/hyperlink" Target="http://images.google.com/imgres?imgurl=http://www.mikejs.com/pics/scotland/buttermere.jpg&amp;imgrefurl=http://www.mikejs.com/photos/scot2001.html&amp;h=960&amp;w=1280&amp;sz=138&amp;hl=zh-CN&amp;start=5&amp;tbnid=YROnoM9G-wnx_M:&amp;tbnh=113&amp;tbnw=150&amp;prev=/images?q=Scotland&amp;svnum=10&amp;hl=zh-CN&amp;lr=&amp;newwindow=1" TargetMode="External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10" Type="http://schemas.openxmlformats.org/officeDocument/2006/relationships/tags" Target="../tags/tag67.xml"/><Relationship Id="rId19" Type="http://schemas.openxmlformats.org/officeDocument/2006/relationships/image" Target="../media/image14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17.jpe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63" y="629841"/>
            <a:ext cx="9144000" cy="45136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hangingPunct="1"/>
            <a:endParaRPr lang="zh-CN" alt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363" name="组合 8"/>
          <p:cNvGrpSpPr/>
          <p:nvPr>
            <p:custDataLst>
              <p:tags r:id="rId2"/>
            </p:custDataLst>
          </p:nvPr>
        </p:nvGrpSpPr>
        <p:grpSpPr>
          <a:xfrm>
            <a:off x="467545" y="735547"/>
            <a:ext cx="8262917" cy="2134856"/>
            <a:chOff x="1511085" y="767784"/>
            <a:chExt cx="5198197" cy="2847328"/>
          </a:xfrm>
        </p:grpSpPr>
        <p:sp>
          <p:nvSpPr>
            <p:cNvPr id="15364" name="矩形 24"/>
            <p:cNvSpPr/>
            <p:nvPr>
              <p:custDataLst>
                <p:tags r:id="rId3"/>
              </p:custDataLst>
            </p:nvPr>
          </p:nvSpPr>
          <p:spPr>
            <a:xfrm>
              <a:off x="1940682" y="767784"/>
              <a:ext cx="4339003" cy="9234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5pPr>
            </a:lstStyle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27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Module 2 My home town and my country</a:t>
              </a:r>
            </a:p>
          </p:txBody>
        </p:sp>
        <p:sp>
          <p:nvSpPr>
            <p:cNvPr id="15365" name="TextBox 2"/>
            <p:cNvSpPr/>
            <p:nvPr>
              <p:custDataLst>
                <p:tags r:id="rId4"/>
              </p:custDataLst>
            </p:nvPr>
          </p:nvSpPr>
          <p:spPr>
            <a:xfrm>
              <a:off x="1511085" y="2067404"/>
              <a:ext cx="5198197" cy="154770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en-US" altLang="zh-CN" sz="36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Unit 2  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Cambridge 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is a beautiful city in the east of England.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-9729" y="4407955"/>
            <a:ext cx="9158492" cy="4070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/>
          <p:nvPr>
            <p:custDataLst>
              <p:tags r:id="rId1"/>
            </p:custDataLst>
          </p:nvPr>
        </p:nvSpPr>
        <p:spPr>
          <a:xfrm>
            <a:off x="4724400" y="914400"/>
            <a:ext cx="3657600" cy="1016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>
              <a:spcBef>
                <a:spcPct val="30000"/>
              </a:spcBef>
              <a:buNone/>
            </a:pPr>
            <a:r>
              <a:rPr lang="en-US" altLang="zh-CN" sz="27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Tower of London </a:t>
            </a:r>
          </a:p>
          <a:p>
            <a:pPr marL="0" indent="0" algn="ctr">
              <a:spcBef>
                <a:spcPct val="30000"/>
              </a:spcBef>
              <a:buNone/>
            </a:pPr>
            <a:r>
              <a:rPr lang="zh-CN" altLang="en-US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伦敦塔</a:t>
            </a:r>
          </a:p>
        </p:txBody>
      </p:sp>
      <p:pic>
        <p:nvPicPr>
          <p:cNvPr id="24579" name="Picture 3" descr="U_5274~1"/>
          <p:cNvPicPr/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4767263" y="2799159"/>
            <a:ext cx="3914775" cy="20526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4580" name="Text Box 4"/>
          <p:cNvSpPr/>
          <p:nvPr>
            <p:custDataLst>
              <p:tags r:id="rId3"/>
            </p:custDataLst>
          </p:nvPr>
        </p:nvSpPr>
        <p:spPr>
          <a:xfrm>
            <a:off x="127397" y="3143250"/>
            <a:ext cx="4876800" cy="1016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>
              <a:spcBef>
                <a:spcPct val="30000"/>
              </a:spcBef>
              <a:buNone/>
            </a:pPr>
            <a:r>
              <a:rPr lang="en-US" altLang="zh-CN" sz="27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Houses of Parliament</a:t>
            </a:r>
          </a:p>
          <a:p>
            <a:pPr marL="0" indent="0" algn="ctr">
              <a:spcBef>
                <a:spcPct val="30000"/>
              </a:spcBef>
              <a:buNone/>
            </a:pPr>
            <a:r>
              <a:rPr lang="zh-CN" altLang="en-US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议会大厦</a:t>
            </a:r>
          </a:p>
        </p:txBody>
      </p:sp>
      <p:pic>
        <p:nvPicPr>
          <p:cNvPr id="24581" name="Picture 5" descr="63845523"/>
          <p:cNvPicPr/>
          <p:nvPr>
            <p:custDataLst>
              <p:tags r:id="rId4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681038" y="539354"/>
            <a:ext cx="3790950" cy="217408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_1755~1"/>
          <p:cNvPicPr/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14400" y="650082"/>
            <a:ext cx="3505200" cy="175021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5603" name="Text Box 3"/>
          <p:cNvSpPr/>
          <p:nvPr>
            <p:custDataLst>
              <p:tags r:id="rId2"/>
            </p:custDataLst>
          </p:nvPr>
        </p:nvSpPr>
        <p:spPr>
          <a:xfrm>
            <a:off x="4572000" y="983457"/>
            <a:ext cx="4191000" cy="1016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>
              <a:spcBef>
                <a:spcPct val="30000"/>
              </a:spcBef>
              <a:buNone/>
            </a:pPr>
            <a:r>
              <a:rPr lang="en-US" altLang="zh-CN" sz="27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Buckingham Palace</a:t>
            </a:r>
          </a:p>
          <a:p>
            <a:pPr marL="0" indent="0" algn="ctr">
              <a:spcBef>
                <a:spcPct val="30000"/>
              </a:spcBef>
              <a:buNone/>
            </a:pPr>
            <a:r>
              <a:rPr lang="zh-CN" altLang="en-US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白金汉宫</a:t>
            </a:r>
          </a:p>
        </p:txBody>
      </p:sp>
      <p:pic>
        <p:nvPicPr>
          <p:cNvPr id="25604" name="Picture 4" descr="U_3159~1"/>
          <p:cNvPicPr/>
          <p:nvPr>
            <p:custDataLst>
              <p:tags r:id="rId3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4800600" y="2286000"/>
            <a:ext cx="3962400" cy="18859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5605" name="Text Box 5"/>
          <p:cNvSpPr/>
          <p:nvPr>
            <p:custDataLst>
              <p:tags r:id="rId4"/>
            </p:custDataLst>
          </p:nvPr>
        </p:nvSpPr>
        <p:spPr>
          <a:xfrm>
            <a:off x="838200" y="2971800"/>
            <a:ext cx="3505200" cy="1016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>
              <a:spcBef>
                <a:spcPct val="30000"/>
              </a:spcBef>
              <a:buNone/>
            </a:pPr>
            <a:r>
              <a:rPr lang="en-US" altLang="zh-CN" sz="27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Tower of Bridge</a:t>
            </a:r>
          </a:p>
          <a:p>
            <a:pPr marL="0" indent="0" algn="ctr">
              <a:spcBef>
                <a:spcPct val="30000"/>
              </a:spcBef>
              <a:buNone/>
            </a:pPr>
            <a:r>
              <a:rPr lang="zh-CN" altLang="en-US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塔桥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/>
          <p:nvPr>
            <p:custDataLst>
              <p:tags r:id="rId1"/>
            </p:custDataLst>
          </p:nvPr>
        </p:nvSpPr>
        <p:spPr>
          <a:xfrm>
            <a:off x="216694" y="700088"/>
            <a:ext cx="8566547" cy="54054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Look at the map and read these sentences.</a:t>
            </a:r>
          </a:p>
        </p:txBody>
      </p:sp>
      <p:pic>
        <p:nvPicPr>
          <p:cNvPr id="26627" name="Picture 5" descr="复件 Unit 2-1"/>
          <p:cNvPicPr/>
          <p:nvPr>
            <p:custDataLst>
              <p:tags r:id="rId2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5399484" y="1745754"/>
            <a:ext cx="3744516" cy="334684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6628" name="TextBox 4"/>
          <p:cNvSpPr/>
          <p:nvPr>
            <p:custDataLst>
              <p:tags r:id="rId3"/>
            </p:custDataLst>
          </p:nvPr>
        </p:nvSpPr>
        <p:spPr>
          <a:xfrm>
            <a:off x="288131" y="1347788"/>
            <a:ext cx="5759054" cy="19157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255905" indent="-255905" defTabSz="888365">
              <a:lnSpc>
                <a:spcPct val="125000"/>
              </a:lnSpc>
              <a:spcBef>
                <a:spcPct val="0"/>
              </a:spcBef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Cambridge is </a:t>
            </a: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the east of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England. </a:t>
            </a:r>
          </a:p>
          <a:p>
            <a:pPr marL="255905" indent="-255905" defTabSz="888365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London is </a:t>
            </a: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the south of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England. </a:t>
            </a:r>
          </a:p>
          <a:p>
            <a:pPr marL="255905" indent="-255905" defTabSz="888365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Bristol is </a:t>
            </a: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the west of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England. </a:t>
            </a:r>
          </a:p>
          <a:p>
            <a:pPr marL="255905" indent="-255905" defTabSz="888365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Manchester is </a:t>
            </a: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the north of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England.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复件 (2) Unit 2-1"/>
          <p:cNvPicPr/>
          <p:nvPr>
            <p:custDataLst>
              <p:tags r:id="rId1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2196703" y="952500"/>
            <a:ext cx="6947297" cy="4191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7651" name="TextBox 2"/>
          <p:cNvSpPr/>
          <p:nvPr>
            <p:custDataLst>
              <p:tags r:id="rId2"/>
            </p:custDataLst>
          </p:nvPr>
        </p:nvSpPr>
        <p:spPr>
          <a:xfrm>
            <a:off x="576263" y="647700"/>
            <a:ext cx="7991475" cy="48458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Work in pairs.</a:t>
            </a:r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Where are these cities in China? </a:t>
            </a:r>
          </a:p>
        </p:txBody>
      </p:sp>
      <p:sp>
        <p:nvSpPr>
          <p:cNvPr id="27652" name="TextBox 3"/>
          <p:cNvSpPr/>
          <p:nvPr>
            <p:custDataLst>
              <p:tags r:id="rId3"/>
            </p:custDataLst>
          </p:nvPr>
        </p:nvSpPr>
        <p:spPr>
          <a:xfrm>
            <a:off x="396479" y="2247900"/>
            <a:ext cx="2294334" cy="2653904"/>
          </a:xfrm>
          <a:prstGeom prst="rect">
            <a:avLst/>
          </a:prstGeom>
          <a:solidFill>
            <a:srgbClr val="FFFF99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Beijing 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Guangzhou 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Nanjing 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Urumqi 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Dalian 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Chengdu 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Hong Kong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5e9a8fa2-633b-370a-92d3-2c72a93e9254"/>
          <p:cNvPicPr/>
          <p:nvPr>
            <p:custDataLst>
              <p:tags r:id="rId1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6286500" y="1143000"/>
            <a:ext cx="2857500" cy="14287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8675" name="Picture 4" descr="D01373~1"/>
          <p:cNvPicPr/>
          <p:nvPr>
            <p:custDataLst>
              <p:tags r:id="rId2"/>
            </p:custDataLst>
          </p:nvPr>
        </p:nvPicPr>
        <p:blipFill>
          <a:blip r:embed="rId16" cstate="email"/>
          <a:stretch>
            <a:fillRect/>
          </a:stretch>
        </p:blipFill>
        <p:spPr>
          <a:xfrm>
            <a:off x="381000" y="742950"/>
            <a:ext cx="2057400" cy="15716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8676" name="Picture 5" descr="th?id=H"/>
          <p:cNvPicPr/>
          <p:nvPr>
            <p:custDataLst>
              <p:tags r:id="rId3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0" y="3314700"/>
            <a:ext cx="2857500" cy="147161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8677" name="Text Box 6"/>
          <p:cNvSpPr/>
          <p:nvPr>
            <p:custDataLst>
              <p:tags r:id="rId4"/>
            </p:custDataLst>
          </p:nvPr>
        </p:nvSpPr>
        <p:spPr>
          <a:xfrm>
            <a:off x="6019800" y="571501"/>
            <a:ext cx="3124200" cy="52625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500" b="1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Cambridge University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zh-CN" altLang="en-US" sz="1500" b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剑桥大学</a:t>
            </a:r>
          </a:p>
        </p:txBody>
      </p:sp>
      <p:sp>
        <p:nvSpPr>
          <p:cNvPr id="28678" name="Text Box 7"/>
          <p:cNvSpPr/>
          <p:nvPr>
            <p:custDataLst>
              <p:tags r:id="rId5"/>
            </p:custDataLst>
          </p:nvPr>
        </p:nvSpPr>
        <p:spPr>
          <a:xfrm>
            <a:off x="228600" y="3543301"/>
            <a:ext cx="2362200" cy="640556"/>
          </a:xfrm>
          <a:prstGeom prst="rect">
            <a:avLst/>
          </a:prstGeom>
          <a:solidFill>
            <a:srgbClr val="6666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150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Bristol Cathedral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zh-CN" altLang="en-US" sz="15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布里斯托大教堂</a:t>
            </a:r>
          </a:p>
        </p:txBody>
      </p:sp>
      <p:sp>
        <p:nvSpPr>
          <p:cNvPr id="28679" name="Text Box 8"/>
          <p:cNvSpPr/>
          <p:nvPr>
            <p:custDataLst>
              <p:tags r:id="rId6"/>
            </p:custDataLst>
          </p:nvPr>
        </p:nvSpPr>
        <p:spPr>
          <a:xfrm>
            <a:off x="228600" y="2400301"/>
            <a:ext cx="2667000" cy="64055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1500" b="1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Mancheser United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zh-CN" altLang="en-US" sz="1500" b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曼联</a:t>
            </a:r>
          </a:p>
        </p:txBody>
      </p:sp>
      <p:pic>
        <p:nvPicPr>
          <p:cNvPr id="28680" name="Picture 9" descr="th?id=H"/>
          <p:cNvPicPr/>
          <p:nvPr>
            <p:custDataLst>
              <p:tags r:id="rId7"/>
            </p:custDataLst>
          </p:nvPr>
        </p:nvPicPr>
        <p:blipFill>
          <a:blip r:embed="rId18" cstate="email"/>
          <a:stretch>
            <a:fillRect/>
          </a:stretch>
        </p:blipFill>
        <p:spPr>
          <a:xfrm>
            <a:off x="6705600" y="2914650"/>
            <a:ext cx="1962150" cy="19716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8681" name="Picture 11" descr="2"/>
          <p:cNvPicPr/>
          <p:nvPr>
            <p:custDataLst>
              <p:tags r:id="rId8"/>
            </p:custDataLst>
          </p:nvPr>
        </p:nvPicPr>
        <p:blipFill>
          <a:blip r:embed="rId19" cstate="email"/>
          <a:stretch>
            <a:fillRect/>
          </a:stretch>
        </p:blipFill>
        <p:spPr>
          <a:xfrm>
            <a:off x="2895600" y="857250"/>
            <a:ext cx="3124200" cy="35004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8682" name="Text Box 12"/>
          <p:cNvSpPr/>
          <p:nvPr>
            <p:custDataLst>
              <p:tags r:id="rId9"/>
            </p:custDataLst>
          </p:nvPr>
        </p:nvSpPr>
        <p:spPr>
          <a:xfrm>
            <a:off x="7086600" y="4229101"/>
            <a:ext cx="1219200" cy="52625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15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Big Ben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zh-CN" altLang="en-US" sz="15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大本钟</a:t>
            </a:r>
          </a:p>
        </p:txBody>
      </p:sp>
      <p:sp>
        <p:nvSpPr>
          <p:cNvPr id="28683" name="AutoShape 13"/>
          <p:cNvSpPr/>
          <p:nvPr>
            <p:custDataLst>
              <p:tags r:id="rId10"/>
            </p:custDataLst>
          </p:nvPr>
        </p:nvSpPr>
        <p:spPr>
          <a:xfrm rot="19140000">
            <a:off x="5715000" y="2457450"/>
            <a:ext cx="838200" cy="28575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zh-CN" altLang="en-US" sz="1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84" name="AutoShape 14"/>
          <p:cNvSpPr/>
          <p:nvPr>
            <p:custDataLst>
              <p:tags r:id="rId11"/>
            </p:custDataLst>
          </p:nvPr>
        </p:nvSpPr>
        <p:spPr>
          <a:xfrm rot="1800000">
            <a:off x="5592366" y="3775472"/>
            <a:ext cx="1371600" cy="266700"/>
          </a:xfrm>
          <a:prstGeom prst="rightArrow">
            <a:avLst>
              <a:gd name="adj1" fmla="val 50000"/>
              <a:gd name="adj2" fmla="val 96381"/>
            </a:avLst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zh-CN" altLang="en-US" sz="1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85" name="AutoShape 15"/>
          <p:cNvSpPr/>
          <p:nvPr>
            <p:custDataLst>
              <p:tags r:id="rId12"/>
            </p:custDataLst>
          </p:nvPr>
        </p:nvSpPr>
        <p:spPr>
          <a:xfrm>
            <a:off x="2286000" y="2000250"/>
            <a:ext cx="1905000" cy="171450"/>
          </a:xfrm>
          <a:prstGeom prst="leftArrow">
            <a:avLst>
              <a:gd name="adj1" fmla="val 50000"/>
              <a:gd name="adj2" fmla="val 208230"/>
            </a:avLst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zh-CN" altLang="en-US" sz="1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86" name="AutoShape 16"/>
          <p:cNvSpPr/>
          <p:nvPr>
            <p:custDataLst>
              <p:tags r:id="rId13"/>
            </p:custDataLst>
          </p:nvPr>
        </p:nvSpPr>
        <p:spPr>
          <a:xfrm rot="20340000">
            <a:off x="2895600" y="3714750"/>
            <a:ext cx="1219200" cy="171450"/>
          </a:xfrm>
          <a:prstGeom prst="leftArrow">
            <a:avLst>
              <a:gd name="adj1" fmla="val 50000"/>
              <a:gd name="adj2" fmla="val 133267"/>
            </a:avLst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zh-CN" altLang="en-US" sz="1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base">
                                        <p:cTn id="7" dur="500" fill="hold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2" dur="500" fill="hold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5" nodeType="afterEffect"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22" dur="500" fill="hold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25" dur="500" fill="hold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3" nodeType="with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28" dur="500" fill="hold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7" nodeType="afterEffect"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32" dur="500" fill="hold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35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1" nodeType="withEffect"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38" dur="5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42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6" nodeType="withEffect"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45" dur="500" fill="hold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2" nodeType="withEffect">
                                  <p:childTnLst>
                                    <p:set>
                                      <p:cBhvr additive="base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48" dur="500" fill="hold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1" animBg="1"/>
      <p:bldP spid="28679" grpId="2"/>
      <p:bldP spid="28682" grpId="3"/>
      <p:bldP spid="28683" grpId="4" animBg="1"/>
      <p:bldP spid="28684" grpId="5" animBg="1"/>
      <p:bldP spid="28685" grpId="6" animBg="1"/>
      <p:bldP spid="28686" grpId="7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/>
          <p:nvPr>
            <p:custDataLst>
              <p:tags r:id="rId1"/>
            </p:custDataLst>
          </p:nvPr>
        </p:nvSpPr>
        <p:spPr>
          <a:xfrm>
            <a:off x="828675" y="1222771"/>
            <a:ext cx="7715250" cy="304204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Beijing is in the north of China. </a:t>
            </a:r>
          </a:p>
          <a:p>
            <a:pPr marL="0" indent="0" defTabSz="888365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Guangzhou is in the south of China. </a:t>
            </a:r>
          </a:p>
          <a:p>
            <a:pPr marL="0" indent="0" defTabSz="888365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Nanjing is in the east of China. </a:t>
            </a:r>
          </a:p>
          <a:p>
            <a:pPr marL="0" indent="0" defTabSz="888365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Urumqi is in the west of China.</a:t>
            </a:r>
          </a:p>
          <a:p>
            <a:pPr marL="0" indent="0" defTabSz="888365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Dalian is in the northeast of China. </a:t>
            </a:r>
          </a:p>
          <a:p>
            <a:pPr marL="0" indent="0" defTabSz="888365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Chengdu is in the southwest of China. </a:t>
            </a:r>
          </a:p>
          <a:p>
            <a:pPr marL="0" indent="0" defTabSz="888365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Hong Kong is in the southeast of China. </a:t>
            </a:r>
          </a:p>
        </p:txBody>
      </p:sp>
      <p:sp>
        <p:nvSpPr>
          <p:cNvPr id="29699" name="TextBox 2"/>
          <p:cNvSpPr/>
          <p:nvPr>
            <p:custDataLst>
              <p:tags r:id="rId2"/>
            </p:custDataLst>
          </p:nvPr>
        </p:nvSpPr>
        <p:spPr>
          <a:xfrm>
            <a:off x="828675" y="573881"/>
            <a:ext cx="1524000" cy="48458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Answers: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ambridge University"/>
          <p:cNvPicPr/>
          <p:nvPr>
            <p:custDataLst>
              <p:tags r:id="rId1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828675" y="1006079"/>
            <a:ext cx="3886200" cy="17811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0723" name="TextBox 2"/>
          <p:cNvSpPr/>
          <p:nvPr>
            <p:custDataLst>
              <p:tags r:id="rId2"/>
            </p:custDataLst>
          </p:nvPr>
        </p:nvSpPr>
        <p:spPr>
          <a:xfrm>
            <a:off x="1849040" y="471487"/>
            <a:ext cx="5731669" cy="481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 defTabSz="888365">
              <a:spcBef>
                <a:spcPct val="0"/>
              </a:spcBef>
              <a:buNone/>
            </a:pPr>
            <a:r>
              <a:rPr lang="en-US" altLang="zh-CN" sz="2700" b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you know these places? </a:t>
            </a:r>
          </a:p>
        </p:txBody>
      </p:sp>
      <p:sp>
        <p:nvSpPr>
          <p:cNvPr id="30724" name="TextBox 3"/>
          <p:cNvSpPr/>
          <p:nvPr>
            <p:custDataLst>
              <p:tags r:id="rId3"/>
            </p:custDataLst>
          </p:nvPr>
        </p:nvSpPr>
        <p:spPr>
          <a:xfrm>
            <a:off x="828675" y="3002756"/>
            <a:ext cx="4173141" cy="4345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Cambridge University </a:t>
            </a:r>
          </a:p>
        </p:txBody>
      </p:sp>
      <p:sp>
        <p:nvSpPr>
          <p:cNvPr id="30725" name="TextBox 4"/>
          <p:cNvSpPr/>
          <p:nvPr>
            <p:custDataLst>
              <p:tags r:id="rId4"/>
            </p:custDataLst>
          </p:nvPr>
        </p:nvSpPr>
        <p:spPr>
          <a:xfrm>
            <a:off x="539354" y="3543300"/>
            <a:ext cx="8248650" cy="4345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Cambridge University is a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famous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university.  </a:t>
            </a:r>
          </a:p>
        </p:txBody>
      </p:sp>
      <p:sp>
        <p:nvSpPr>
          <p:cNvPr id="30726" name="TextBox 5"/>
          <p:cNvSpPr/>
          <p:nvPr>
            <p:custDataLst>
              <p:tags r:id="rId5"/>
            </p:custDataLst>
          </p:nvPr>
        </p:nvSpPr>
        <p:spPr>
          <a:xfrm>
            <a:off x="539354" y="4138612"/>
            <a:ext cx="8028384" cy="4345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Cambridge University is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near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the River Cam. </a:t>
            </a:r>
          </a:p>
        </p:txBody>
      </p:sp>
      <p:pic>
        <p:nvPicPr>
          <p:cNvPr id="30727" name="Picture 9" descr="cambridge university2"/>
          <p:cNvPicPr/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30378" y="952500"/>
            <a:ext cx="3671888" cy="183475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0" dur="500" fill="hold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0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5" dur="500" fill="hold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1"/>
      <p:bldP spid="3072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tower bridge"/>
          <p:cNvPicPr/>
          <p:nvPr>
            <p:custDataLst>
              <p:tags r:id="rId1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79859" y="778669"/>
            <a:ext cx="5039916" cy="275391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1747" name="TextBox 2"/>
          <p:cNvSpPr/>
          <p:nvPr>
            <p:custDataLst>
              <p:tags r:id="rId2"/>
            </p:custDataLst>
          </p:nvPr>
        </p:nvSpPr>
        <p:spPr>
          <a:xfrm>
            <a:off x="5962650" y="1751409"/>
            <a:ext cx="2641997" cy="4345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Tower Bridge </a:t>
            </a:r>
          </a:p>
        </p:txBody>
      </p:sp>
      <p:sp>
        <p:nvSpPr>
          <p:cNvPr id="31748" name="TextBox 3"/>
          <p:cNvSpPr/>
          <p:nvPr>
            <p:custDataLst>
              <p:tags r:id="rId3"/>
            </p:custDataLst>
          </p:nvPr>
        </p:nvSpPr>
        <p:spPr>
          <a:xfrm>
            <a:off x="779859" y="3802856"/>
            <a:ext cx="7408069" cy="4345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Tower Bridge is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above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 the River Thames. </a:t>
            </a:r>
          </a:p>
        </p:txBody>
      </p:sp>
      <p:sp>
        <p:nvSpPr>
          <p:cNvPr id="31749" name="TextBox 4"/>
          <p:cNvSpPr/>
          <p:nvPr>
            <p:custDataLst>
              <p:tags r:id="rId4"/>
            </p:custDataLst>
          </p:nvPr>
        </p:nvSpPr>
        <p:spPr>
          <a:xfrm>
            <a:off x="779859" y="4396978"/>
            <a:ext cx="5431631" cy="4345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Tower Bridge is in London.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2" dur="500" fill="hold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1"/>
      <p:bldP spid="31749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Big-Ben"/>
          <p:cNvPicPr/>
          <p:nvPr>
            <p:custDataLst>
              <p:tags r:id="rId1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840581" y="1031081"/>
            <a:ext cx="5214938" cy="293250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2771" name="TextBox 2"/>
          <p:cNvSpPr/>
          <p:nvPr>
            <p:custDataLst>
              <p:tags r:id="rId2"/>
            </p:custDataLst>
          </p:nvPr>
        </p:nvSpPr>
        <p:spPr>
          <a:xfrm>
            <a:off x="6527007" y="2219325"/>
            <a:ext cx="1173956" cy="43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Big Ben</a:t>
            </a:r>
          </a:p>
        </p:txBody>
      </p:sp>
      <p:sp>
        <p:nvSpPr>
          <p:cNvPr id="32772" name="TextBox 3"/>
          <p:cNvSpPr/>
          <p:nvPr>
            <p:custDataLst>
              <p:tags r:id="rId3"/>
            </p:custDataLst>
          </p:nvPr>
        </p:nvSpPr>
        <p:spPr>
          <a:xfrm>
            <a:off x="1056084" y="4269581"/>
            <a:ext cx="4211241" cy="43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London is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famous for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 Big Ben.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S1867"/>
          <p:cNvPicPr/>
          <p:nvPr>
            <p:custDataLst>
              <p:tags r:id="rId1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787128" y="826294"/>
            <a:ext cx="4929188" cy="2771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3795" name="TextBox 2"/>
          <p:cNvSpPr/>
          <p:nvPr>
            <p:custDataLst>
              <p:tags r:id="rId2"/>
            </p:custDataLst>
          </p:nvPr>
        </p:nvSpPr>
        <p:spPr>
          <a:xfrm>
            <a:off x="2291954" y="3742134"/>
            <a:ext cx="2745581" cy="43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Buckingham Palace</a:t>
            </a:r>
          </a:p>
        </p:txBody>
      </p:sp>
      <p:sp>
        <p:nvSpPr>
          <p:cNvPr id="33796" name="TextBox 3"/>
          <p:cNvSpPr/>
          <p:nvPr>
            <p:custDataLst>
              <p:tags r:id="rId3"/>
            </p:custDataLst>
          </p:nvPr>
        </p:nvSpPr>
        <p:spPr>
          <a:xfrm>
            <a:off x="1284684" y="4389834"/>
            <a:ext cx="4539854" cy="43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Buckingham Palace is in London.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ictoria Peak"/>
          <p:cNvPicPr/>
          <p:nvPr>
            <p:custDataLst>
              <p:tags r:id="rId1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888206" y="1048941"/>
            <a:ext cx="3238500" cy="1752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6387" name="Picture 3" descr="IMG_3894"/>
          <p:cNvPicPr/>
          <p:nvPr>
            <p:custDataLst>
              <p:tags r:id="rId2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888206" y="2992041"/>
            <a:ext cx="3238500" cy="194429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6388" name="TextBox 3"/>
          <p:cNvSpPr/>
          <p:nvPr>
            <p:custDataLst>
              <p:tags r:id="rId3"/>
            </p:custDataLst>
          </p:nvPr>
        </p:nvSpPr>
        <p:spPr>
          <a:xfrm>
            <a:off x="4273153" y="3100387"/>
            <a:ext cx="2376488" cy="8084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Shenzhen 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 million people</a:t>
            </a:r>
          </a:p>
        </p:txBody>
      </p:sp>
      <p:sp>
        <p:nvSpPr>
          <p:cNvPr id="16389" name="TextBox 4"/>
          <p:cNvSpPr/>
          <p:nvPr>
            <p:custDataLst>
              <p:tags r:id="rId4"/>
            </p:custDataLst>
          </p:nvPr>
        </p:nvSpPr>
        <p:spPr>
          <a:xfrm>
            <a:off x="4273154" y="1210866"/>
            <a:ext cx="3725466" cy="80724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Hong Kong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 million people </a:t>
            </a:r>
          </a:p>
        </p:txBody>
      </p:sp>
      <p:sp>
        <p:nvSpPr>
          <p:cNvPr id="16390" name="TextBox 5"/>
          <p:cNvSpPr/>
          <p:nvPr>
            <p:custDataLst>
              <p:tags r:id="rId5"/>
            </p:custDataLst>
          </p:nvPr>
        </p:nvSpPr>
        <p:spPr>
          <a:xfrm>
            <a:off x="862013" y="552450"/>
            <a:ext cx="7412831" cy="481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Make sentences with the comparison. </a:t>
            </a:r>
          </a:p>
        </p:txBody>
      </p:sp>
      <p:sp>
        <p:nvSpPr>
          <p:cNvPr id="16391" name="TextBox 6"/>
          <p:cNvSpPr/>
          <p:nvPr>
            <p:custDataLst>
              <p:tags r:id="rId6"/>
            </p:custDataLst>
          </p:nvPr>
        </p:nvSpPr>
        <p:spPr>
          <a:xfrm>
            <a:off x="4273153" y="3964781"/>
            <a:ext cx="4286250" cy="8084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Shenzhen  is bigger than 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Hong Kong. </a:t>
            </a:r>
          </a:p>
        </p:txBody>
      </p:sp>
      <p:sp>
        <p:nvSpPr>
          <p:cNvPr id="16392" name="矩形 7"/>
          <p:cNvSpPr/>
          <p:nvPr>
            <p:custDataLst>
              <p:tags r:id="rId7"/>
            </p:custDataLst>
          </p:nvPr>
        </p:nvSpPr>
        <p:spPr>
          <a:xfrm>
            <a:off x="4283869" y="2128838"/>
            <a:ext cx="2496741" cy="43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Hong Kong is big.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1"/>
      <p:bldP spid="16391" grpId="2"/>
      <p:bldP spid="16392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/>
          <p:nvPr>
            <p:custDataLst>
              <p:tags r:id="rId1"/>
            </p:custDataLst>
          </p:nvPr>
        </p:nvSpPr>
        <p:spPr>
          <a:xfrm>
            <a:off x="891778" y="1672828"/>
            <a:ext cx="8892779" cy="109894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700" b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Read the passage and choose a title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2700" b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for each picture below.</a:t>
            </a:r>
          </a:p>
          <a:p>
            <a:pPr marL="0" indent="0">
              <a:spcBef>
                <a:spcPct val="0"/>
              </a:spcBef>
              <a:buNone/>
            </a:pP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2" descr="2-1.jpg"/>
          <p:cNvPicPr/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9354" y="1707356"/>
            <a:ext cx="8065294" cy="289679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5843" name="TextBox 3"/>
          <p:cNvSpPr/>
          <p:nvPr>
            <p:custDataLst>
              <p:tags r:id="rId2"/>
            </p:custDataLst>
          </p:nvPr>
        </p:nvSpPr>
        <p:spPr>
          <a:xfrm>
            <a:off x="610792" y="681038"/>
            <a:ext cx="7993856" cy="10394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</a:rPr>
              <a:t> 1 Tower Bridge and the River Thames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</a:rPr>
              <a:t> 2 Cambridge University and the River Cam</a:t>
            </a:r>
          </a:p>
          <a:p>
            <a:pPr marL="0" indent="0">
              <a:spcBef>
                <a:spcPct val="0"/>
              </a:spcBef>
              <a:buNone/>
            </a:pPr>
            <a:endParaRPr lang="zh-CN" altLang="en-US" sz="21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844" name="TextBox 4"/>
          <p:cNvSpPr/>
          <p:nvPr>
            <p:custDataLst>
              <p:tags r:id="rId3"/>
            </p:custDataLst>
          </p:nvPr>
        </p:nvSpPr>
        <p:spPr>
          <a:xfrm>
            <a:off x="4067175" y="4185047"/>
            <a:ext cx="720329" cy="4393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845" name="TextBox 5"/>
          <p:cNvSpPr/>
          <p:nvPr>
            <p:custDataLst>
              <p:tags r:id="rId4"/>
            </p:custDataLst>
          </p:nvPr>
        </p:nvSpPr>
        <p:spPr>
          <a:xfrm>
            <a:off x="8316516" y="4192191"/>
            <a:ext cx="719138" cy="43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/>
          <p:nvPr>
            <p:custDataLst>
              <p:tags r:id="rId1"/>
            </p:custDataLst>
          </p:nvPr>
        </p:nvSpPr>
        <p:spPr>
          <a:xfrm>
            <a:off x="720329" y="591741"/>
            <a:ext cx="7380063" cy="900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Complete the table comparing Cambridge with London.</a:t>
            </a:r>
            <a:endParaRPr lang="zh-CN" altLang="en-US" sz="2400" dirty="0">
              <a:solidFill>
                <a:srgbClr val="00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6867" name="Group 38"/>
          <p:cNvGraphicFramePr/>
          <p:nvPr>
            <p:custDataLst>
              <p:tags r:id="rId2"/>
            </p:custDataLst>
          </p:nvPr>
        </p:nvGraphicFramePr>
        <p:xfrm>
          <a:off x="1115616" y="1491854"/>
          <a:ext cx="6985398" cy="3220642"/>
        </p:xfrm>
        <a:graphic>
          <a:graphicData uri="http://schemas.openxmlformats.org/drawingml/2006/table">
            <a:tbl>
              <a:tblPr/>
              <a:tblGrid>
                <a:gridCol w="1944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766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endParaRPr lang="zh-CN" altLang="en-US" sz="2100" b="1">
                        <a:solidFill>
                          <a:srgbClr val="FFFFFF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100" b="1">
                          <a:solidFill>
                            <a:srgbClr val="F2F2F2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rPr>
                        <a:t>Cambridge </a:t>
                      </a:r>
                      <a:endParaRPr lang="zh-CN" altLang="en-US" sz="2100" b="1">
                        <a:solidFill>
                          <a:srgbClr val="F2F2F2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100" b="1">
                          <a:solidFill>
                            <a:srgbClr val="F2F2F2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rPr>
                        <a:t>London</a:t>
                      </a:r>
                      <a:endParaRPr lang="zh-CN" altLang="en-US" sz="2100" b="1">
                        <a:solidFill>
                          <a:srgbClr val="F2F2F2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247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100">
                          <a:solidFill>
                            <a:srgbClr val="00000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rPr>
                        <a:t>Location </a:t>
                      </a:r>
                      <a:endParaRPr lang="zh-CN" altLang="en-US" sz="2100">
                        <a:solidFill>
                          <a:srgbClr val="000000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endParaRPr lang="zh-CN" altLang="en-US" sz="2100">
                        <a:solidFill>
                          <a:srgbClr val="000000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endParaRPr lang="zh-CN" altLang="en-US" sz="2100">
                        <a:solidFill>
                          <a:srgbClr val="000000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66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100">
                          <a:solidFill>
                            <a:srgbClr val="00000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rPr>
                        <a:t>Population </a:t>
                      </a:r>
                      <a:endParaRPr lang="zh-CN" altLang="en-US" sz="2100">
                        <a:solidFill>
                          <a:srgbClr val="000000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endParaRPr lang="zh-CN" altLang="en-US" sz="2100">
                        <a:solidFill>
                          <a:srgbClr val="000000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endParaRPr lang="zh-CN" altLang="en-US" sz="2100">
                        <a:solidFill>
                          <a:srgbClr val="000000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097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100">
                          <a:solidFill>
                            <a:srgbClr val="00000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rPr>
                        <a:t>Famous </a:t>
                      </a:r>
                      <a:endParaRPr lang="zh-CN" altLang="en-US" sz="2100">
                        <a:solidFill>
                          <a:srgbClr val="000000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endParaRPr lang="zh-CN" altLang="en-US" sz="2100">
                        <a:solidFill>
                          <a:srgbClr val="000000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endParaRPr lang="zh-CN" altLang="en-US" sz="2100">
                        <a:solidFill>
                          <a:srgbClr val="000000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66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100">
                          <a:solidFill>
                            <a:srgbClr val="00000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rPr>
                        <a:t>River </a:t>
                      </a:r>
                      <a:endParaRPr lang="zh-CN" altLang="en-US" sz="2100">
                        <a:solidFill>
                          <a:srgbClr val="000000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endParaRPr lang="zh-CN" altLang="en-US" sz="2100">
                        <a:solidFill>
                          <a:srgbClr val="000000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endParaRPr lang="zh-CN" altLang="en-US" sz="2100">
                        <a:solidFill>
                          <a:srgbClr val="000000"/>
                        </a:solidFill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5" marR="91445" marT="34290" marB="34290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93" name="TextBox 3"/>
          <p:cNvSpPr/>
          <p:nvPr>
            <p:custDataLst>
              <p:tags r:id="rId3"/>
            </p:custDataLst>
          </p:nvPr>
        </p:nvSpPr>
        <p:spPr>
          <a:xfrm>
            <a:off x="3492104" y="2787253"/>
            <a:ext cx="1800225" cy="34647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120,000</a:t>
            </a:r>
            <a:endParaRPr lang="zh-CN" altLang="en-US" sz="1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94" name="TextBox 4"/>
          <p:cNvSpPr/>
          <p:nvPr>
            <p:custDataLst>
              <p:tags r:id="rId4"/>
            </p:custDataLst>
          </p:nvPr>
        </p:nvSpPr>
        <p:spPr>
          <a:xfrm>
            <a:off x="3203972" y="3219450"/>
            <a:ext cx="2591991" cy="9001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University</a:t>
            </a:r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Old buildings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and churches</a:t>
            </a:r>
          </a:p>
        </p:txBody>
      </p:sp>
      <p:sp>
        <p:nvSpPr>
          <p:cNvPr id="36895" name="TextBox 5"/>
          <p:cNvSpPr/>
          <p:nvPr>
            <p:custDataLst>
              <p:tags r:id="rId5"/>
            </p:custDataLst>
          </p:nvPr>
        </p:nvSpPr>
        <p:spPr>
          <a:xfrm>
            <a:off x="3419475" y="1977628"/>
            <a:ext cx="2665809" cy="6238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the east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of England</a:t>
            </a:r>
            <a:endParaRPr lang="zh-CN" altLang="en-US" sz="1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96" name="TextBox 6"/>
          <p:cNvSpPr/>
          <p:nvPr>
            <p:custDataLst>
              <p:tags r:id="rId6"/>
            </p:custDataLst>
          </p:nvPr>
        </p:nvSpPr>
        <p:spPr>
          <a:xfrm>
            <a:off x="5580459" y="1977628"/>
            <a:ext cx="2159794" cy="6238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the south of England</a:t>
            </a:r>
            <a:endParaRPr lang="zh-CN" altLang="en-US" sz="1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97" name="TextBox 7"/>
          <p:cNvSpPr/>
          <p:nvPr>
            <p:custDataLst>
              <p:tags r:id="rId7"/>
            </p:custDataLst>
          </p:nvPr>
        </p:nvSpPr>
        <p:spPr>
          <a:xfrm>
            <a:off x="3563541" y="4354116"/>
            <a:ext cx="1800225" cy="342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River Cam</a:t>
            </a:r>
            <a:endParaRPr lang="zh-CN" altLang="en-US" sz="1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98" name="TextBox 8"/>
          <p:cNvSpPr/>
          <p:nvPr>
            <p:custDataLst>
              <p:tags r:id="rId8"/>
            </p:custDataLst>
          </p:nvPr>
        </p:nvSpPr>
        <p:spPr>
          <a:xfrm>
            <a:off x="5580460" y="2733675"/>
            <a:ext cx="2736056" cy="34647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About 7.5million</a:t>
            </a:r>
            <a:endParaRPr lang="zh-CN" altLang="en-US" sz="1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99" name="TextBox 9"/>
          <p:cNvSpPr/>
          <p:nvPr>
            <p:custDataLst>
              <p:tags r:id="rId9"/>
            </p:custDataLst>
          </p:nvPr>
        </p:nvSpPr>
        <p:spPr>
          <a:xfrm>
            <a:off x="5580460" y="3112293"/>
            <a:ext cx="2736056" cy="9001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Big Ben, Buckingham Palace and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Tower Bridge</a:t>
            </a:r>
            <a:endParaRPr lang="zh-CN" altLang="en-US" sz="1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900" name="TextBox 11"/>
          <p:cNvSpPr/>
          <p:nvPr>
            <p:custDataLst>
              <p:tags r:id="rId10"/>
            </p:custDataLst>
          </p:nvPr>
        </p:nvSpPr>
        <p:spPr>
          <a:xfrm>
            <a:off x="5580459" y="4354116"/>
            <a:ext cx="2664619" cy="342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River Thames </a:t>
            </a:r>
            <a:endParaRPr lang="zh-CN" altLang="en-US" sz="1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3" grpId="0"/>
      <p:bldP spid="36894" grpId="1"/>
      <p:bldP spid="36895" grpId="2"/>
      <p:bldP spid="36896" grpId="3"/>
      <p:bldP spid="36897" grpId="4"/>
      <p:bldP spid="36898" grpId="5"/>
      <p:bldP spid="36899" grpId="6"/>
      <p:bldP spid="36900" grpId="7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/>
          <p:nvPr>
            <p:custDataLst>
              <p:tags r:id="rId1"/>
            </p:custDataLst>
          </p:nvPr>
        </p:nvSpPr>
        <p:spPr>
          <a:xfrm>
            <a:off x="0" y="627534"/>
            <a:ext cx="9172575" cy="43695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 Complete the passage with the words and expression in the box.</a:t>
            </a:r>
            <a:endParaRPr lang="zh-CN" altLang="en-US" sz="2400" dirty="0">
              <a:solidFill>
                <a:srgbClr val="00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1" name="TextBox 4"/>
          <p:cNvSpPr/>
          <p:nvPr>
            <p:custDataLst>
              <p:tags r:id="rId2"/>
            </p:custDataLst>
          </p:nvPr>
        </p:nvSpPr>
        <p:spPr>
          <a:xfrm>
            <a:off x="791766" y="2416969"/>
            <a:ext cx="7703344" cy="242530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lnSpc>
                <a:spcPts val="2625"/>
              </a:lnSpc>
              <a:spcBef>
                <a:spcPct val="0"/>
              </a:spcBef>
              <a:buNone/>
            </a:pP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</a:rPr>
              <a:t>England is part of a(n) ________. It is famous for its beautiful green __________ with_________ and lakes in the north, and hills and villages in the south. My___________   is Cambridge, in the </a:t>
            </a:r>
            <a:r>
              <a:rPr lang="en-US" altLang="zh-CN" sz="21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</a:rPr>
              <a:t> ________of England. It has lots of old buildings and churches, and a well-known ___________. It is smaller than________ ,which is in the ________ of England.</a:t>
            </a:r>
          </a:p>
          <a:p>
            <a:pPr marL="0" indent="0">
              <a:lnSpc>
                <a:spcPts val="2625"/>
              </a:lnSpc>
              <a:spcBef>
                <a:spcPct val="0"/>
              </a:spcBef>
              <a:buNone/>
            </a:pPr>
            <a:endParaRPr lang="zh-CN" altLang="en-US" sz="21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2" name="TextBox 5"/>
          <p:cNvSpPr/>
          <p:nvPr>
            <p:custDataLst>
              <p:tags r:id="rId3"/>
            </p:custDataLst>
          </p:nvPr>
        </p:nvSpPr>
        <p:spPr>
          <a:xfrm>
            <a:off x="3651647" y="2444354"/>
            <a:ext cx="1296591" cy="3893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island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3" name="TextBox 6"/>
          <p:cNvSpPr/>
          <p:nvPr>
            <p:custDataLst>
              <p:tags r:id="rId4"/>
            </p:custDataLst>
          </p:nvPr>
        </p:nvSpPr>
        <p:spPr>
          <a:xfrm>
            <a:off x="1521619" y="2733675"/>
            <a:ext cx="2232422" cy="3893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countryside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4" name="TextBox 8"/>
          <p:cNvSpPr/>
          <p:nvPr>
            <p:custDataLst>
              <p:tags r:id="rId5"/>
            </p:custDataLst>
          </p:nvPr>
        </p:nvSpPr>
        <p:spPr>
          <a:xfrm>
            <a:off x="3403997" y="2732484"/>
            <a:ext cx="1943100" cy="3893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mountains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5" name="TextBox 9"/>
          <p:cNvSpPr/>
          <p:nvPr>
            <p:custDataLst>
              <p:tags r:id="rId6"/>
            </p:custDataLst>
          </p:nvPr>
        </p:nvSpPr>
        <p:spPr>
          <a:xfrm>
            <a:off x="4176713" y="3123009"/>
            <a:ext cx="2088356" cy="3893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home town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6" name="矩形 11"/>
          <p:cNvSpPr/>
          <p:nvPr>
            <p:custDataLst>
              <p:tags r:id="rId7"/>
            </p:custDataLst>
          </p:nvPr>
        </p:nvSpPr>
        <p:spPr>
          <a:xfrm>
            <a:off x="4487466" y="2440782"/>
            <a:ext cx="205979" cy="3929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1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7" name="TextBox 12"/>
          <p:cNvSpPr/>
          <p:nvPr>
            <p:custDataLst>
              <p:tags r:id="rId8"/>
            </p:custDataLst>
          </p:nvPr>
        </p:nvSpPr>
        <p:spPr>
          <a:xfrm>
            <a:off x="1133475" y="3434954"/>
            <a:ext cx="1295400" cy="3893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east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8" name="TextBox 13"/>
          <p:cNvSpPr/>
          <p:nvPr>
            <p:custDataLst>
              <p:tags r:id="rId9"/>
            </p:custDataLst>
          </p:nvPr>
        </p:nvSpPr>
        <p:spPr>
          <a:xfrm>
            <a:off x="2534841" y="3824288"/>
            <a:ext cx="2158604" cy="3893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university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9" name="TextBox 14"/>
          <p:cNvSpPr/>
          <p:nvPr>
            <p:custDataLst>
              <p:tags r:id="rId10"/>
            </p:custDataLst>
          </p:nvPr>
        </p:nvSpPr>
        <p:spPr>
          <a:xfrm>
            <a:off x="6050756" y="3824288"/>
            <a:ext cx="1510904" cy="3893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London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00" name="矩形 15"/>
          <p:cNvSpPr/>
          <p:nvPr>
            <p:custDataLst>
              <p:tags r:id="rId11"/>
            </p:custDataLst>
          </p:nvPr>
        </p:nvSpPr>
        <p:spPr>
          <a:xfrm>
            <a:off x="4487466" y="2440782"/>
            <a:ext cx="205979" cy="3929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 u="sng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1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01" name="TextBox 16"/>
          <p:cNvSpPr/>
          <p:nvPr>
            <p:custDataLst>
              <p:tags r:id="rId12"/>
            </p:custDataLst>
          </p:nvPr>
        </p:nvSpPr>
        <p:spPr>
          <a:xfrm>
            <a:off x="1412081" y="4108847"/>
            <a:ext cx="1295400" cy="3893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south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02" name="文本框 1"/>
          <p:cNvSpPr/>
          <p:nvPr>
            <p:custDataLst>
              <p:tags r:id="rId13"/>
            </p:custDataLst>
          </p:nvPr>
        </p:nvSpPr>
        <p:spPr>
          <a:xfrm>
            <a:off x="1251942" y="1461665"/>
            <a:ext cx="6677025" cy="606029"/>
          </a:xfrm>
          <a:prstGeom prst="rect">
            <a:avLst/>
          </a:prstGeom>
          <a:noFill/>
          <a:ln w="34925">
            <a:solidFill>
              <a:srgbClr val="FF0000"/>
            </a:solidFill>
            <a:bevel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lnSpc>
                <a:spcPts val="21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countryside  east    hometown  island   London       </a:t>
            </a:r>
          </a:p>
          <a:p>
            <a:pPr marL="0" indent="0">
              <a:lnSpc>
                <a:spcPts val="21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mountains  south  university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17" dur="500" fill="hold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22" dur="500" fill="hold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27" dur="500" fill="hold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32" dur="500" fill="hold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37" dur="500" fill="hold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42" dur="500" fill="hold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1"/>
      <p:bldP spid="37894" grpId="2"/>
      <p:bldP spid="37895" grpId="3"/>
      <p:bldP spid="37897" grpId="4"/>
      <p:bldP spid="37898" grpId="5"/>
      <p:bldP spid="37899" grpId="6"/>
      <p:bldP spid="37901" grpId="7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/>
          <p:nvPr>
            <p:custDataLst>
              <p:tags r:id="rId1"/>
            </p:custDataLst>
          </p:nvPr>
        </p:nvSpPr>
        <p:spPr>
          <a:xfrm>
            <a:off x="540544" y="1012031"/>
            <a:ext cx="7489031" cy="91797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3000" b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 Answer the questions and write  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3000" b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notes about your hometown.</a:t>
            </a:r>
          </a:p>
        </p:txBody>
      </p:sp>
      <p:sp>
        <p:nvSpPr>
          <p:cNvPr id="38915" name="Rectangle 3"/>
          <p:cNvSpPr/>
          <p:nvPr>
            <p:custDataLst>
              <p:tags r:id="rId2"/>
            </p:custDataLst>
          </p:nvPr>
        </p:nvSpPr>
        <p:spPr>
          <a:xfrm>
            <a:off x="828675" y="1984771"/>
            <a:ext cx="7486650" cy="30229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254635" indent="-254635" defTabSz="888365"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1. Where is it ?</a:t>
            </a:r>
          </a:p>
          <a:p>
            <a:pPr marL="254635" indent="-254635" defTabSz="888365"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2. What’s its population?</a:t>
            </a:r>
          </a:p>
          <a:p>
            <a:pPr marL="254635" indent="-254635" defTabSz="888365"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3. Is it big or small?</a:t>
            </a:r>
          </a:p>
          <a:p>
            <a:pPr marL="254635" indent="-254635" defTabSz="888365"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4. What is it famous for?</a:t>
            </a:r>
          </a:p>
          <a:p>
            <a:pPr marL="254635" indent="-254635" defTabSz="888365"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5. How old is it?</a:t>
            </a:r>
          </a:p>
          <a:p>
            <a:pPr marL="254635" indent="-254635" defTabSz="888365"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6. What’s the weather like?</a:t>
            </a:r>
          </a:p>
        </p:txBody>
      </p:sp>
      <p:sp>
        <p:nvSpPr>
          <p:cNvPr id="38916" name="Text Box 4"/>
          <p:cNvSpPr/>
          <p:nvPr>
            <p:custDataLst>
              <p:tags r:id="rId3"/>
            </p:custDataLst>
          </p:nvPr>
        </p:nvSpPr>
        <p:spPr>
          <a:xfrm>
            <a:off x="3062288" y="526257"/>
            <a:ext cx="2445544" cy="5262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67" tIns="34283" rIns="68567" bIns="34283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zh-CN" sz="3000" b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Writing</a:t>
            </a:r>
            <a:r>
              <a:rPr lang="en-US" altLang="zh-CN" sz="14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/>
          <p:nvPr>
            <p:custDataLst>
              <p:tags r:id="rId1"/>
            </p:custDataLst>
          </p:nvPr>
        </p:nvSpPr>
        <p:spPr>
          <a:xfrm>
            <a:off x="495300" y="552451"/>
            <a:ext cx="8243888" cy="992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3000" b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 Use your notes and write answers to the questions in Activity 5. </a:t>
            </a:r>
          </a:p>
        </p:txBody>
      </p:sp>
      <p:sp>
        <p:nvSpPr>
          <p:cNvPr id="39939" name="Rectangle 3"/>
          <p:cNvSpPr/>
          <p:nvPr>
            <p:custDataLst>
              <p:tags r:id="rId2"/>
            </p:custDataLst>
          </p:nvPr>
        </p:nvSpPr>
        <p:spPr>
          <a:xfrm>
            <a:off x="756047" y="2031206"/>
            <a:ext cx="7989094" cy="29158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254635" indent="-254635" defTabSz="888365">
              <a:buNone/>
            </a:pPr>
            <a:r>
              <a:rPr lang="en-US" altLang="zh-CN" sz="2700" b="1" i="1">
                <a:latin typeface="Times New Roman" panose="02020603050405020304" pitchFamily="18" charset="0"/>
                <a:ea typeface="宋体" panose="02010600030101010101" pitchFamily="2" charset="-122"/>
              </a:rPr>
              <a:t>Dalian is in the northeast of China.</a:t>
            </a:r>
          </a:p>
          <a:p>
            <a:pPr marL="254635" indent="-254635" defTabSz="888365">
              <a:buNone/>
            </a:pPr>
            <a:r>
              <a:rPr lang="en-US" altLang="zh-CN" sz="2700" b="1" i="1">
                <a:latin typeface="Times New Roman" panose="02020603050405020304" pitchFamily="18" charset="0"/>
                <a:ea typeface="宋体" panose="02010600030101010101" pitchFamily="2" charset="-122"/>
              </a:rPr>
              <a:t>It has a population of over six million.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/>
          <p:nvPr>
            <p:custDataLst>
              <p:tags r:id="rId1"/>
            </p:custDataLst>
          </p:nvPr>
        </p:nvSpPr>
        <p:spPr>
          <a:xfrm>
            <a:off x="179785" y="627459"/>
            <a:ext cx="8784431" cy="5310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3000" b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  Write a passage called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My hometown</a:t>
            </a:r>
            <a:r>
              <a:rPr lang="en-US" altLang="zh-CN" sz="3000" b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40963" name="Rectangle 3"/>
          <p:cNvSpPr/>
          <p:nvPr>
            <p:custDataLst>
              <p:tags r:id="rId2"/>
            </p:custDataLst>
          </p:nvPr>
        </p:nvSpPr>
        <p:spPr>
          <a:xfrm>
            <a:off x="1258491" y="1707356"/>
            <a:ext cx="7667625" cy="27324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…. is in the ….. of China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 and it has a population of ….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 It’s on the River … / near …</a:t>
            </a:r>
          </a:p>
          <a:p>
            <a:pPr marL="0" indent="0">
              <a:buNone/>
            </a:pP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It’s famous for …</a:t>
            </a:r>
          </a:p>
          <a:p>
            <a:pPr marL="0" indent="0">
              <a:buNone/>
            </a:pP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There are …</a:t>
            </a:r>
          </a:p>
          <a:p>
            <a:pPr marL="0" indent="0">
              <a:buNone/>
            </a:pP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It’s never very hot / cold …</a:t>
            </a:r>
          </a:p>
          <a:p>
            <a:pPr marL="0" indent="0">
              <a:spcBef>
                <a:spcPct val="0"/>
              </a:spcBef>
              <a:buNone/>
            </a:pPr>
            <a:endParaRPr lang="zh-CN" altLang="en-US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endParaRPr lang="zh-CN" altLang="en-US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/>
          <p:nvPr>
            <p:custDataLst>
              <p:tags r:id="rId1"/>
            </p:custDataLst>
          </p:nvPr>
        </p:nvSpPr>
        <p:spPr>
          <a:xfrm>
            <a:off x="265509" y="1447800"/>
            <a:ext cx="9035654" cy="255031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257175" indent="-257175">
              <a:spcBef>
                <a:spcPct val="0"/>
              </a:spcBef>
              <a:buNone/>
            </a:pPr>
            <a:r>
              <a:rPr lang="zh-CN" altLang="en-US" sz="2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一、根据句意及首字母</a:t>
            </a:r>
            <a:r>
              <a:rPr lang="en-US" altLang="zh-CN" sz="2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写出相应的单词。</a:t>
            </a:r>
          </a:p>
          <a:p>
            <a:pPr marL="257175" indent="-257175">
              <a:spcBef>
                <a:spcPct val="0"/>
              </a:spcBef>
              <a:buAutoNum type="arabicPeriod"/>
            </a:pPr>
            <a:r>
              <a:rPr lang="zh-CN" altLang="en-US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I missed my h_________ very much.</a:t>
            </a:r>
          </a:p>
          <a:p>
            <a:pPr marL="257175" indent="-257175">
              <a:spcBef>
                <a:spcPct val="0"/>
              </a:spcBef>
              <a:buAutoNum type="arabicPeriod"/>
            </a:pPr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 They want their daughter to go to u________.</a:t>
            </a:r>
          </a:p>
          <a:p>
            <a:pPr marL="257175" indent="-257175">
              <a:spcBef>
                <a:spcPct val="0"/>
              </a:spcBef>
              <a:buAutoNum type="arabicPeriod"/>
            </a:pPr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 We spent a week on the i_____.</a:t>
            </a:r>
          </a:p>
          <a:p>
            <a:pPr marL="257175" indent="-257175">
              <a:spcBef>
                <a:spcPct val="0"/>
              </a:spcBef>
              <a:buAutoNum type="arabicPeriod"/>
            </a:pPr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 I’m living in a house just s_____ of Market Street.</a:t>
            </a:r>
          </a:p>
          <a:p>
            <a:pPr marL="257175" indent="-257175">
              <a:spcBef>
                <a:spcPct val="0"/>
              </a:spcBef>
              <a:buAutoNum type="arabicPeriod"/>
            </a:pPr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 He grew up in the c__________.</a:t>
            </a:r>
          </a:p>
        </p:txBody>
      </p:sp>
      <p:sp>
        <p:nvSpPr>
          <p:cNvPr id="41987" name="Rectangle 3"/>
          <p:cNvSpPr/>
          <p:nvPr>
            <p:custDataLst>
              <p:tags r:id="rId2"/>
            </p:custDataLst>
          </p:nvPr>
        </p:nvSpPr>
        <p:spPr>
          <a:xfrm>
            <a:off x="2703909" y="1826419"/>
            <a:ext cx="2330054" cy="4810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ome town</a:t>
            </a:r>
          </a:p>
        </p:txBody>
      </p:sp>
      <p:sp>
        <p:nvSpPr>
          <p:cNvPr id="41988" name="Rectangle 4"/>
          <p:cNvSpPr/>
          <p:nvPr>
            <p:custDataLst>
              <p:tags r:id="rId3"/>
            </p:custDataLst>
          </p:nvPr>
        </p:nvSpPr>
        <p:spPr>
          <a:xfrm>
            <a:off x="5844779" y="2238375"/>
            <a:ext cx="2362200" cy="4810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niversity</a:t>
            </a:r>
          </a:p>
        </p:txBody>
      </p:sp>
      <p:sp>
        <p:nvSpPr>
          <p:cNvPr id="41989" name="Rectangle 5"/>
          <p:cNvSpPr/>
          <p:nvPr>
            <p:custDataLst>
              <p:tags r:id="rId4"/>
            </p:custDataLst>
          </p:nvPr>
        </p:nvSpPr>
        <p:spPr>
          <a:xfrm>
            <a:off x="4504134" y="3067050"/>
            <a:ext cx="1512094" cy="4810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outh</a:t>
            </a:r>
          </a:p>
        </p:txBody>
      </p:sp>
      <p:sp>
        <p:nvSpPr>
          <p:cNvPr id="41990" name="Rectangle 6"/>
          <p:cNvSpPr/>
          <p:nvPr>
            <p:custDataLst>
              <p:tags r:id="rId5"/>
            </p:custDataLst>
          </p:nvPr>
        </p:nvSpPr>
        <p:spPr>
          <a:xfrm>
            <a:off x="3494484" y="3490912"/>
            <a:ext cx="2807494" cy="4810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ountryside</a:t>
            </a:r>
          </a:p>
        </p:txBody>
      </p:sp>
      <p:sp>
        <p:nvSpPr>
          <p:cNvPr id="41991" name="Rectangle 12"/>
          <p:cNvSpPr/>
          <p:nvPr>
            <p:custDataLst>
              <p:tags r:id="rId6"/>
            </p:custDataLst>
          </p:nvPr>
        </p:nvSpPr>
        <p:spPr>
          <a:xfrm>
            <a:off x="404813" y="762000"/>
            <a:ext cx="1114425" cy="520304"/>
          </a:xfrm>
          <a:prstGeom prst="rect">
            <a:avLst/>
          </a:prstGeom>
          <a:solidFill>
            <a:srgbClr val="95B74F"/>
          </a:solidFill>
          <a:ln w="28575" cap="flat" cmpd="sng" algn="ctr">
            <a:solidFill>
              <a:srgbClr val="385D8A"/>
            </a:solidFill>
            <a:prstDash val="sysDot"/>
            <a:miter lim="1000000"/>
            <a:headEnd type="none" w="med" len="med"/>
            <a:tailEnd type="none" w="med" len="med"/>
          </a:ln>
        </p:spPr>
        <p:txBody>
          <a:bodyPr wrap="none" lIns="68580" tIns="34290" rIns="68580" bIns="3429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defTabSz="685800"/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Quiz</a:t>
            </a:r>
          </a:p>
        </p:txBody>
      </p:sp>
      <p:sp>
        <p:nvSpPr>
          <p:cNvPr id="41992" name="Rectangle 13"/>
          <p:cNvSpPr/>
          <p:nvPr>
            <p:custDataLst>
              <p:tags r:id="rId7"/>
            </p:custDataLst>
          </p:nvPr>
        </p:nvSpPr>
        <p:spPr>
          <a:xfrm>
            <a:off x="4239816" y="2651521"/>
            <a:ext cx="1981200" cy="4810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base"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base">
                                        <p:cTn id="17" dur="500" fill="hold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base">
                                        <p:cTn id="22" dur="500" fill="hold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base">
                                        <p:cTn id="27" dur="500" fill="hold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1"/>
      <p:bldP spid="41989" grpId="2"/>
      <p:bldP spid="41990" grpId="3"/>
      <p:bldP spid="41992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/>
          <p:nvPr>
            <p:custDataLst>
              <p:tags r:id="rId1"/>
            </p:custDataLst>
          </p:nvPr>
        </p:nvSpPr>
        <p:spPr>
          <a:xfrm>
            <a:off x="228600" y="773907"/>
            <a:ext cx="8686800" cy="339328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257175" indent="-257175">
              <a:spcBef>
                <a:spcPct val="0"/>
              </a:spcBef>
              <a:buNone/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 根据所给单词，完成以下句子。</a:t>
            </a:r>
          </a:p>
          <a:p>
            <a:pPr marL="257175" indent="-257175">
              <a:spcBef>
                <a:spcPct val="0"/>
              </a:spcBef>
              <a:buAutoNum type="arabicPeriod"/>
            </a:pPr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– John, is Henry your twin brother?</a:t>
            </a:r>
          </a:p>
          <a:p>
            <a:pPr marL="257175" indent="-257175">
              <a:spcBef>
                <a:spcPct val="0"/>
              </a:spcBef>
              <a:buNone/>
            </a:pPr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    - Oh, yes. He is twenty minutes _____(old) than me.</a:t>
            </a:r>
          </a:p>
          <a:p>
            <a:pPr marL="257175" indent="-257175">
              <a:spcBef>
                <a:spcPct val="0"/>
              </a:spcBef>
              <a:buNone/>
            </a:pPr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2.- The cake looks _____(good).</a:t>
            </a:r>
          </a:p>
          <a:p>
            <a:pPr marL="257175" indent="-257175">
              <a:spcBef>
                <a:spcPct val="0"/>
              </a:spcBef>
              <a:buNone/>
            </a:pPr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   - Yes, and it tastes even _____(good).</a:t>
            </a:r>
          </a:p>
          <a:p>
            <a:pPr marL="257175" indent="-257175">
              <a:spcBef>
                <a:spcPct val="0"/>
              </a:spcBef>
              <a:buNone/>
            </a:pPr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3. Summer is coming. The day is getting ______ (long).</a:t>
            </a:r>
          </a:p>
          <a:p>
            <a:pPr marL="257175" indent="-257175">
              <a:spcBef>
                <a:spcPct val="0"/>
              </a:spcBef>
              <a:buNone/>
            </a:pPr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4. The left one is _______ (pretty) than the right one.</a:t>
            </a:r>
          </a:p>
          <a:p>
            <a:pPr marL="257175" indent="-257175">
              <a:spcBef>
                <a:spcPct val="0"/>
              </a:spcBef>
              <a:buNone/>
            </a:pPr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5. </a:t>
            </a:r>
            <a:r>
              <a:rPr lang="en-US" altLang="zh-CN" sz="27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Ge</a:t>
            </a:r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 You is ______ ___(famous) his </a:t>
            </a:r>
            <a:r>
              <a:rPr lang="en-US" altLang="zh-CN" sz="27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humour</a:t>
            </a:r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43011" name="Text Box 3"/>
          <p:cNvSpPr/>
          <p:nvPr>
            <p:custDataLst>
              <p:tags r:id="rId2"/>
            </p:custDataLst>
          </p:nvPr>
        </p:nvSpPr>
        <p:spPr>
          <a:xfrm>
            <a:off x="2052638" y="3625453"/>
            <a:ext cx="2895600" cy="4810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famous for</a:t>
            </a:r>
          </a:p>
        </p:txBody>
      </p:sp>
      <p:sp>
        <p:nvSpPr>
          <p:cNvPr id="43012" name="Text Box 4"/>
          <p:cNvSpPr/>
          <p:nvPr>
            <p:custDataLst>
              <p:tags r:id="rId3"/>
            </p:custDataLst>
          </p:nvPr>
        </p:nvSpPr>
        <p:spPr>
          <a:xfrm>
            <a:off x="2677716" y="3159919"/>
            <a:ext cx="2133600" cy="4810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prettier</a:t>
            </a:r>
          </a:p>
        </p:txBody>
      </p:sp>
      <p:sp>
        <p:nvSpPr>
          <p:cNvPr id="43013" name="Text Box 5"/>
          <p:cNvSpPr/>
          <p:nvPr>
            <p:custDataLst>
              <p:tags r:id="rId4"/>
            </p:custDataLst>
          </p:nvPr>
        </p:nvSpPr>
        <p:spPr>
          <a:xfrm>
            <a:off x="6171009" y="2805112"/>
            <a:ext cx="2133600" cy="4810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longer</a:t>
            </a:r>
          </a:p>
        </p:txBody>
      </p:sp>
      <p:sp>
        <p:nvSpPr>
          <p:cNvPr id="43014" name="Text Box 6"/>
          <p:cNvSpPr/>
          <p:nvPr>
            <p:custDataLst>
              <p:tags r:id="rId5"/>
            </p:custDataLst>
          </p:nvPr>
        </p:nvSpPr>
        <p:spPr>
          <a:xfrm>
            <a:off x="3890963" y="2431256"/>
            <a:ext cx="1447800" cy="4810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better</a:t>
            </a:r>
          </a:p>
        </p:txBody>
      </p:sp>
      <p:sp>
        <p:nvSpPr>
          <p:cNvPr id="43015" name="Text Box 7"/>
          <p:cNvSpPr/>
          <p:nvPr>
            <p:custDataLst>
              <p:tags r:id="rId6"/>
            </p:custDataLst>
          </p:nvPr>
        </p:nvSpPr>
        <p:spPr>
          <a:xfrm>
            <a:off x="3018234" y="1950244"/>
            <a:ext cx="1295400" cy="4810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43016" name="Text Box 8"/>
          <p:cNvSpPr/>
          <p:nvPr>
            <p:custDataLst>
              <p:tags r:id="rId7"/>
            </p:custDataLst>
          </p:nvPr>
        </p:nvSpPr>
        <p:spPr>
          <a:xfrm>
            <a:off x="5175647" y="1618059"/>
            <a:ext cx="1524000" cy="4810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older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12" dur="500" fill="hold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17" dur="500" fill="hold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22" dur="500" fill="hold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27" dur="500" fill="hold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32" dur="500" fill="hold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1"/>
      <p:bldP spid="43013" grpId="2"/>
      <p:bldP spid="43014" grpId="3"/>
      <p:bldP spid="43015" grpId="4"/>
      <p:bldP spid="43016" grpId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/>
          <p:nvPr>
            <p:custDataLst>
              <p:tags r:id="rId1"/>
            </p:custDataLst>
          </p:nvPr>
        </p:nvSpPr>
        <p:spPr>
          <a:xfrm>
            <a:off x="324073" y="339502"/>
            <a:ext cx="8784431" cy="474106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三 完成下列的练习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、南京在中国的东部。                                      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Nanjing  is _____________  China.                                   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、伦敦在英国的南部。                                     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London is _____________  England.     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、北京以长城而著名。                                    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Beijing ____________ the Great Wall.                                    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、北京是中国的首都。                                   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Beijing ________________ China.      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、伦敦比剑桥繁忙。                                       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London _______________ Cambridge.</a:t>
            </a:r>
          </a:p>
        </p:txBody>
      </p:sp>
      <p:sp>
        <p:nvSpPr>
          <p:cNvPr id="44035" name="Text Box 5"/>
          <p:cNvSpPr/>
          <p:nvPr>
            <p:custDataLst>
              <p:tags r:id="rId2"/>
            </p:custDataLst>
          </p:nvPr>
        </p:nvSpPr>
        <p:spPr>
          <a:xfrm>
            <a:off x="2256457" y="1256284"/>
            <a:ext cx="3169444" cy="4345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 the east of </a:t>
            </a:r>
          </a:p>
        </p:txBody>
      </p:sp>
      <p:sp>
        <p:nvSpPr>
          <p:cNvPr id="44036" name="Text Box 6"/>
          <p:cNvSpPr/>
          <p:nvPr>
            <p:custDataLst>
              <p:tags r:id="rId3"/>
            </p:custDataLst>
          </p:nvPr>
        </p:nvSpPr>
        <p:spPr>
          <a:xfrm>
            <a:off x="2083817" y="2046859"/>
            <a:ext cx="3342084" cy="4345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 the south of</a:t>
            </a:r>
          </a:p>
        </p:txBody>
      </p:sp>
      <p:sp>
        <p:nvSpPr>
          <p:cNvPr id="44037" name="Text Box 7"/>
          <p:cNvSpPr/>
          <p:nvPr>
            <p:custDataLst>
              <p:tags r:id="rId4"/>
            </p:custDataLst>
          </p:nvPr>
        </p:nvSpPr>
        <p:spPr>
          <a:xfrm>
            <a:off x="1786160" y="2857674"/>
            <a:ext cx="2990850" cy="4345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is famous for</a:t>
            </a:r>
          </a:p>
        </p:txBody>
      </p:sp>
      <p:sp>
        <p:nvSpPr>
          <p:cNvPr id="44038" name="Text Box 8"/>
          <p:cNvSpPr/>
          <p:nvPr>
            <p:custDataLst>
              <p:tags r:id="rId5"/>
            </p:custDataLst>
          </p:nvPr>
        </p:nvSpPr>
        <p:spPr>
          <a:xfrm>
            <a:off x="1955230" y="3722068"/>
            <a:ext cx="3555206" cy="4345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is the capital of</a:t>
            </a:r>
          </a:p>
        </p:txBody>
      </p:sp>
      <p:sp>
        <p:nvSpPr>
          <p:cNvPr id="44039" name="Text Box 9"/>
          <p:cNvSpPr/>
          <p:nvPr>
            <p:custDataLst>
              <p:tags r:id="rId6"/>
            </p:custDataLst>
          </p:nvPr>
        </p:nvSpPr>
        <p:spPr>
          <a:xfrm>
            <a:off x="1984994" y="4541218"/>
            <a:ext cx="3101579" cy="4345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is busier than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1"/>
      <p:bldP spid="44037" grpId="2"/>
      <p:bldP spid="44038" grpId="3"/>
      <p:bldP spid="44039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/>
          <p:nvPr>
            <p:custDataLst>
              <p:tags r:id="rId1"/>
            </p:custDataLst>
          </p:nvPr>
        </p:nvSpPr>
        <p:spPr>
          <a:xfrm>
            <a:off x="4405313" y="959644"/>
            <a:ext cx="2694384" cy="8084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Hong Kong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about 150 years old</a:t>
            </a:r>
          </a:p>
        </p:txBody>
      </p:sp>
      <p:sp>
        <p:nvSpPr>
          <p:cNvPr id="17411" name="TextBox 4"/>
          <p:cNvSpPr/>
          <p:nvPr>
            <p:custDataLst>
              <p:tags r:id="rId2"/>
            </p:custDataLst>
          </p:nvPr>
        </p:nvSpPr>
        <p:spPr>
          <a:xfrm>
            <a:off x="4405313" y="3009900"/>
            <a:ext cx="1865709" cy="8084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Shanghai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700 years old</a:t>
            </a:r>
          </a:p>
        </p:txBody>
      </p:sp>
      <p:sp>
        <p:nvSpPr>
          <p:cNvPr id="17412" name="TextBox 5"/>
          <p:cNvSpPr/>
          <p:nvPr>
            <p:custDataLst>
              <p:tags r:id="rId3"/>
            </p:custDataLst>
          </p:nvPr>
        </p:nvSpPr>
        <p:spPr>
          <a:xfrm>
            <a:off x="4405313" y="1877616"/>
            <a:ext cx="2574131" cy="43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Hong Kong is old. </a:t>
            </a:r>
          </a:p>
        </p:txBody>
      </p:sp>
      <p:sp>
        <p:nvSpPr>
          <p:cNvPr id="17413" name="TextBox 6"/>
          <p:cNvSpPr/>
          <p:nvPr>
            <p:custDataLst>
              <p:tags r:id="rId4"/>
            </p:custDataLst>
          </p:nvPr>
        </p:nvSpPr>
        <p:spPr>
          <a:xfrm>
            <a:off x="4405313" y="3820716"/>
            <a:ext cx="4140994" cy="8084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Shanghai is older than 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Hong Kong.</a:t>
            </a:r>
          </a:p>
        </p:txBody>
      </p:sp>
      <p:pic>
        <p:nvPicPr>
          <p:cNvPr id="17414" name="Picture 13" descr="01300000560404125585315394277"/>
          <p:cNvPicPr/>
          <p:nvPr>
            <p:custDataLst>
              <p:tags r:id="rId5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661988" y="706041"/>
            <a:ext cx="3383756" cy="20526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7415" name="Picture 16"/>
          <p:cNvPicPr/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6984" y="2902744"/>
            <a:ext cx="3408759" cy="215979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1"/>
      <p:bldP spid="17412" grpId="2"/>
      <p:bldP spid="17413" grpId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302840" y="873919"/>
            <a:ext cx="8229600" cy="3394472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>
            <a:lvl1pPr marL="273050" indent="-2730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205740" indent="-205740">
              <a:lnSpc>
                <a:spcPct val="105000"/>
              </a:lnSpc>
              <a:spcBef>
                <a:spcPct val="0"/>
              </a:spcBef>
              <a:buClr>
                <a:srgbClr val="9BBB59"/>
              </a:buClr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四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根据汉语提示完成下列句子。</a:t>
            </a:r>
          </a:p>
          <a:p>
            <a:pPr marL="205740" indent="-205740">
              <a:lnSpc>
                <a:spcPct val="105000"/>
              </a:lnSpc>
              <a:spcBef>
                <a:spcPct val="0"/>
              </a:spcBef>
              <a:buClr>
                <a:srgbClr val="9BBB59"/>
              </a:buClr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1.Do you know ___ __________ __ _______ </a:t>
            </a:r>
          </a:p>
          <a:p>
            <a:pPr marL="205740" indent="-205740">
              <a:lnSpc>
                <a:spcPct val="105000"/>
              </a:lnSpc>
              <a:spcBef>
                <a:spcPct val="0"/>
              </a:spcBef>
              <a:buClr>
                <a:srgbClr val="9BBB59"/>
              </a:buClr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(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北京的人口数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)?</a:t>
            </a:r>
          </a:p>
          <a:p>
            <a:pPr marL="205740" indent="-205740">
              <a:lnSpc>
                <a:spcPct val="105000"/>
              </a:lnSpc>
              <a:spcBef>
                <a:spcPct val="0"/>
              </a:spcBef>
              <a:buClr>
                <a:srgbClr val="9BBB59"/>
              </a:buClr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Fujian is ____ ____ ____ ____ (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在东部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 China.</a:t>
            </a:r>
          </a:p>
          <a:p>
            <a:pPr marL="205740" indent="-205740">
              <a:lnSpc>
                <a:spcPct val="105000"/>
              </a:lnSpc>
              <a:spcBef>
                <a:spcPct val="0"/>
              </a:spcBef>
              <a:buClr>
                <a:srgbClr val="9BBB59"/>
              </a:buClr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—What’s ____ ____ ____ (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省会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 Shandong province? —It’s Jinan.</a:t>
            </a:r>
          </a:p>
          <a:p>
            <a:pPr marL="205740" indent="-205740">
              <a:lnSpc>
                <a:spcPct val="105000"/>
              </a:lnSpc>
              <a:spcBef>
                <a:spcPct val="0"/>
              </a:spcBef>
              <a:buClr>
                <a:srgbClr val="9BBB59"/>
              </a:buClr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 The girl ____ ____ ____ (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留长发的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 is my sister.</a:t>
            </a:r>
          </a:p>
          <a:p>
            <a:pPr marL="205740" indent="-205740">
              <a:lnSpc>
                <a:spcPct val="105000"/>
              </a:lnSpc>
              <a:spcBef>
                <a:spcPct val="0"/>
              </a:spcBef>
              <a:buClr>
                <a:srgbClr val="9BBB59"/>
              </a:buClr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5. The building is___ ____ ______ (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三十米高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).</a:t>
            </a:r>
          </a:p>
        </p:txBody>
      </p:sp>
      <p:sp>
        <p:nvSpPr>
          <p:cNvPr id="45059" name="Text Box 4"/>
          <p:cNvSpPr/>
          <p:nvPr>
            <p:custDataLst>
              <p:tags r:id="rId2"/>
            </p:custDataLst>
          </p:nvPr>
        </p:nvSpPr>
        <p:spPr>
          <a:xfrm>
            <a:off x="2382441" y="1243013"/>
            <a:ext cx="3513534" cy="8084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3366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 population of Beijing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5060" name="Text Box 5"/>
          <p:cNvSpPr/>
          <p:nvPr>
            <p:custDataLst>
              <p:tags r:id="rId3"/>
            </p:custDataLst>
          </p:nvPr>
        </p:nvSpPr>
        <p:spPr>
          <a:xfrm>
            <a:off x="2021682" y="2052638"/>
            <a:ext cx="2497931" cy="4393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3366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   the    east   of </a:t>
            </a:r>
          </a:p>
        </p:txBody>
      </p:sp>
      <p:sp>
        <p:nvSpPr>
          <p:cNvPr id="45061" name="Text Box 6"/>
          <p:cNvSpPr/>
          <p:nvPr>
            <p:custDataLst>
              <p:tags r:id="rId4"/>
            </p:custDataLst>
          </p:nvPr>
        </p:nvSpPr>
        <p:spPr>
          <a:xfrm>
            <a:off x="2107406" y="2491979"/>
            <a:ext cx="2000250" cy="43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3366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 capital of </a:t>
            </a:r>
          </a:p>
        </p:txBody>
      </p:sp>
      <p:sp>
        <p:nvSpPr>
          <p:cNvPr id="45062" name="Text Box 7"/>
          <p:cNvSpPr/>
          <p:nvPr>
            <p:custDataLst>
              <p:tags r:id="rId5"/>
            </p:custDataLst>
          </p:nvPr>
        </p:nvSpPr>
        <p:spPr>
          <a:xfrm>
            <a:off x="1849041" y="3231356"/>
            <a:ext cx="2056209" cy="43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with long hair </a:t>
            </a:r>
          </a:p>
        </p:txBody>
      </p:sp>
      <p:sp>
        <p:nvSpPr>
          <p:cNvPr id="45063" name="Text Box 8"/>
          <p:cNvSpPr/>
          <p:nvPr>
            <p:custDataLst>
              <p:tags r:id="rId6"/>
            </p:custDataLst>
          </p:nvPr>
        </p:nvSpPr>
        <p:spPr>
          <a:xfrm>
            <a:off x="2582466" y="3549253"/>
            <a:ext cx="2146697" cy="43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30 meters high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1"/>
      <p:bldP spid="45061" grpId="2"/>
      <p:bldP spid="45062" grpId="3"/>
      <p:bldP spid="45063" grpId="4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251593" y="465516"/>
            <a:ext cx="8424863" cy="459105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68580" tIns="34290" rIns="68580" bIns="3429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>
              <a:spcBef>
                <a:spcPts val="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单项选择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1. ____ is the population of Tianjin?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A. How many   	B. How much   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C. What     		D. Which 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2. The population of China is ____than that of American.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A. small       B. smaller      C. large     D. larger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3. My uncle has a house ____ a small garden.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A. with         B. of              C. near       D. in  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4. Yao Ming is famous ____ a basketball player.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A. for           B. with          C. as           D. to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5. The mountain is about 1,543 meters____.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A. near        B. low           C. high        D. long</a:t>
            </a:r>
          </a:p>
        </p:txBody>
      </p:sp>
      <p:sp>
        <p:nvSpPr>
          <p:cNvPr id="46083" name="Text Box 6"/>
          <p:cNvSpPr/>
          <p:nvPr>
            <p:custDataLst>
              <p:tags r:id="rId2"/>
            </p:custDataLst>
          </p:nvPr>
        </p:nvSpPr>
        <p:spPr>
          <a:xfrm>
            <a:off x="790575" y="797719"/>
            <a:ext cx="333375" cy="39290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46084" name="Text Box 7"/>
          <p:cNvSpPr/>
          <p:nvPr>
            <p:custDataLst>
              <p:tags r:id="rId3"/>
            </p:custDataLst>
          </p:nvPr>
        </p:nvSpPr>
        <p:spPr>
          <a:xfrm>
            <a:off x="3894534" y="1907382"/>
            <a:ext cx="333375" cy="39290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46085" name="Text Box 8"/>
          <p:cNvSpPr/>
          <p:nvPr>
            <p:custDataLst>
              <p:tags r:id="rId4"/>
            </p:custDataLst>
          </p:nvPr>
        </p:nvSpPr>
        <p:spPr>
          <a:xfrm>
            <a:off x="3255169" y="2658667"/>
            <a:ext cx="333375" cy="39290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46086" name="Text Box 9"/>
          <p:cNvSpPr/>
          <p:nvPr>
            <p:custDataLst>
              <p:tags r:id="rId5"/>
            </p:custDataLst>
          </p:nvPr>
        </p:nvSpPr>
        <p:spPr>
          <a:xfrm>
            <a:off x="3119438" y="3476625"/>
            <a:ext cx="333375" cy="3917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46087" name="Text Box 10"/>
          <p:cNvSpPr/>
          <p:nvPr>
            <p:custDataLst>
              <p:tags r:id="rId6"/>
            </p:custDataLst>
          </p:nvPr>
        </p:nvSpPr>
        <p:spPr>
          <a:xfrm>
            <a:off x="4807744" y="4293394"/>
            <a:ext cx="333375" cy="3917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1"/>
      <p:bldP spid="46085" grpId="2"/>
      <p:bldP spid="46086" grpId="3"/>
      <p:bldP spid="46087" grpId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790575" y="519523"/>
            <a:ext cx="8353425" cy="4374356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vert="horz" wrap="square" lIns="68580" tIns="34290" rIns="68580" bIns="34290" anchor="t" anchorCtr="0"/>
          <a:lstStyle>
            <a:lvl1pPr marL="273050" indent="-2730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205105" indent="-205105">
              <a:spcBef>
                <a:spcPts val="0"/>
              </a:spcBef>
              <a:buClr>
                <a:srgbClr val="9BBB59"/>
              </a:buClr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六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句型转换。</a:t>
            </a:r>
          </a:p>
          <a:p>
            <a:pPr marL="205105" indent="-205105">
              <a:spcBef>
                <a:spcPts val="0"/>
              </a:spcBef>
              <a:buClr>
                <a:srgbClr val="9BBB59"/>
              </a:buClr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1.The city has one million people. </a:t>
            </a:r>
          </a:p>
          <a:p>
            <a:pPr marL="205105" indent="-205105">
              <a:spcBef>
                <a:spcPts val="0"/>
              </a:spcBef>
              <a:buClr>
                <a:srgbClr val="9BBB59"/>
              </a:buClr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改为同义句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  <a:p>
            <a:pPr marL="205105" indent="-205105">
              <a:spcBef>
                <a:spcPts val="0"/>
              </a:spcBef>
              <a:buClr>
                <a:srgbClr val="9BBB59"/>
              </a:buClr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The city has__ __________ __ ____ ________.</a:t>
            </a:r>
          </a:p>
          <a:p>
            <a:pPr marL="205105" indent="-205105">
              <a:spcBef>
                <a:spcPts val="0"/>
              </a:spcBef>
              <a:buClr>
                <a:srgbClr val="9BBB59"/>
              </a:buClr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London is famous for Cambridge.</a:t>
            </a:r>
          </a:p>
          <a:p>
            <a:pPr marL="205105" indent="-205105">
              <a:spcBef>
                <a:spcPts val="0"/>
              </a:spcBef>
              <a:buClr>
                <a:srgbClr val="9BBB59"/>
              </a:buClr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改为同义句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  <a:p>
            <a:pPr marL="205105" indent="-205105">
              <a:spcBef>
                <a:spcPts val="0"/>
              </a:spcBef>
              <a:buClr>
                <a:srgbClr val="9BBB59"/>
              </a:buClr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London is __________ ____Cambridge.</a:t>
            </a:r>
          </a:p>
          <a:p>
            <a:pPr marL="205105" indent="-205105">
              <a:spcBef>
                <a:spcPts val="0"/>
              </a:spcBef>
              <a:buClr>
                <a:srgbClr val="9BBB59"/>
              </a:buClr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The population of shanghai is</a:t>
            </a:r>
            <a:r>
              <a:rPr lang="en-US" altLang="zh-CN" sz="2400" u="sng" dirty="0">
                <a:latin typeface="Times New Roman" panose="02020603050405020304" pitchFamily="18" charset="0"/>
                <a:ea typeface="微软雅黑" panose="020B0503020204020204" pitchFamily="34" charset="-122"/>
              </a:rPr>
              <a:t> 13 million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  <a:p>
            <a:pPr marL="205105" indent="-205105">
              <a:spcBef>
                <a:spcPts val="0"/>
              </a:spcBef>
              <a:buClr>
                <a:srgbClr val="9BBB59"/>
              </a:buClr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对划线部分提问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  <a:p>
            <a:pPr marL="205105" indent="-205105">
              <a:spcBef>
                <a:spcPts val="0"/>
              </a:spcBef>
              <a:buClr>
                <a:srgbClr val="9BBB59"/>
              </a:buClr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_______ ____ ___________ ____ shanghai?</a:t>
            </a:r>
          </a:p>
          <a:p>
            <a:pPr marL="205105" indent="-205105">
              <a:spcBef>
                <a:spcPts val="0"/>
              </a:spcBef>
              <a:buClr>
                <a:srgbClr val="9BBB59"/>
              </a:buClr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 Lily is</a:t>
            </a:r>
            <a:r>
              <a:rPr lang="en-US" altLang="zh-CN" sz="2400" u="sng" dirty="0">
                <a:latin typeface="Times New Roman" panose="02020603050405020304" pitchFamily="18" charset="0"/>
                <a:ea typeface="微软雅黑" panose="020B0503020204020204" pitchFamily="34" charset="-122"/>
              </a:rPr>
              <a:t> 1.5 meters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tall.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对划线部分提问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  <a:p>
            <a:pPr marL="205105" indent="-205105">
              <a:spcBef>
                <a:spcPts val="0"/>
              </a:spcBef>
              <a:buClr>
                <a:srgbClr val="9BBB59"/>
              </a:buClr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____ ____ is Lily?</a:t>
            </a:r>
          </a:p>
        </p:txBody>
      </p:sp>
      <p:sp>
        <p:nvSpPr>
          <p:cNvPr id="47107" name="Text Box 4"/>
          <p:cNvSpPr/>
          <p:nvPr>
            <p:custDataLst>
              <p:tags r:id="rId2"/>
            </p:custDataLst>
          </p:nvPr>
        </p:nvSpPr>
        <p:spPr>
          <a:xfrm>
            <a:off x="2443423" y="1545636"/>
            <a:ext cx="3964781" cy="43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population  of  one  million </a:t>
            </a:r>
          </a:p>
        </p:txBody>
      </p:sp>
      <p:sp>
        <p:nvSpPr>
          <p:cNvPr id="47108" name="Text Box 5"/>
          <p:cNvSpPr/>
          <p:nvPr>
            <p:custDataLst>
              <p:tags r:id="rId3"/>
            </p:custDataLst>
          </p:nvPr>
        </p:nvSpPr>
        <p:spPr>
          <a:xfrm>
            <a:off x="2495550" y="2565797"/>
            <a:ext cx="2200275" cy="43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well-known for </a:t>
            </a:r>
          </a:p>
        </p:txBody>
      </p:sp>
      <p:sp>
        <p:nvSpPr>
          <p:cNvPr id="47109" name="Text Box 6"/>
          <p:cNvSpPr/>
          <p:nvPr>
            <p:custDataLst>
              <p:tags r:id="rId4"/>
            </p:custDataLst>
          </p:nvPr>
        </p:nvSpPr>
        <p:spPr>
          <a:xfrm>
            <a:off x="945357" y="3743325"/>
            <a:ext cx="3860006" cy="43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What’s    the   population of </a:t>
            </a:r>
          </a:p>
        </p:txBody>
      </p:sp>
      <p:sp>
        <p:nvSpPr>
          <p:cNvPr id="47110" name="Text Box 7"/>
          <p:cNvSpPr/>
          <p:nvPr>
            <p:custDataLst>
              <p:tags r:id="rId5"/>
            </p:custDataLst>
          </p:nvPr>
        </p:nvSpPr>
        <p:spPr>
          <a:xfrm>
            <a:off x="964258" y="4515966"/>
            <a:ext cx="1334691" cy="43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How tall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1"/>
      <p:bldP spid="47109" grpId="2"/>
      <p:bldP spid="47110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/>
          <p:nvPr>
            <p:custDataLst>
              <p:tags r:id="rId1"/>
            </p:custDataLst>
          </p:nvPr>
        </p:nvSpPr>
        <p:spPr>
          <a:xfrm>
            <a:off x="1547813" y="2139554"/>
            <a:ext cx="7000875" cy="108465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3300" b="1">
                <a:latin typeface="Times New Roman" panose="02020603050405020304" pitchFamily="18" charset="0"/>
                <a:ea typeface="宋体" panose="02010600030101010101" pitchFamily="2" charset="-122"/>
              </a:rPr>
              <a:t>Write a short passage about your hometown.</a:t>
            </a:r>
          </a:p>
        </p:txBody>
      </p:sp>
      <p:sp>
        <p:nvSpPr>
          <p:cNvPr id="48131" name="Text Box 6"/>
          <p:cNvSpPr/>
          <p:nvPr>
            <p:custDataLst>
              <p:tags r:id="rId2"/>
            </p:custDataLst>
          </p:nvPr>
        </p:nvSpPr>
        <p:spPr>
          <a:xfrm>
            <a:off x="3058716" y="1113234"/>
            <a:ext cx="2302669" cy="5774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33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Homework</a:t>
            </a:r>
          </a:p>
        </p:txBody>
      </p:sp>
      <p:pic>
        <p:nvPicPr>
          <p:cNvPr id="48132" name="New picture"/>
          <p:cNvPicPr/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05825" y="8124825"/>
            <a:ext cx="257175" cy="1905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base"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1" dur="500" fill="hold" tmFilter="0,0; .5, 1; 1, 1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/>
          <p:nvPr>
            <p:custDataLst>
              <p:tags r:id="rId1"/>
            </p:custDataLst>
          </p:nvPr>
        </p:nvSpPr>
        <p:spPr>
          <a:xfrm>
            <a:off x="2232422" y="536971"/>
            <a:ext cx="4679156" cy="481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Which country is it? </a:t>
            </a:r>
          </a:p>
        </p:txBody>
      </p:sp>
      <p:sp>
        <p:nvSpPr>
          <p:cNvPr id="18435" name="TextBox 3"/>
          <p:cNvSpPr/>
          <p:nvPr>
            <p:custDataLst>
              <p:tags r:id="rId2"/>
            </p:custDataLst>
          </p:nvPr>
        </p:nvSpPr>
        <p:spPr>
          <a:xfrm>
            <a:off x="571501" y="1446609"/>
            <a:ext cx="1059656" cy="40362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Britain </a:t>
            </a:r>
          </a:p>
        </p:txBody>
      </p:sp>
      <p:pic>
        <p:nvPicPr>
          <p:cNvPr id="18436" name="Picture 2" descr="http://www.ly321.com/news/uploadimage/2005831729685689.gif"/>
          <p:cNvPicPr/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787254" y="1017985"/>
            <a:ext cx="4104084" cy="353615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8437" name="Freeform 4"/>
          <p:cNvSpPr/>
          <p:nvPr>
            <p:custDataLst>
              <p:tags r:id="rId4"/>
            </p:custDataLst>
          </p:nvPr>
        </p:nvSpPr>
        <p:spPr bwMode="auto">
          <a:xfrm>
            <a:off x="2715816" y="2625329"/>
            <a:ext cx="4070747" cy="1865709"/>
          </a:xfrm>
          <a:custGeom>
            <a:avLst/>
            <a:gdLst/>
            <a:ahLst/>
            <a:cxnLst>
              <a:cxn ang="0">
                <a:pos x="66572067" y="2147483646"/>
              </a:cxn>
              <a:cxn ang="0">
                <a:pos x="1902403532" y="2147483646"/>
              </a:cxn>
              <a:cxn ang="0">
                <a:pos x="2147483646" y="2146404897"/>
              </a:cxn>
              <a:cxn ang="0">
                <a:pos x="2147483646" y="2065452896"/>
              </a:cxn>
              <a:cxn ang="0">
                <a:pos x="2147483646" y="2035587367"/>
              </a:cxn>
              <a:cxn ang="0">
                <a:pos x="2147483646" y="2005721839"/>
              </a:cxn>
              <a:cxn ang="0">
                <a:pos x="2147483646" y="1955420835"/>
              </a:cxn>
              <a:cxn ang="0">
                <a:pos x="2147483646" y="1934987132"/>
              </a:cxn>
              <a:cxn ang="0">
                <a:pos x="2147483646" y="1905120717"/>
              </a:cxn>
              <a:cxn ang="0">
                <a:pos x="2147483646" y="1864252426"/>
              </a:cxn>
              <a:cxn ang="0">
                <a:pos x="2147483646" y="1813951422"/>
              </a:cxn>
              <a:cxn ang="0">
                <a:pos x="2147483646" y="1622968247"/>
              </a:cxn>
              <a:cxn ang="0">
                <a:pos x="2147483646" y="1522368012"/>
              </a:cxn>
              <a:cxn ang="0">
                <a:pos x="2147483646" y="1050016947"/>
              </a:cxn>
              <a:cxn ang="0">
                <a:pos x="2147483646" y="939199418"/>
              </a:cxn>
              <a:cxn ang="0">
                <a:pos x="2147483646" y="848816477"/>
              </a:cxn>
              <a:cxn ang="0">
                <a:pos x="2147483646" y="818164594"/>
              </a:cxn>
              <a:cxn ang="0">
                <a:pos x="2147483646" y="576880414"/>
              </a:cxn>
              <a:cxn ang="0">
                <a:pos x="2147483646" y="446414651"/>
              </a:cxn>
              <a:cxn ang="0">
                <a:pos x="2147483646" y="415762767"/>
              </a:cxn>
              <a:cxn ang="0">
                <a:pos x="2147483646" y="385897239"/>
              </a:cxn>
              <a:cxn ang="0">
                <a:pos x="2147483646" y="275079709"/>
              </a:cxn>
              <a:cxn ang="0">
                <a:pos x="2147483646" y="144613059"/>
              </a:cxn>
              <a:cxn ang="0">
                <a:pos x="2147483646" y="124178470"/>
              </a:cxn>
              <a:cxn ang="0">
                <a:pos x="2147483646" y="103743881"/>
              </a:cxn>
              <a:cxn ang="0">
                <a:pos x="2147483646" y="84095647"/>
              </a:cxn>
              <a:cxn ang="0">
                <a:pos x="2147483646" y="53443764"/>
              </a:cxn>
              <a:cxn ang="0">
                <a:pos x="2147483646" y="73878353"/>
              </a:cxn>
              <a:cxn ang="0">
                <a:pos x="2147483646" y="134395765"/>
              </a:cxn>
              <a:cxn ang="0">
                <a:pos x="2147483646" y="174478588"/>
              </a:cxn>
              <a:cxn ang="0">
                <a:pos x="2147483646" y="204345003"/>
              </a:cxn>
              <a:cxn ang="0">
                <a:pos x="2147483646" y="264862415"/>
              </a:cxn>
              <a:cxn ang="0">
                <a:pos x="2147483646" y="315162532"/>
              </a:cxn>
              <a:cxn ang="0">
                <a:pos x="2147483646" y="405545473"/>
              </a:cxn>
              <a:cxn ang="0">
                <a:pos x="2147483646" y="436197356"/>
              </a:cxn>
              <a:cxn ang="0">
                <a:pos x="2147483646" y="767864476"/>
              </a:cxn>
              <a:cxn ang="0">
                <a:pos x="2147483646" y="848816477"/>
              </a:cxn>
              <a:cxn ang="0">
                <a:pos x="2147483646" y="908547534"/>
              </a:cxn>
              <a:cxn ang="0">
                <a:pos x="2147483646" y="1039799653"/>
              </a:cxn>
              <a:cxn ang="0">
                <a:pos x="2147483646" y="1069666068"/>
              </a:cxn>
              <a:cxn ang="0">
                <a:pos x="2147483646" y="1130183480"/>
              </a:cxn>
              <a:cxn ang="0">
                <a:pos x="2147483646" y="1160049008"/>
              </a:cxn>
              <a:cxn ang="0">
                <a:pos x="2147483646" y="1381684067"/>
              </a:cxn>
              <a:cxn ang="0">
                <a:pos x="2147483646" y="1442201479"/>
              </a:cxn>
              <a:cxn ang="0">
                <a:pos x="2147483646" y="1502718891"/>
              </a:cxn>
              <a:cxn ang="0">
                <a:pos x="2147483646" y="1612750952"/>
              </a:cxn>
              <a:cxn ang="0">
                <a:pos x="1869117498" y="1643402836"/>
              </a:cxn>
              <a:cxn ang="0">
                <a:pos x="1802547032" y="1673268364"/>
              </a:cxn>
              <a:cxn ang="0">
                <a:pos x="1705250750" y="1683485659"/>
              </a:cxn>
              <a:cxn ang="0">
                <a:pos x="1441525902" y="1754220365"/>
              </a:cxn>
              <a:cxn ang="0">
                <a:pos x="1147075238" y="1813951422"/>
              </a:cxn>
              <a:cxn ang="0">
                <a:pos x="1049778957" y="1844603305"/>
              </a:cxn>
              <a:cxn ang="0">
                <a:pos x="919196642" y="1854820600"/>
              </a:cxn>
              <a:cxn ang="0">
                <a:pos x="819340142" y="1894903423"/>
              </a:cxn>
              <a:cxn ang="0">
                <a:pos x="722042260" y="1905120717"/>
              </a:cxn>
              <a:cxn ang="0">
                <a:pos x="524889478" y="1945204427"/>
              </a:cxn>
              <a:cxn ang="0">
                <a:pos x="427593197" y="1975069955"/>
              </a:cxn>
              <a:cxn ang="0">
                <a:pos x="230438815" y="2015152778"/>
              </a:cxn>
              <a:cxn ang="0">
                <a:pos x="0" y="2115753013"/>
              </a:cxn>
              <a:cxn ang="0">
                <a:pos x="33286033" y="2147483646"/>
              </a:cxn>
              <a:cxn ang="0">
                <a:pos x="99856500" y="2147483646"/>
              </a:cxn>
              <a:cxn ang="0">
                <a:pos x="66572067" y="2147483646"/>
              </a:cxn>
            </a:cxnLst>
            <a:rect l="0" t="0" r="0" b="0"/>
            <a:pathLst>
              <a:path w="3391" h="2806">
                <a:moveTo>
                  <a:pt x="26" y="2744"/>
                </a:moveTo>
                <a:cubicBezTo>
                  <a:pt x="272" y="2755"/>
                  <a:pt x="497" y="2767"/>
                  <a:pt x="743" y="2756"/>
                </a:cubicBezTo>
                <a:cubicBezTo>
                  <a:pt x="955" y="2689"/>
                  <a:pt x="733" y="2755"/>
                  <a:pt x="1319" y="2731"/>
                </a:cubicBezTo>
                <a:cubicBezTo>
                  <a:pt x="1446" y="2726"/>
                  <a:pt x="1530" y="2674"/>
                  <a:pt x="1639" y="2628"/>
                </a:cubicBezTo>
                <a:cubicBezTo>
                  <a:pt x="1687" y="2608"/>
                  <a:pt x="1755" y="2598"/>
                  <a:pt x="1805" y="2590"/>
                </a:cubicBezTo>
                <a:cubicBezTo>
                  <a:pt x="1903" y="2557"/>
                  <a:pt x="1855" y="2569"/>
                  <a:pt x="1946" y="2552"/>
                </a:cubicBezTo>
                <a:cubicBezTo>
                  <a:pt x="2026" y="2511"/>
                  <a:pt x="2113" y="2500"/>
                  <a:pt x="2202" y="2488"/>
                </a:cubicBezTo>
                <a:cubicBezTo>
                  <a:pt x="2219" y="2479"/>
                  <a:pt x="2234" y="2465"/>
                  <a:pt x="2253" y="2462"/>
                </a:cubicBezTo>
                <a:cubicBezTo>
                  <a:pt x="2502" y="2420"/>
                  <a:pt x="2936" y="2427"/>
                  <a:pt x="3111" y="2424"/>
                </a:cubicBezTo>
                <a:cubicBezTo>
                  <a:pt x="3136" y="2407"/>
                  <a:pt x="3177" y="2401"/>
                  <a:pt x="3187" y="2372"/>
                </a:cubicBezTo>
                <a:cubicBezTo>
                  <a:pt x="3206" y="2316"/>
                  <a:pt x="3188" y="2340"/>
                  <a:pt x="3251" y="2308"/>
                </a:cubicBezTo>
                <a:cubicBezTo>
                  <a:pt x="3300" y="2236"/>
                  <a:pt x="3317" y="2148"/>
                  <a:pt x="3341" y="2065"/>
                </a:cubicBezTo>
                <a:cubicBezTo>
                  <a:pt x="3354" y="2020"/>
                  <a:pt x="3377" y="1981"/>
                  <a:pt x="3392" y="1937"/>
                </a:cubicBezTo>
                <a:cubicBezTo>
                  <a:pt x="3388" y="1737"/>
                  <a:pt x="3387" y="1536"/>
                  <a:pt x="3379" y="1336"/>
                </a:cubicBezTo>
                <a:cubicBezTo>
                  <a:pt x="3377" y="1284"/>
                  <a:pt x="3334" y="1239"/>
                  <a:pt x="3315" y="1195"/>
                </a:cubicBezTo>
                <a:cubicBezTo>
                  <a:pt x="3299" y="1158"/>
                  <a:pt x="3292" y="1117"/>
                  <a:pt x="3277" y="1080"/>
                </a:cubicBezTo>
                <a:cubicBezTo>
                  <a:pt x="3271" y="1066"/>
                  <a:pt x="3259" y="1055"/>
                  <a:pt x="3251" y="1041"/>
                </a:cubicBezTo>
                <a:cubicBezTo>
                  <a:pt x="3209" y="965"/>
                  <a:pt x="3131" y="793"/>
                  <a:pt x="3072" y="734"/>
                </a:cubicBezTo>
                <a:cubicBezTo>
                  <a:pt x="3004" y="666"/>
                  <a:pt x="2909" y="635"/>
                  <a:pt x="2842" y="568"/>
                </a:cubicBezTo>
                <a:cubicBezTo>
                  <a:pt x="2829" y="555"/>
                  <a:pt x="2818" y="539"/>
                  <a:pt x="2803" y="529"/>
                </a:cubicBezTo>
                <a:cubicBezTo>
                  <a:pt x="2776" y="511"/>
                  <a:pt x="2741" y="508"/>
                  <a:pt x="2714" y="491"/>
                </a:cubicBezTo>
                <a:cubicBezTo>
                  <a:pt x="2654" y="453"/>
                  <a:pt x="2557" y="370"/>
                  <a:pt x="2496" y="350"/>
                </a:cubicBezTo>
                <a:cubicBezTo>
                  <a:pt x="2433" y="287"/>
                  <a:pt x="2351" y="216"/>
                  <a:pt x="2266" y="184"/>
                </a:cubicBezTo>
                <a:cubicBezTo>
                  <a:pt x="2225" y="169"/>
                  <a:pt x="2165" y="165"/>
                  <a:pt x="2125" y="158"/>
                </a:cubicBezTo>
                <a:cubicBezTo>
                  <a:pt x="2020" y="140"/>
                  <a:pt x="2101" y="151"/>
                  <a:pt x="2010" y="132"/>
                </a:cubicBezTo>
                <a:cubicBezTo>
                  <a:pt x="1967" y="123"/>
                  <a:pt x="1882" y="107"/>
                  <a:pt x="1882" y="107"/>
                </a:cubicBezTo>
                <a:cubicBezTo>
                  <a:pt x="1811" y="0"/>
                  <a:pt x="1696" y="62"/>
                  <a:pt x="1562" y="68"/>
                </a:cubicBezTo>
                <a:cubicBezTo>
                  <a:pt x="1549" y="77"/>
                  <a:pt x="1533" y="82"/>
                  <a:pt x="1523" y="94"/>
                </a:cubicBezTo>
                <a:cubicBezTo>
                  <a:pt x="1469" y="162"/>
                  <a:pt x="1562" y="104"/>
                  <a:pt x="1485" y="171"/>
                </a:cubicBezTo>
                <a:cubicBezTo>
                  <a:pt x="1462" y="191"/>
                  <a:pt x="1434" y="205"/>
                  <a:pt x="1408" y="222"/>
                </a:cubicBezTo>
                <a:cubicBezTo>
                  <a:pt x="1393" y="232"/>
                  <a:pt x="1384" y="249"/>
                  <a:pt x="1370" y="260"/>
                </a:cubicBezTo>
                <a:cubicBezTo>
                  <a:pt x="1357" y="270"/>
                  <a:pt x="1281" y="320"/>
                  <a:pt x="1255" y="337"/>
                </a:cubicBezTo>
                <a:cubicBezTo>
                  <a:pt x="1227" y="355"/>
                  <a:pt x="1206" y="383"/>
                  <a:pt x="1178" y="401"/>
                </a:cubicBezTo>
                <a:cubicBezTo>
                  <a:pt x="1137" y="462"/>
                  <a:pt x="1157" y="425"/>
                  <a:pt x="1127" y="516"/>
                </a:cubicBezTo>
                <a:cubicBezTo>
                  <a:pt x="1123" y="529"/>
                  <a:pt x="1114" y="555"/>
                  <a:pt x="1114" y="555"/>
                </a:cubicBezTo>
                <a:cubicBezTo>
                  <a:pt x="1126" y="708"/>
                  <a:pt x="1127" y="865"/>
                  <a:pt x="1242" y="977"/>
                </a:cubicBezTo>
                <a:cubicBezTo>
                  <a:pt x="1265" y="1045"/>
                  <a:pt x="1295" y="1031"/>
                  <a:pt x="1344" y="1080"/>
                </a:cubicBezTo>
                <a:cubicBezTo>
                  <a:pt x="1370" y="1106"/>
                  <a:pt x="1372" y="1124"/>
                  <a:pt x="1383" y="1156"/>
                </a:cubicBezTo>
                <a:cubicBezTo>
                  <a:pt x="1366" y="1273"/>
                  <a:pt x="1380" y="1217"/>
                  <a:pt x="1344" y="1323"/>
                </a:cubicBezTo>
                <a:cubicBezTo>
                  <a:pt x="1339" y="1337"/>
                  <a:pt x="1325" y="1347"/>
                  <a:pt x="1319" y="1361"/>
                </a:cubicBezTo>
                <a:cubicBezTo>
                  <a:pt x="1308" y="1386"/>
                  <a:pt x="1302" y="1412"/>
                  <a:pt x="1293" y="1438"/>
                </a:cubicBezTo>
                <a:cubicBezTo>
                  <a:pt x="1289" y="1451"/>
                  <a:pt x="1280" y="1476"/>
                  <a:pt x="1280" y="1476"/>
                </a:cubicBezTo>
                <a:cubicBezTo>
                  <a:pt x="1294" y="1603"/>
                  <a:pt x="1302" y="1651"/>
                  <a:pt x="1357" y="1758"/>
                </a:cubicBezTo>
                <a:cubicBezTo>
                  <a:pt x="1370" y="1783"/>
                  <a:pt x="1383" y="1809"/>
                  <a:pt x="1395" y="1835"/>
                </a:cubicBezTo>
                <a:cubicBezTo>
                  <a:pt x="1406" y="1860"/>
                  <a:pt x="1421" y="1912"/>
                  <a:pt x="1421" y="1912"/>
                </a:cubicBezTo>
                <a:cubicBezTo>
                  <a:pt x="1390" y="2033"/>
                  <a:pt x="1328" y="2031"/>
                  <a:pt x="1216" y="2052"/>
                </a:cubicBezTo>
                <a:cubicBezTo>
                  <a:pt x="1048" y="2167"/>
                  <a:pt x="1256" y="2034"/>
                  <a:pt x="730" y="2091"/>
                </a:cubicBezTo>
                <a:cubicBezTo>
                  <a:pt x="715" y="2093"/>
                  <a:pt x="716" y="2119"/>
                  <a:pt x="704" y="2129"/>
                </a:cubicBezTo>
                <a:cubicBezTo>
                  <a:pt x="694" y="2137"/>
                  <a:pt x="679" y="2138"/>
                  <a:pt x="666" y="2142"/>
                </a:cubicBezTo>
                <a:cubicBezTo>
                  <a:pt x="591" y="2251"/>
                  <a:pt x="716" y="2079"/>
                  <a:pt x="563" y="2232"/>
                </a:cubicBezTo>
                <a:cubicBezTo>
                  <a:pt x="525" y="2270"/>
                  <a:pt x="499" y="2292"/>
                  <a:pt x="448" y="2308"/>
                </a:cubicBezTo>
                <a:cubicBezTo>
                  <a:pt x="435" y="2321"/>
                  <a:pt x="426" y="2338"/>
                  <a:pt x="410" y="2347"/>
                </a:cubicBezTo>
                <a:cubicBezTo>
                  <a:pt x="395" y="2356"/>
                  <a:pt x="373" y="2350"/>
                  <a:pt x="359" y="2360"/>
                </a:cubicBezTo>
                <a:cubicBezTo>
                  <a:pt x="342" y="2372"/>
                  <a:pt x="336" y="2397"/>
                  <a:pt x="320" y="2411"/>
                </a:cubicBezTo>
                <a:cubicBezTo>
                  <a:pt x="310" y="2420"/>
                  <a:pt x="294" y="2417"/>
                  <a:pt x="282" y="2424"/>
                </a:cubicBezTo>
                <a:cubicBezTo>
                  <a:pt x="255" y="2439"/>
                  <a:pt x="231" y="2458"/>
                  <a:pt x="205" y="2475"/>
                </a:cubicBezTo>
                <a:cubicBezTo>
                  <a:pt x="190" y="2485"/>
                  <a:pt x="181" y="2502"/>
                  <a:pt x="167" y="2513"/>
                </a:cubicBezTo>
                <a:cubicBezTo>
                  <a:pt x="143" y="2532"/>
                  <a:pt x="90" y="2564"/>
                  <a:pt x="90" y="2564"/>
                </a:cubicBezTo>
                <a:cubicBezTo>
                  <a:pt x="59" y="2610"/>
                  <a:pt x="18" y="2639"/>
                  <a:pt x="0" y="2692"/>
                </a:cubicBezTo>
                <a:cubicBezTo>
                  <a:pt x="4" y="2713"/>
                  <a:pt x="5" y="2736"/>
                  <a:pt x="13" y="2756"/>
                </a:cubicBezTo>
                <a:cubicBezTo>
                  <a:pt x="19" y="2771"/>
                  <a:pt x="28" y="2806"/>
                  <a:pt x="39" y="2795"/>
                </a:cubicBezTo>
                <a:cubicBezTo>
                  <a:pt x="52" y="2783"/>
                  <a:pt x="30" y="2761"/>
                  <a:pt x="26" y="2744"/>
                </a:cubicBezTo>
                <a:close/>
              </a:path>
            </a:pathLst>
          </a:cu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endParaRPr/>
          </a:p>
        </p:txBody>
      </p:sp>
      <p:sp>
        <p:nvSpPr>
          <p:cNvPr id="18438" name="线形标注 2 6"/>
          <p:cNvSpPr/>
          <p:nvPr>
            <p:custDataLst>
              <p:tags r:id="rId5"/>
            </p:custDataLst>
          </p:nvPr>
        </p:nvSpPr>
        <p:spPr>
          <a:xfrm>
            <a:off x="500062" y="2250281"/>
            <a:ext cx="1785938" cy="482204"/>
          </a:xfrm>
          <a:prstGeom prst="borderCallout2">
            <a:avLst>
              <a:gd name="adj1" fmla="val 29282"/>
              <a:gd name="adj2" fmla="val 99426"/>
              <a:gd name="adj3" fmla="val 29630"/>
              <a:gd name="adj4" fmla="val 121556"/>
              <a:gd name="adj5" fmla="val 143611"/>
              <a:gd name="adj6" fmla="val 21013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 lIns="68573" tIns="34286" rIns="68573" bIns="34286" anchor="ctr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 defTabSz="888365">
              <a:spcBef>
                <a:spcPct val="0"/>
              </a:spcBef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England</a:t>
            </a:r>
            <a:r>
              <a:rPr lang="en-US" altLang="zh-CN" sz="170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8439" name="Rectangle 3"/>
          <p:cNvSpPr/>
          <p:nvPr>
            <p:custDataLst>
              <p:tags r:id="rId6"/>
            </p:custDataLst>
          </p:nvPr>
        </p:nvSpPr>
        <p:spPr>
          <a:xfrm>
            <a:off x="285750" y="3161109"/>
            <a:ext cx="2430066" cy="107394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England is 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a region </a:t>
            </a:r>
          </a:p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of Britain.</a:t>
            </a:r>
          </a:p>
        </p:txBody>
      </p:sp>
      <p:sp>
        <p:nvSpPr>
          <p:cNvPr id="18440" name="线形标注 2 8"/>
          <p:cNvSpPr/>
          <p:nvPr>
            <p:custDataLst>
              <p:tags r:id="rId7"/>
            </p:custDataLst>
          </p:nvPr>
        </p:nvSpPr>
        <p:spPr>
          <a:xfrm>
            <a:off x="6667500" y="3161109"/>
            <a:ext cx="2070497" cy="428625"/>
          </a:xfrm>
          <a:prstGeom prst="borderCallout2">
            <a:avLst>
              <a:gd name="adj1" fmla="val 20829"/>
              <a:gd name="adj2" fmla="val -880"/>
              <a:gd name="adj3" fmla="val 18750"/>
              <a:gd name="adj4" fmla="val -16667"/>
              <a:gd name="adj5" fmla="val 87500"/>
              <a:gd name="adj6" fmla="val -2528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 lIns="68573" tIns="34286" rIns="68573" bIns="34286" anchor="ctr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 defTabSz="888365">
              <a:spcBef>
                <a:spcPct val="0"/>
              </a:spcBef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Cambridge </a:t>
            </a:r>
          </a:p>
        </p:txBody>
      </p:sp>
      <p:sp>
        <p:nvSpPr>
          <p:cNvPr id="18441" name="线形标注 2 9"/>
          <p:cNvSpPr/>
          <p:nvPr>
            <p:custDataLst>
              <p:tags r:id="rId8"/>
            </p:custDataLst>
          </p:nvPr>
        </p:nvSpPr>
        <p:spPr>
          <a:xfrm>
            <a:off x="6786562" y="4125516"/>
            <a:ext cx="1927622" cy="37504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1861"/>
              <a:gd name="adj6" fmla="val -30046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 lIns="68573" tIns="34286" rIns="68573" bIns="34286" anchor="ctr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 defTabSz="888365">
              <a:spcBef>
                <a:spcPct val="0"/>
              </a:spcBef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London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22" dur="500" fill="hold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27" dur="500" fill="hold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8" grpId="1" animBg="1"/>
      <p:bldP spid="18439" grpId="2"/>
      <p:bldP spid="18440" grpId="3" animBg="1"/>
      <p:bldP spid="18441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/>
          <p:cNvPicPr/>
          <p:nvPr>
            <p:custDataLst>
              <p:tags r:id="rId1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36909" y="1762125"/>
            <a:ext cx="4463654" cy="259199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9459" name="线形标注 2 4"/>
          <p:cNvSpPr/>
          <p:nvPr>
            <p:custDataLst>
              <p:tags r:id="rId2"/>
            </p:custDataLst>
          </p:nvPr>
        </p:nvSpPr>
        <p:spPr>
          <a:xfrm>
            <a:off x="3781425" y="1359694"/>
            <a:ext cx="2237184" cy="428625"/>
          </a:xfrm>
          <a:prstGeom prst="borderCallout2">
            <a:avLst>
              <a:gd name="adj1" fmla="val 20000"/>
              <a:gd name="adj2" fmla="val -3403"/>
              <a:gd name="adj3" fmla="val 20000"/>
              <a:gd name="adj4" fmla="val -12056"/>
              <a:gd name="adj5" fmla="val 191944"/>
              <a:gd name="adj6" fmla="val -44750"/>
            </a:avLst>
          </a:prstGeom>
          <a:noFill/>
          <a:ln w="25400">
            <a:solidFill>
              <a:schemeClr val="tx1"/>
            </a:solidFill>
            <a:miter lim="800000"/>
          </a:ln>
        </p:spPr>
        <p:txBody>
          <a:bodyPr lIns="68573" tIns="34286" rIns="68573" bIns="34286" anchor="ctr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mountain</a:t>
            </a:r>
          </a:p>
        </p:txBody>
      </p:sp>
      <p:sp>
        <p:nvSpPr>
          <p:cNvPr id="19460" name="线形标注 1 5"/>
          <p:cNvSpPr/>
          <p:nvPr>
            <p:custDataLst>
              <p:tags r:id="rId3"/>
            </p:custDataLst>
          </p:nvPr>
        </p:nvSpPr>
        <p:spPr>
          <a:xfrm>
            <a:off x="4454129" y="2516981"/>
            <a:ext cx="1197769" cy="408384"/>
          </a:xfrm>
          <a:prstGeom prst="borderCallout1">
            <a:avLst>
              <a:gd name="adj1" fmla="val 20991"/>
              <a:gd name="adj2" fmla="val -6366"/>
              <a:gd name="adj3" fmla="val 246356"/>
              <a:gd name="adj4" fmla="val -90718"/>
            </a:avLst>
          </a:prstGeom>
          <a:noFill/>
          <a:ln w="25400">
            <a:solidFill>
              <a:schemeClr val="tx1"/>
            </a:solidFill>
            <a:miter lim="800000"/>
          </a:ln>
        </p:spPr>
        <p:txBody>
          <a:bodyPr lIns="68573" tIns="34286" rIns="68573" bIns="34286" anchor="ctr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 defTabSz="888365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lake</a:t>
            </a:r>
          </a:p>
        </p:txBody>
      </p:sp>
      <p:sp>
        <p:nvSpPr>
          <p:cNvPr id="19461" name="TextBox 7"/>
          <p:cNvSpPr/>
          <p:nvPr>
            <p:custDataLst>
              <p:tags r:id="rId4"/>
            </p:custDataLst>
          </p:nvPr>
        </p:nvSpPr>
        <p:spPr>
          <a:xfrm>
            <a:off x="6319838" y="3801666"/>
            <a:ext cx="1333500" cy="4810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river</a:t>
            </a:r>
          </a:p>
        </p:txBody>
      </p:sp>
      <p:pic>
        <p:nvPicPr>
          <p:cNvPr id="19462" name="Picture 16"/>
          <p:cNvPicPr/>
          <p:nvPr>
            <p:custDataLst>
              <p:tags r:id="rId5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5795962" y="1977629"/>
            <a:ext cx="3168254" cy="172283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1" animBg="1"/>
      <p:bldP spid="1946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/>
          <p:nvPr>
            <p:custDataLst>
              <p:tags r:id="rId1"/>
            </p:custDataLst>
          </p:nvPr>
        </p:nvSpPr>
        <p:spPr>
          <a:xfrm>
            <a:off x="4401741" y="3549254"/>
            <a:ext cx="1100138" cy="4845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village</a:t>
            </a:r>
          </a:p>
        </p:txBody>
      </p:sp>
      <p:sp>
        <p:nvSpPr>
          <p:cNvPr id="20483" name="TextBox 4"/>
          <p:cNvSpPr/>
          <p:nvPr>
            <p:custDataLst>
              <p:tags r:id="rId2"/>
            </p:custDataLst>
          </p:nvPr>
        </p:nvSpPr>
        <p:spPr>
          <a:xfrm>
            <a:off x="6299597" y="2733675"/>
            <a:ext cx="1170384" cy="4845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church</a:t>
            </a:r>
          </a:p>
        </p:txBody>
      </p:sp>
      <p:grpSp>
        <p:nvGrpSpPr>
          <p:cNvPr id="20484" name="组合 5"/>
          <p:cNvGrpSpPr/>
          <p:nvPr>
            <p:custDataLst>
              <p:tags r:id="rId3"/>
            </p:custDataLst>
          </p:nvPr>
        </p:nvGrpSpPr>
        <p:grpSpPr>
          <a:xfrm>
            <a:off x="1115616" y="628650"/>
            <a:ext cx="2428875" cy="1339454"/>
            <a:chOff x="1285852" y="4429132"/>
            <a:chExt cx="2428892" cy="1785950"/>
          </a:xfrm>
        </p:grpSpPr>
        <p:pic>
          <p:nvPicPr>
            <p:cNvPr id="20485" name="Picture 8" descr="buttermere">
              <a:hlinkClick r:id="rId10"/>
            </p:cNvPr>
            <p:cNvPicPr/>
            <p:nvPr>
              <p:custDataLst>
                <p:tags r:id="rId7"/>
              </p:custDataLst>
            </p:nvPr>
          </p:nvPicPr>
          <p:blipFill>
            <a:blip r:embed="rId11" cstate="email"/>
            <a:srcRect/>
            <a:stretch>
              <a:fillRect/>
            </a:stretch>
          </p:blipFill>
          <p:spPr>
            <a:xfrm>
              <a:off x="2500298" y="4429132"/>
              <a:ext cx="1214446" cy="17859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20486" name="Picture 8" descr="buttermere">
              <a:hlinkClick r:id="rId10"/>
            </p:cNvPr>
            <p:cNvPicPr/>
            <p:nvPr>
              <p:custDataLst>
                <p:tags r:id="rId8"/>
              </p:custDataLst>
            </p:nvPr>
          </p:nvPicPr>
          <p:blipFill>
            <a:blip r:embed="rId12" cstate="email"/>
            <a:srcRect/>
            <a:stretch>
              <a:fillRect/>
            </a:stretch>
          </p:blipFill>
          <p:spPr>
            <a:xfrm>
              <a:off x="1285852" y="4429132"/>
              <a:ext cx="1214446" cy="17859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20487" name="线形标注 1 8"/>
          <p:cNvSpPr/>
          <p:nvPr>
            <p:custDataLst>
              <p:tags r:id="rId4"/>
            </p:custDataLst>
          </p:nvPr>
        </p:nvSpPr>
        <p:spPr>
          <a:xfrm>
            <a:off x="3905250" y="765572"/>
            <a:ext cx="1141809" cy="402431"/>
          </a:xfrm>
          <a:prstGeom prst="borderCallout1">
            <a:avLst>
              <a:gd name="adj1" fmla="val 21301"/>
              <a:gd name="adj2" fmla="val -6667"/>
              <a:gd name="adj3" fmla="val 105917"/>
              <a:gd name="adj4" fmla="val -67361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 lIns="68573" tIns="34286" rIns="68573" bIns="34286" anchor="ctr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low</a:t>
            </a:r>
          </a:p>
        </p:txBody>
      </p:sp>
      <p:pic>
        <p:nvPicPr>
          <p:cNvPr id="20488" name="Picture 16"/>
          <p:cNvPicPr/>
          <p:nvPr>
            <p:custDataLst>
              <p:tags r:id="rId5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1042988" y="2680097"/>
            <a:ext cx="3095625" cy="171688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489" name="Picture 19"/>
          <p:cNvPicPr/>
          <p:nvPr>
            <p:custDataLst>
              <p:tags r:id="rId6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5363766" y="789385"/>
            <a:ext cx="3333750" cy="185023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2" dur="500" fill="hold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7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22" dur="500" fill="hold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1"/>
      <p:bldP spid="2048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/>
          <p:nvPr>
            <p:custDataLst>
              <p:tags r:id="rId1"/>
            </p:custDataLst>
          </p:nvPr>
        </p:nvSpPr>
        <p:spPr>
          <a:xfrm>
            <a:off x="546497" y="689371"/>
            <a:ext cx="7946231" cy="481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Guess: What do the letters stand for?</a:t>
            </a:r>
          </a:p>
        </p:txBody>
      </p:sp>
      <p:sp>
        <p:nvSpPr>
          <p:cNvPr id="21507" name="TextBox 4"/>
          <p:cNvSpPr/>
          <p:nvPr>
            <p:custDataLst>
              <p:tags r:id="rId2"/>
            </p:custDataLst>
          </p:nvPr>
        </p:nvSpPr>
        <p:spPr>
          <a:xfrm>
            <a:off x="1524001" y="2837259"/>
            <a:ext cx="878681" cy="4845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west </a:t>
            </a:r>
          </a:p>
        </p:txBody>
      </p:sp>
      <p:sp>
        <p:nvSpPr>
          <p:cNvPr id="21508" name="TextBox 5"/>
          <p:cNvSpPr/>
          <p:nvPr>
            <p:custDataLst>
              <p:tags r:id="rId3"/>
            </p:custDataLst>
          </p:nvPr>
        </p:nvSpPr>
        <p:spPr>
          <a:xfrm>
            <a:off x="3905250" y="1433513"/>
            <a:ext cx="965597" cy="4845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north</a:t>
            </a:r>
          </a:p>
        </p:txBody>
      </p:sp>
      <p:sp>
        <p:nvSpPr>
          <p:cNvPr id="21509" name="TextBox 6"/>
          <p:cNvSpPr/>
          <p:nvPr>
            <p:custDataLst>
              <p:tags r:id="rId4"/>
            </p:custDataLst>
          </p:nvPr>
        </p:nvSpPr>
        <p:spPr>
          <a:xfrm>
            <a:off x="6477000" y="2839641"/>
            <a:ext cx="715566" cy="4845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east</a:t>
            </a:r>
          </a:p>
        </p:txBody>
      </p:sp>
      <p:sp>
        <p:nvSpPr>
          <p:cNvPr id="21510" name="TextBox 7"/>
          <p:cNvSpPr/>
          <p:nvPr>
            <p:custDataLst>
              <p:tags r:id="rId5"/>
            </p:custDataLst>
          </p:nvPr>
        </p:nvSpPr>
        <p:spPr>
          <a:xfrm>
            <a:off x="3810000" y="4377929"/>
            <a:ext cx="946547" cy="4845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south</a:t>
            </a:r>
          </a:p>
        </p:txBody>
      </p:sp>
      <p:grpSp>
        <p:nvGrpSpPr>
          <p:cNvPr id="21511" name="组合 20"/>
          <p:cNvGrpSpPr/>
          <p:nvPr>
            <p:custDataLst>
              <p:tags r:id="rId6"/>
            </p:custDataLst>
          </p:nvPr>
        </p:nvGrpSpPr>
        <p:grpSpPr>
          <a:xfrm>
            <a:off x="2787254" y="1835944"/>
            <a:ext cx="3456384" cy="2611041"/>
            <a:chOff x="2500298" y="1857364"/>
            <a:chExt cx="4174439" cy="4000528"/>
          </a:xfrm>
        </p:grpSpPr>
        <p:pic>
          <p:nvPicPr>
            <p:cNvPr id="21512" name="Picture 2"/>
            <p:cNvPicPr/>
            <p:nvPr>
              <p:custDataLst>
                <p:tags r:id="rId11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2510252" y="1857364"/>
              <a:ext cx="4164485" cy="4000528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cxnSp>
          <p:nvCxnSpPr>
            <p:cNvPr id="21513" name="直接箭头连接符 9"/>
            <p:cNvCxnSpPr/>
            <p:nvPr>
              <p:custDataLst>
                <p:tags r:id="rId12"/>
              </p:custDataLst>
            </p:nvPr>
          </p:nvCxnSpPr>
          <p:spPr>
            <a:xfrm>
              <a:off x="3214971" y="2785896"/>
              <a:ext cx="2712020" cy="2143465"/>
            </a:xfrm>
            <a:prstGeom prst="line">
              <a:avLst/>
            </a:prstGeom>
            <a:noFill/>
            <a:ln>
              <a:solidFill>
                <a:srgbClr val="4A7EBB"/>
              </a:solidFill>
              <a:miter lim="800000"/>
              <a:headEnd type="arrow"/>
              <a:tailEnd type="arrow"/>
            </a:ln>
          </p:spPr>
        </p:cxnSp>
        <p:cxnSp>
          <p:nvCxnSpPr>
            <p:cNvPr id="21514" name="直接箭头连接符 11"/>
            <p:cNvCxnSpPr/>
            <p:nvPr>
              <p:custDataLst>
                <p:tags r:id="rId13"/>
              </p:custDataLst>
            </p:nvPr>
          </p:nvCxnSpPr>
          <p:spPr>
            <a:xfrm rot="10800000" flipV="1">
              <a:off x="3214971" y="2785896"/>
              <a:ext cx="2571098" cy="2143465"/>
            </a:xfrm>
            <a:prstGeom prst="line">
              <a:avLst/>
            </a:prstGeom>
            <a:noFill/>
            <a:ln>
              <a:solidFill>
                <a:srgbClr val="4A7EBB"/>
              </a:solidFill>
              <a:miter lim="800000"/>
              <a:headEnd type="arrow"/>
              <a:tailEnd type="arrow"/>
            </a:ln>
          </p:spPr>
        </p:cxnSp>
        <p:sp>
          <p:nvSpPr>
            <p:cNvPr id="21515" name="TextBox 13"/>
            <p:cNvSpPr/>
            <p:nvPr>
              <p:custDataLst>
                <p:tags r:id="rId14"/>
              </p:custDataLst>
            </p:nvPr>
          </p:nvSpPr>
          <p:spPr>
            <a:xfrm>
              <a:off x="2500298" y="2344210"/>
              <a:ext cx="937265" cy="774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118534" tIns="59267" rIns="118534" bIns="59267"/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5pPr>
            </a:lstStyle>
            <a:p>
              <a:pPr marL="0" indent="0" defTabSz="888365">
                <a:spcBef>
                  <a:spcPct val="0"/>
                </a:spcBef>
                <a:buNone/>
              </a:pPr>
              <a:r>
                <a:rPr lang="en-US" altLang="zh-CN" sz="2700" b="1">
                  <a:latin typeface="Times New Roman" panose="02020603050405020304" pitchFamily="18" charset="0"/>
                  <a:ea typeface="宋体" panose="02010600030101010101" pitchFamily="2" charset="-122"/>
                </a:rPr>
                <a:t>NW</a:t>
              </a:r>
            </a:p>
          </p:txBody>
        </p:sp>
        <p:sp>
          <p:nvSpPr>
            <p:cNvPr id="21516" name="TextBox 14"/>
            <p:cNvSpPr/>
            <p:nvPr>
              <p:custDataLst>
                <p:tags r:id="rId15"/>
              </p:custDataLst>
            </p:nvPr>
          </p:nvSpPr>
          <p:spPr>
            <a:xfrm>
              <a:off x="5816880" y="2344210"/>
              <a:ext cx="797837" cy="774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118534" tIns="59267" rIns="118534" bIns="59267"/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5pPr>
            </a:lstStyle>
            <a:p>
              <a:pPr marL="0" indent="0" defTabSz="888365">
                <a:spcBef>
                  <a:spcPct val="0"/>
                </a:spcBef>
                <a:buNone/>
              </a:pPr>
              <a:r>
                <a:rPr lang="en-US" altLang="zh-CN" sz="2700" b="1">
                  <a:latin typeface="Times New Roman" panose="02020603050405020304" pitchFamily="18" charset="0"/>
                  <a:ea typeface="宋体" panose="02010600030101010101" pitchFamily="2" charset="-122"/>
                </a:rPr>
                <a:t>NE</a:t>
              </a:r>
            </a:p>
          </p:txBody>
        </p:sp>
        <p:sp>
          <p:nvSpPr>
            <p:cNvPr id="21517" name="TextBox 18"/>
            <p:cNvSpPr/>
            <p:nvPr>
              <p:custDataLst>
                <p:tags r:id="rId16"/>
              </p:custDataLst>
            </p:nvPr>
          </p:nvSpPr>
          <p:spPr>
            <a:xfrm>
              <a:off x="2500298" y="4714623"/>
              <a:ext cx="867551" cy="774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118534" tIns="59267" rIns="118534" bIns="59267"/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5pPr>
            </a:lstStyle>
            <a:p>
              <a:pPr marL="0" indent="0" defTabSz="888365">
                <a:spcBef>
                  <a:spcPct val="0"/>
                </a:spcBef>
                <a:buNone/>
              </a:pPr>
              <a:r>
                <a:rPr lang="en-US" altLang="zh-CN" sz="2700" b="1">
                  <a:latin typeface="Times New Roman" panose="02020603050405020304" pitchFamily="18" charset="0"/>
                  <a:ea typeface="宋体" panose="02010600030101010101" pitchFamily="2" charset="-122"/>
                </a:rPr>
                <a:t>SW</a:t>
              </a:r>
            </a:p>
          </p:txBody>
        </p:sp>
        <p:sp>
          <p:nvSpPr>
            <p:cNvPr id="21518" name="TextBox 19"/>
            <p:cNvSpPr/>
            <p:nvPr>
              <p:custDataLst>
                <p:tags r:id="rId17"/>
              </p:custDataLst>
            </p:nvPr>
          </p:nvSpPr>
          <p:spPr>
            <a:xfrm>
              <a:off x="5814964" y="4714623"/>
              <a:ext cx="728123" cy="774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118534" tIns="59267" rIns="118534" bIns="59267"/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Calibri" panose="020F0502020204030204"/>
                  <a:ea typeface="Arial" panose="020B0604020202020204" pitchFamily="34" charset="0"/>
                </a:defRPr>
              </a:lvl5pPr>
            </a:lstStyle>
            <a:p>
              <a:pPr marL="0" indent="0" defTabSz="888365">
                <a:spcBef>
                  <a:spcPct val="0"/>
                </a:spcBef>
                <a:buNone/>
              </a:pPr>
              <a:r>
                <a:rPr lang="en-US" altLang="zh-CN" sz="2700" b="1">
                  <a:latin typeface="Times New Roman" panose="02020603050405020304" pitchFamily="18" charset="0"/>
                  <a:ea typeface="宋体" panose="02010600030101010101" pitchFamily="2" charset="-122"/>
                </a:rPr>
                <a:t>SE</a:t>
              </a:r>
            </a:p>
          </p:txBody>
        </p:sp>
      </p:grpSp>
      <p:sp>
        <p:nvSpPr>
          <p:cNvPr id="21519" name="TextBox 21"/>
          <p:cNvSpPr/>
          <p:nvPr>
            <p:custDataLst>
              <p:tags r:id="rId7"/>
            </p:custDataLst>
          </p:nvPr>
        </p:nvSpPr>
        <p:spPr>
          <a:xfrm>
            <a:off x="785813" y="1768079"/>
            <a:ext cx="1619250" cy="4845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northwest</a:t>
            </a:r>
          </a:p>
        </p:txBody>
      </p:sp>
      <p:sp>
        <p:nvSpPr>
          <p:cNvPr id="21520" name="TextBox 22"/>
          <p:cNvSpPr/>
          <p:nvPr>
            <p:custDataLst>
              <p:tags r:id="rId8"/>
            </p:custDataLst>
          </p:nvPr>
        </p:nvSpPr>
        <p:spPr>
          <a:xfrm>
            <a:off x="6096000" y="1768079"/>
            <a:ext cx="1543050" cy="4845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northeast</a:t>
            </a:r>
          </a:p>
        </p:txBody>
      </p:sp>
      <p:sp>
        <p:nvSpPr>
          <p:cNvPr id="21521" name="TextBox 23"/>
          <p:cNvSpPr/>
          <p:nvPr>
            <p:custDataLst>
              <p:tags r:id="rId9"/>
            </p:custDataLst>
          </p:nvPr>
        </p:nvSpPr>
        <p:spPr>
          <a:xfrm>
            <a:off x="785813" y="3643312"/>
            <a:ext cx="1600200" cy="4845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southwest</a:t>
            </a:r>
          </a:p>
        </p:txBody>
      </p:sp>
      <p:sp>
        <p:nvSpPr>
          <p:cNvPr id="21522" name="TextBox 24"/>
          <p:cNvSpPr/>
          <p:nvPr>
            <p:custDataLst>
              <p:tags r:id="rId10"/>
            </p:custDataLst>
          </p:nvPr>
        </p:nvSpPr>
        <p:spPr>
          <a:xfrm>
            <a:off x="6286500" y="3708797"/>
            <a:ext cx="1524000" cy="4845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68573" tIns="34286" rIns="68573" bIns="34286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defTabSz="888365">
              <a:spcBef>
                <a:spcPct val="0"/>
              </a:spcBef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southeast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27" dur="500" fill="hold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32" dur="500" fill="hold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37" dur="500" fill="hold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42" dur="500" fill="hold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1"/>
      <p:bldP spid="21509" grpId="2"/>
      <p:bldP spid="21510" grpId="3"/>
      <p:bldP spid="21519" grpId="4"/>
      <p:bldP spid="21520" grpId="5"/>
      <p:bldP spid="21521" grpId="6"/>
      <p:bldP spid="21522" grpId="7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/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3094" y="483518"/>
            <a:ext cx="7860506" cy="443984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_9932~1"/>
          <p:cNvPicPr/>
          <p:nvPr>
            <p:custDataLst>
              <p:tags r:id="rId1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838200" y="546497"/>
            <a:ext cx="3333750" cy="166449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3555" name="Text Box 3"/>
          <p:cNvSpPr/>
          <p:nvPr>
            <p:custDataLst>
              <p:tags r:id="rId2"/>
            </p:custDataLst>
          </p:nvPr>
        </p:nvSpPr>
        <p:spPr>
          <a:xfrm>
            <a:off x="4648200" y="800100"/>
            <a:ext cx="3962400" cy="1016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>
              <a:spcBef>
                <a:spcPct val="30000"/>
              </a:spcBef>
              <a:buNone/>
            </a:pPr>
            <a:r>
              <a:rPr lang="en-US" altLang="zh-CN" sz="27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National Gallery </a:t>
            </a:r>
          </a:p>
          <a:p>
            <a:pPr marL="0" indent="0" algn="ctr">
              <a:spcBef>
                <a:spcPct val="30000"/>
              </a:spcBef>
              <a:buNone/>
            </a:pPr>
            <a:r>
              <a:rPr lang="zh-CN" altLang="en-US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国家美术馆</a:t>
            </a:r>
          </a:p>
        </p:txBody>
      </p:sp>
      <p:pic>
        <p:nvPicPr>
          <p:cNvPr id="23556" name="Picture 4" descr="U_1769~1"/>
          <p:cNvPicPr/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114800" y="2457450"/>
            <a:ext cx="3848100" cy="18859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3557" name="Text Box 5"/>
          <p:cNvSpPr/>
          <p:nvPr>
            <p:custDataLst>
              <p:tags r:id="rId4"/>
            </p:custDataLst>
          </p:nvPr>
        </p:nvSpPr>
        <p:spPr>
          <a:xfrm>
            <a:off x="609600" y="2971800"/>
            <a:ext cx="2667000" cy="1016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Calibri" panose="020F0502020204030204"/>
                <a:ea typeface="Arial" panose="020B0604020202020204" pitchFamily="34" charset="0"/>
              </a:defRPr>
            </a:lvl5pPr>
          </a:lstStyle>
          <a:p>
            <a:pPr marL="0" indent="0" algn="ctr">
              <a:spcBef>
                <a:spcPct val="30000"/>
              </a:spcBef>
              <a:buNone/>
            </a:pPr>
            <a:r>
              <a:rPr lang="en-US" altLang="zh-CN" sz="27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London Eye</a:t>
            </a:r>
          </a:p>
          <a:p>
            <a:pPr marL="0" indent="0" algn="ctr">
              <a:spcBef>
                <a:spcPct val="30000"/>
              </a:spcBef>
              <a:buNone/>
            </a:pPr>
            <a:r>
              <a:rPr lang="zh-CN" altLang="en-US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伦敦眼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1164</Words>
  <Application>Microsoft Office PowerPoint</Application>
  <PresentationFormat>全屏显示(16:9)</PresentationFormat>
  <Paragraphs>250</Paragraphs>
  <Slides>33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华文楷体</vt:lpstr>
      <vt:lpstr>宋体</vt:lpstr>
      <vt:lpstr>微软雅黑</vt:lpstr>
      <vt:lpstr>Arial</vt:lpstr>
      <vt:lpstr>Calibri</vt:lpstr>
      <vt:lpstr>Calibri Light</vt:lpstr>
      <vt:lpstr>Comic Sans MS</vt:lpstr>
      <vt:lpstr>Franklin Gothic Medium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2020-09-30T14:03:00Z</cp:lastPrinted>
  <dcterms:created xsi:type="dcterms:W3CDTF">2020-09-30T14:03:00Z</dcterms:created>
  <dcterms:modified xsi:type="dcterms:W3CDTF">2023-01-16T13:53:27Z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24BBB8AF1347427C94A04EF705345B5C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