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61" r:id="rId25"/>
    <p:sldId id="262" r:id="rId26"/>
    <p:sldId id="263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66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DF9A2-6A2D-4D62-B28F-BAA34EAAAE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22D95-F66C-4065-903E-DDE726F196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22D95-F66C-4065-903E-DDE726F196F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0A520-D82A-45A7-8889-FA8C0C09A7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057C9-325A-4241-BB40-1947A74BBE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446A2-C810-44CB-8CA9-DDB827BB22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1BA1-104D-4E6F-94A0-0615D437D0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B0C40-0926-41F1-BA94-AAD29B090B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49C5F-40B1-4F99-A127-82EC48ADB0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23B91-587F-4C82-A15B-6112E9D6E8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A3AE-7C66-4774-98E8-89288CAB8F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3BADD-C858-4548-881A-0AEB33E9F57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2A050-3AB3-442A-90FF-03E4B28F7D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F4D66-C727-4674-B088-1F9386A2EC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B54184C-69B7-4176-87D8-EC23F51C307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197022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5400" dirty="0">
                <a:latin typeface="隶书" panose="02010509060101010101" pitchFamily="49" charset="-122"/>
                <a:ea typeface="隶书" panose="02010509060101010101" pitchFamily="49" charset="-122"/>
              </a:rPr>
              <a:t>19.4 </a:t>
            </a:r>
            <a:r>
              <a:rPr lang="zh-CN" altLang="en-US" sz="54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坐</a:t>
            </a:r>
            <a:r>
              <a:rPr lang="zh-CN" altLang="en-US" sz="5400" dirty="0">
                <a:latin typeface="隶书" panose="02010509060101010101" pitchFamily="49" charset="-122"/>
                <a:ea typeface="隶书" panose="02010509060101010101" pitchFamily="49" charset="-122"/>
              </a:rPr>
              <a:t>标与图形的变化</a:t>
            </a:r>
          </a:p>
        </p:txBody>
      </p:sp>
      <p:sp>
        <p:nvSpPr>
          <p:cNvPr id="33" name="矩形 32"/>
          <p:cNvSpPr/>
          <p:nvPr/>
        </p:nvSpPr>
        <p:spPr>
          <a:xfrm>
            <a:off x="-21729" y="5445224"/>
            <a:ext cx="9165729" cy="49720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3850" y="333375"/>
            <a:ext cx="8280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/>
              <a:t>2.</a:t>
            </a:r>
            <a:r>
              <a:rPr lang="zh-CN" altLang="en-US" sz="2800" dirty="0"/>
              <a:t>如果各顶点的横坐标不变，纵坐标都减</a:t>
            </a:r>
            <a:r>
              <a:rPr lang="en-US" altLang="zh-CN" sz="2800" dirty="0"/>
              <a:t>3</a:t>
            </a:r>
            <a:r>
              <a:rPr lang="zh-CN" altLang="en-US" sz="2800" dirty="0"/>
              <a:t>，并把得到的顶点依次连结，那么所得封闭图形与原图形相比，位置有怎样的变化</a:t>
            </a:r>
            <a:r>
              <a:rPr lang="en-US" altLang="zh-CN" sz="2800" dirty="0"/>
              <a:t>?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3850" y="1700213"/>
            <a:ext cx="84248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纵坐标减</a:t>
            </a:r>
            <a:r>
              <a:rPr lang="en-US" altLang="zh-CN" sz="2800" dirty="0"/>
              <a:t>3</a:t>
            </a:r>
            <a:r>
              <a:rPr lang="zh-CN" altLang="en-US" sz="2800" dirty="0"/>
              <a:t>后所得顶点的坐标分别为</a:t>
            </a:r>
            <a:r>
              <a:rPr lang="en-US" altLang="zh-CN" sz="2800" dirty="0"/>
              <a:t>A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(0</a:t>
            </a:r>
            <a:r>
              <a:rPr lang="zh-CN" altLang="en-US" sz="2800" dirty="0"/>
              <a:t>，－</a:t>
            </a:r>
            <a:r>
              <a:rPr lang="en-US" altLang="zh-CN" sz="2800" dirty="0"/>
              <a:t>3)</a:t>
            </a:r>
            <a:r>
              <a:rPr lang="zh-CN" altLang="en-US" sz="2800" dirty="0"/>
              <a:t>，</a:t>
            </a:r>
            <a:r>
              <a:rPr lang="en-US" altLang="zh-CN" sz="2800" dirty="0"/>
              <a:t>B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(2</a:t>
            </a:r>
            <a:r>
              <a:rPr lang="zh-CN" altLang="en-US" sz="2800" dirty="0"/>
              <a:t>，－</a:t>
            </a:r>
            <a:r>
              <a:rPr lang="en-US" altLang="zh-CN" sz="2800" dirty="0"/>
              <a:t>1)</a:t>
            </a:r>
            <a:r>
              <a:rPr lang="zh-CN" altLang="en-US" sz="2800" dirty="0"/>
              <a:t>，  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  (3</a:t>
            </a:r>
            <a:r>
              <a:rPr lang="zh-CN" altLang="en-US" sz="2800" dirty="0"/>
              <a:t>，－</a:t>
            </a:r>
            <a:r>
              <a:rPr lang="en-US" altLang="zh-CN" sz="2800" dirty="0"/>
              <a:t>2)</a:t>
            </a:r>
            <a:r>
              <a:rPr lang="zh-CN" altLang="en-US" sz="2800" dirty="0"/>
              <a:t>，</a:t>
            </a:r>
            <a:r>
              <a:rPr lang="en-US" altLang="zh-CN" sz="2800" dirty="0"/>
              <a:t>D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(4</a:t>
            </a:r>
            <a:r>
              <a:rPr lang="zh-CN" altLang="en-US" sz="2800" dirty="0"/>
              <a:t>，</a:t>
            </a:r>
            <a:r>
              <a:rPr lang="en-US" altLang="zh-CN" sz="2800" dirty="0"/>
              <a:t>0.5)</a:t>
            </a:r>
            <a:r>
              <a:rPr lang="zh-CN" altLang="en-US" sz="2800" dirty="0"/>
              <a:t>，</a:t>
            </a:r>
            <a:r>
              <a:rPr lang="en-US" altLang="zh-CN" sz="2800" dirty="0"/>
              <a:t>E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(7</a:t>
            </a:r>
            <a:r>
              <a:rPr lang="zh-CN" altLang="en-US" sz="2800" dirty="0"/>
              <a:t>，－</a:t>
            </a:r>
            <a:r>
              <a:rPr lang="en-US" altLang="zh-CN" sz="2800" dirty="0"/>
              <a:t>3)</a:t>
            </a:r>
            <a:r>
              <a:rPr lang="zh-CN" altLang="en-US" sz="2800" dirty="0"/>
              <a:t>。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3213100"/>
            <a:ext cx="7381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依次连结各点得图形</a:t>
            </a:r>
            <a:r>
              <a:rPr lang="en-US" altLang="zh-CN" sz="2800" dirty="0"/>
              <a:t>A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B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D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E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(</a:t>
            </a:r>
            <a:r>
              <a:rPr lang="zh-CN" altLang="en-US" sz="2800" dirty="0"/>
              <a:t>图</a:t>
            </a:r>
            <a:r>
              <a:rPr lang="en-US" altLang="zh-CN" sz="2800" dirty="0"/>
              <a:t>18—15)</a:t>
            </a:r>
            <a:r>
              <a:rPr lang="zh-CN" altLang="en-US" sz="2800" dirty="0"/>
              <a:t>。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619250" y="908050"/>
            <a:ext cx="5091113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79613" y="4745038"/>
            <a:ext cx="1925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A</a:t>
            </a:r>
            <a:r>
              <a:rPr lang="en-US" altLang="zh-CN" sz="2800" b="1" baseline="-25000">
                <a:solidFill>
                  <a:srgbClr val="A50021"/>
                </a:solidFill>
              </a:rPr>
              <a:t>2</a:t>
            </a:r>
            <a:r>
              <a:rPr lang="en-US" altLang="zh-CN" sz="2800" b="1">
                <a:solidFill>
                  <a:srgbClr val="A50021"/>
                </a:solidFill>
              </a:rPr>
              <a:t>(0</a:t>
            </a:r>
            <a:r>
              <a:rPr lang="zh-CN" altLang="en-US" sz="2800" b="1">
                <a:solidFill>
                  <a:srgbClr val="A50021"/>
                </a:solidFill>
              </a:rPr>
              <a:t>，－</a:t>
            </a:r>
            <a:r>
              <a:rPr lang="en-US" altLang="zh-CN" sz="2800" b="1">
                <a:solidFill>
                  <a:srgbClr val="A50021"/>
                </a:solidFill>
              </a:rPr>
              <a:t>3)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627313" y="3449638"/>
            <a:ext cx="1925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B</a:t>
            </a:r>
            <a:r>
              <a:rPr lang="en-US" altLang="zh-CN" sz="2800" b="1" baseline="-25000">
                <a:solidFill>
                  <a:srgbClr val="A50021"/>
                </a:solidFill>
              </a:rPr>
              <a:t>2</a:t>
            </a:r>
            <a:r>
              <a:rPr lang="en-US" altLang="zh-CN" sz="2800" b="1">
                <a:solidFill>
                  <a:srgbClr val="A50021"/>
                </a:solidFill>
              </a:rPr>
              <a:t>(2</a:t>
            </a:r>
            <a:r>
              <a:rPr lang="zh-CN" altLang="en-US" sz="2800" b="1">
                <a:solidFill>
                  <a:srgbClr val="A50021"/>
                </a:solidFill>
              </a:rPr>
              <a:t>，－</a:t>
            </a:r>
            <a:r>
              <a:rPr lang="en-US" altLang="zh-CN" sz="2800" b="1">
                <a:solidFill>
                  <a:srgbClr val="A50021"/>
                </a:solidFill>
              </a:rPr>
              <a:t>1)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276600" y="3952875"/>
            <a:ext cx="2122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C</a:t>
            </a:r>
            <a:r>
              <a:rPr lang="en-US" altLang="zh-CN" sz="2800" b="1" baseline="-25000">
                <a:solidFill>
                  <a:srgbClr val="A50021"/>
                </a:solidFill>
              </a:rPr>
              <a:t>2</a:t>
            </a:r>
            <a:r>
              <a:rPr lang="en-US" altLang="zh-CN" sz="2800" b="1">
                <a:solidFill>
                  <a:srgbClr val="A50021"/>
                </a:solidFill>
              </a:rPr>
              <a:t>  (3</a:t>
            </a:r>
            <a:r>
              <a:rPr lang="zh-CN" altLang="en-US" sz="2800" b="1">
                <a:solidFill>
                  <a:srgbClr val="A50021"/>
                </a:solidFill>
              </a:rPr>
              <a:t>，－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924300" y="2728913"/>
            <a:ext cx="1865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D</a:t>
            </a:r>
            <a:r>
              <a:rPr lang="en-US" altLang="zh-CN" sz="2800" b="1" baseline="-25000">
                <a:solidFill>
                  <a:srgbClr val="A50021"/>
                </a:solidFill>
              </a:rPr>
              <a:t>2</a:t>
            </a:r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0.5)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435600" y="456565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E</a:t>
            </a:r>
            <a:r>
              <a:rPr lang="en-US" altLang="zh-CN" sz="2800" b="1" baseline="-25000">
                <a:solidFill>
                  <a:srgbClr val="A50021"/>
                </a:solidFill>
              </a:rPr>
              <a:t>2</a:t>
            </a:r>
            <a:r>
              <a:rPr lang="en-US" altLang="zh-CN" sz="2800" b="1">
                <a:solidFill>
                  <a:srgbClr val="A50021"/>
                </a:solidFill>
              </a:rPr>
              <a:t>(7</a:t>
            </a:r>
            <a:r>
              <a:rPr lang="zh-CN" altLang="en-US" sz="2800" b="1">
                <a:solidFill>
                  <a:srgbClr val="A50021"/>
                </a:solidFill>
              </a:rPr>
              <a:t>，－</a:t>
            </a:r>
            <a:r>
              <a:rPr lang="en-US" altLang="zh-CN" sz="2800" b="1">
                <a:solidFill>
                  <a:srgbClr val="A50021"/>
                </a:solidFill>
              </a:rPr>
              <a:t>3)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820150" cy="24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/>
              <a:t>练习</a:t>
            </a:r>
            <a:r>
              <a:rPr lang="en-US" altLang="zh-CN" sz="4000" b="1" dirty="0"/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、若将点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-2</a:t>
            </a:r>
            <a:r>
              <a:rPr lang="zh-CN" altLang="en-US" sz="3200" b="1" dirty="0"/>
              <a:t>，</a:t>
            </a:r>
            <a:r>
              <a:rPr lang="en-US" altLang="zh-CN" sz="3200" b="1" dirty="0"/>
              <a:t>-3</a:t>
            </a:r>
            <a:r>
              <a:rPr lang="zh-CN" altLang="en-US" sz="3200" b="1" dirty="0"/>
              <a:t>）向右（或向左）平移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个单位长度，得到点</a:t>
            </a:r>
            <a:r>
              <a:rPr lang="en-US" altLang="zh-CN" sz="3200" b="1" dirty="0"/>
              <a:t>B</a:t>
            </a:r>
            <a:r>
              <a:rPr lang="zh-CN" altLang="en-US" sz="3200" b="1" dirty="0"/>
              <a:t>，试写出它们的坐标分别是（</a:t>
            </a:r>
            <a:r>
              <a:rPr lang="zh-CN" altLang="en-US" sz="3200" b="1" u="sng" dirty="0"/>
              <a:t>           </a:t>
            </a:r>
            <a:r>
              <a:rPr lang="zh-CN" altLang="en-US" sz="3200" b="1" dirty="0"/>
              <a:t>，</a:t>
            </a:r>
            <a:r>
              <a:rPr lang="zh-CN" altLang="en-US" sz="3200" b="1" u="sng" dirty="0"/>
              <a:t>         </a:t>
            </a:r>
            <a:r>
              <a:rPr lang="zh-CN" altLang="en-US" sz="3200" b="1" dirty="0"/>
              <a:t> ）或（ </a:t>
            </a:r>
            <a:r>
              <a:rPr lang="zh-CN" altLang="en-US" sz="3200" b="1" u="sng" dirty="0"/>
              <a:t>          </a:t>
            </a:r>
            <a:r>
              <a:rPr lang="zh-CN" altLang="en-US" sz="3200" b="1" dirty="0"/>
              <a:t>，</a:t>
            </a:r>
            <a:r>
              <a:rPr lang="zh-CN" altLang="en-US" sz="3200" b="1" u="sng" dirty="0"/>
              <a:t>          </a:t>
            </a:r>
            <a:r>
              <a:rPr lang="zh-CN" altLang="en-US" sz="3200" b="1" dirty="0"/>
              <a:t> ）。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2852738"/>
            <a:ext cx="864235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2</a:t>
            </a:r>
            <a:r>
              <a:rPr lang="zh-CN" altLang="en-US" sz="3200" b="1" dirty="0"/>
              <a:t>、若将点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x</a:t>
            </a:r>
            <a:r>
              <a:rPr lang="zh-CN" altLang="en-US" sz="3200" b="1" dirty="0"/>
              <a:t>，</a:t>
            </a:r>
            <a:r>
              <a:rPr lang="en-US" altLang="zh-CN" sz="3200" b="1" dirty="0"/>
              <a:t>y</a:t>
            </a:r>
            <a:r>
              <a:rPr lang="zh-CN" altLang="en-US" sz="3200" b="1" dirty="0"/>
              <a:t>）向右（或向左）平移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个单位长度，得到点</a:t>
            </a:r>
            <a:r>
              <a:rPr lang="en-US" altLang="zh-CN" sz="3200" b="1" dirty="0"/>
              <a:t>B</a:t>
            </a:r>
            <a:r>
              <a:rPr lang="zh-CN" altLang="en-US" sz="3200" b="1" dirty="0"/>
              <a:t>，试写出它们的坐标分别是（</a:t>
            </a:r>
            <a:r>
              <a:rPr lang="zh-CN" altLang="en-US" sz="3200" b="1" u="sng" dirty="0"/>
              <a:t>           </a:t>
            </a:r>
            <a:r>
              <a:rPr lang="zh-CN" altLang="en-US" sz="3200" b="1" dirty="0"/>
              <a:t>，</a:t>
            </a:r>
            <a:r>
              <a:rPr lang="zh-CN" altLang="en-US" sz="3200" b="1" u="sng" dirty="0"/>
              <a:t>         </a:t>
            </a:r>
            <a:r>
              <a:rPr lang="zh-CN" altLang="en-US" sz="3200" b="1" dirty="0"/>
              <a:t> ）或（ </a:t>
            </a:r>
            <a:r>
              <a:rPr lang="zh-CN" altLang="en-US" sz="3200" b="1" u="sng" dirty="0"/>
              <a:t>          </a:t>
            </a:r>
            <a:r>
              <a:rPr lang="zh-CN" altLang="en-US" sz="3200" b="1" dirty="0"/>
              <a:t>，</a:t>
            </a:r>
            <a:r>
              <a:rPr lang="zh-CN" altLang="en-US" sz="3200" b="1" u="sng" dirty="0"/>
              <a:t>          </a:t>
            </a:r>
            <a:r>
              <a:rPr lang="zh-CN" altLang="en-US" sz="3200" b="1" dirty="0"/>
              <a:t> ）；若将点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x</a:t>
            </a:r>
            <a:r>
              <a:rPr lang="zh-CN" altLang="en-US" sz="3200" b="1" dirty="0"/>
              <a:t>，</a:t>
            </a:r>
            <a:r>
              <a:rPr lang="en-US" altLang="zh-CN" sz="3200" b="1" dirty="0"/>
              <a:t>y</a:t>
            </a:r>
            <a:r>
              <a:rPr lang="zh-CN" altLang="en-US" sz="3200" b="1" dirty="0"/>
              <a:t>）向上（或向下）平移</a:t>
            </a:r>
            <a:r>
              <a:rPr lang="en-US" altLang="zh-CN" sz="3200" b="1" dirty="0"/>
              <a:t>b</a:t>
            </a:r>
            <a:r>
              <a:rPr lang="zh-CN" altLang="en-US" sz="3200" b="1" dirty="0"/>
              <a:t>个单位长度，得到点</a:t>
            </a:r>
            <a:r>
              <a:rPr lang="en-US" altLang="zh-CN" sz="3200" b="1" dirty="0"/>
              <a:t>C</a:t>
            </a:r>
            <a:r>
              <a:rPr lang="zh-CN" altLang="en-US" sz="3200" b="1" dirty="0"/>
              <a:t>，则标为（ </a:t>
            </a:r>
            <a:r>
              <a:rPr lang="zh-CN" altLang="en-US" sz="3200" b="1" u="sng" dirty="0"/>
              <a:t>          </a:t>
            </a:r>
            <a:r>
              <a:rPr lang="zh-CN" altLang="en-US" sz="3200" b="1" dirty="0"/>
              <a:t>，</a:t>
            </a:r>
            <a:r>
              <a:rPr lang="zh-CN" altLang="en-US" sz="3200" b="1" u="sng" dirty="0"/>
              <a:t>          </a:t>
            </a:r>
            <a:r>
              <a:rPr lang="zh-CN" altLang="en-US" sz="3200" b="1" dirty="0"/>
              <a:t>）或（</a:t>
            </a:r>
            <a:r>
              <a:rPr lang="zh-CN" altLang="en-US" sz="3200" b="1" u="sng" dirty="0"/>
              <a:t>           </a:t>
            </a:r>
            <a:r>
              <a:rPr lang="zh-CN" altLang="en-US" sz="3200" b="1" dirty="0"/>
              <a:t>，</a:t>
            </a:r>
            <a:r>
              <a:rPr lang="zh-CN" altLang="en-US" sz="3200" b="1" u="sng" dirty="0"/>
              <a:t>          </a:t>
            </a:r>
            <a:r>
              <a:rPr lang="zh-CN" altLang="en-US" sz="3200" b="1" dirty="0"/>
              <a:t> ）。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5484813"/>
            <a:ext cx="80645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图形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相当于图形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ABCDE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向下平移了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个单位长度后得到的。</a:t>
            </a:r>
            <a:endParaRPr lang="zh-CN" altLang="en-US" sz="2800"/>
          </a:p>
          <a:p>
            <a:pPr indent="266700" eaLnBrk="0" hangingPunct="0"/>
            <a:endParaRPr lang="en-US" altLang="zh-CN" sz="280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2339975" y="1341438"/>
            <a:ext cx="3887788" cy="395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4213" y="641350"/>
            <a:ext cx="811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所得封闭图形与原图形相比，位置有怎样的变化</a:t>
            </a:r>
            <a:r>
              <a:rPr lang="en-US" altLang="zh-CN" sz="2800"/>
              <a:t>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95288" y="404813"/>
            <a:ext cx="80295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altLang="zh-CN" sz="2800">
                <a:latin typeface="Arial" panose="020B0604020202020204"/>
                <a:cs typeface="Times New Roman" panose="02020603050405020304" pitchFamily="18" charset="0"/>
              </a:rPr>
              <a:t>—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，在平面直角坐标系中，封闭图形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ABCDE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各顶点的坐标分别为：</a:t>
            </a:r>
            <a:endParaRPr lang="zh-CN" altLang="en-US" sz="2800"/>
          </a:p>
          <a:p>
            <a:pPr indent="266700" eaLnBrk="0" hangingPunct="0"/>
            <a:endParaRPr lang="en-US" altLang="zh-CN" sz="280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FCFCF"/>
              </a:clrFrom>
              <a:clrTo>
                <a:srgbClr val="CFCFCF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1619250" y="1484313"/>
            <a:ext cx="5689600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627313" y="4576763"/>
            <a:ext cx="1176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(0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63938" y="2801938"/>
            <a:ext cx="1533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(2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140200" y="3306763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(3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1)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787900" y="1938338"/>
            <a:ext cx="147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3.5)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32588" y="4025900"/>
            <a:ext cx="1176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(7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  <p:bldP spid="23557" grpId="0"/>
      <p:bldP spid="23558" grpId="0"/>
      <p:bldP spid="23559" grpId="0"/>
      <p:bldP spid="235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92150"/>
            <a:ext cx="70024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altLang="zh-CN" sz="2800">
                <a:latin typeface="Arial" panose="020B0604020202020204"/>
                <a:cs typeface="Times New Roman" panose="02020603050405020304" pitchFamily="18" charset="0"/>
              </a:rPr>
              <a:t>—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，如果图形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en-US" altLang="zh-CN" sz="2800" baseline="-30000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与图形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ABCDE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关于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轴对称，那么这两个图形各对应顶点的坐标有什么关系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lang="en-US" altLang="zh-CN" sz="2800"/>
          </a:p>
          <a:p>
            <a:pPr indent="266700" eaLnBrk="0" hangingPunct="0"/>
            <a:endParaRPr lang="en-US" altLang="zh-CN" sz="280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258888" y="2205038"/>
            <a:ext cx="3789362" cy="429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1188" y="981075"/>
            <a:ext cx="82089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/>
              <a:t>新顶点的坐标分别为</a:t>
            </a:r>
            <a:r>
              <a:rPr lang="en-US" altLang="zh-CN" sz="2800"/>
              <a:t>A</a:t>
            </a:r>
            <a:r>
              <a:rPr lang="en-US" altLang="zh-CN" sz="2800" baseline="-25000"/>
              <a:t>3</a:t>
            </a:r>
            <a:r>
              <a:rPr lang="en-US" altLang="zh-CN" sz="2800"/>
              <a:t>(0</a:t>
            </a:r>
            <a:r>
              <a:rPr lang="zh-CN" altLang="en-US" sz="2800"/>
              <a:t>，</a:t>
            </a:r>
            <a:r>
              <a:rPr lang="en-US" altLang="zh-CN" sz="2800"/>
              <a:t>0)</a:t>
            </a:r>
            <a:r>
              <a:rPr lang="zh-CN" altLang="en-US" sz="2800"/>
              <a:t>，</a:t>
            </a:r>
            <a:r>
              <a:rPr lang="en-US" altLang="zh-CN" sz="2800"/>
              <a:t>B</a:t>
            </a:r>
            <a:r>
              <a:rPr lang="en-US" altLang="zh-CN" sz="2800" baseline="-25000"/>
              <a:t>3</a:t>
            </a:r>
            <a:r>
              <a:rPr lang="en-US" altLang="zh-CN" sz="2800"/>
              <a:t>(2</a:t>
            </a:r>
            <a:r>
              <a:rPr lang="zh-CN" altLang="en-US" sz="2800"/>
              <a:t>，－</a:t>
            </a:r>
            <a:r>
              <a:rPr lang="en-US" altLang="zh-CN" sz="2800"/>
              <a:t>2)</a:t>
            </a:r>
            <a:r>
              <a:rPr lang="zh-CN" altLang="en-US" sz="2800"/>
              <a:t>，</a:t>
            </a:r>
            <a:r>
              <a:rPr lang="en-US" altLang="zh-CN" sz="2800"/>
              <a:t>C</a:t>
            </a:r>
            <a:r>
              <a:rPr lang="en-US" altLang="zh-CN" sz="2800" baseline="-25000"/>
              <a:t>3</a:t>
            </a:r>
            <a:r>
              <a:rPr lang="en-US" altLang="zh-CN" sz="2800"/>
              <a:t>(3</a:t>
            </a:r>
            <a:r>
              <a:rPr lang="zh-CN" altLang="en-US" sz="2800"/>
              <a:t>，－</a:t>
            </a:r>
            <a:r>
              <a:rPr lang="en-US" altLang="zh-CN" sz="2800"/>
              <a:t>1)</a:t>
            </a:r>
            <a:r>
              <a:rPr lang="zh-CN" altLang="en-US" sz="2800"/>
              <a:t>，</a:t>
            </a:r>
            <a:r>
              <a:rPr lang="en-US" altLang="zh-CN" sz="2800"/>
              <a:t>D</a:t>
            </a:r>
            <a:r>
              <a:rPr lang="en-US" altLang="zh-CN" sz="2800" baseline="-25000"/>
              <a:t>3</a:t>
            </a:r>
            <a:r>
              <a:rPr lang="en-US" altLang="zh-CN" sz="2800"/>
              <a:t>(4</a:t>
            </a:r>
            <a:r>
              <a:rPr lang="zh-CN" altLang="en-US" sz="2800"/>
              <a:t>，－</a:t>
            </a:r>
            <a:r>
              <a:rPr lang="en-US" altLang="zh-CN" sz="2800"/>
              <a:t>3.5)</a:t>
            </a:r>
            <a:r>
              <a:rPr lang="zh-CN" altLang="en-US" sz="2800"/>
              <a:t>，</a:t>
            </a:r>
            <a:r>
              <a:rPr lang="en-US" altLang="zh-CN" sz="2800"/>
              <a:t>E</a:t>
            </a:r>
            <a:r>
              <a:rPr lang="en-US" altLang="zh-CN" sz="2800" baseline="-25000"/>
              <a:t>3</a:t>
            </a:r>
            <a:r>
              <a:rPr lang="en-US" altLang="zh-CN" sz="2800"/>
              <a:t>(7</a:t>
            </a:r>
            <a:r>
              <a:rPr lang="zh-CN" altLang="en-US" sz="2800"/>
              <a:t>，</a:t>
            </a:r>
            <a:r>
              <a:rPr lang="en-US" altLang="zh-CN" sz="2800"/>
              <a:t>0)</a:t>
            </a:r>
            <a:r>
              <a:rPr lang="zh-CN" altLang="en-US" sz="2800"/>
              <a:t>。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27088" y="476250"/>
            <a:ext cx="599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写出</a:t>
            </a:r>
            <a:r>
              <a:rPr lang="en-US" altLang="zh-CN" sz="2800"/>
              <a:t>A</a:t>
            </a:r>
            <a:r>
              <a:rPr lang="en-US" altLang="zh-CN" sz="2800" baseline="-25000"/>
              <a:t>3</a:t>
            </a:r>
            <a:r>
              <a:rPr lang="zh-CN" altLang="en-US" sz="2800"/>
              <a:t>、</a:t>
            </a:r>
            <a:r>
              <a:rPr lang="en-US" altLang="zh-CN" sz="2800"/>
              <a:t>B</a:t>
            </a:r>
            <a:r>
              <a:rPr lang="en-US" altLang="zh-CN" sz="2800" baseline="-25000"/>
              <a:t>3</a:t>
            </a:r>
            <a:r>
              <a:rPr lang="zh-CN" altLang="en-US" sz="2800"/>
              <a:t>、</a:t>
            </a:r>
            <a:r>
              <a:rPr lang="en-US" altLang="zh-CN" sz="2800"/>
              <a:t>C</a:t>
            </a:r>
            <a:r>
              <a:rPr lang="en-US" altLang="zh-CN" sz="2800" baseline="-25000"/>
              <a:t>3</a:t>
            </a:r>
            <a:r>
              <a:rPr lang="zh-CN" altLang="en-US" sz="2800"/>
              <a:t>、</a:t>
            </a:r>
            <a:r>
              <a:rPr lang="en-US" altLang="zh-CN" sz="2800"/>
              <a:t>D</a:t>
            </a:r>
            <a:r>
              <a:rPr lang="en-US" altLang="zh-CN" sz="2800" baseline="-25000"/>
              <a:t>3</a:t>
            </a:r>
            <a:r>
              <a:rPr lang="zh-CN" altLang="en-US" sz="2800"/>
              <a:t>、</a:t>
            </a:r>
            <a:r>
              <a:rPr lang="en-US" altLang="zh-CN" sz="2800"/>
              <a:t>E</a:t>
            </a:r>
            <a:r>
              <a:rPr lang="en-US" altLang="zh-CN" sz="2800" baseline="-25000"/>
              <a:t>3</a:t>
            </a:r>
            <a:r>
              <a:rPr lang="zh-CN" altLang="en-US" sz="2800"/>
              <a:t>各点的坐标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3860800"/>
            <a:ext cx="7080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图形</a:t>
            </a:r>
            <a:r>
              <a:rPr lang="en-US" altLang="zh-CN" sz="2800"/>
              <a:t>A</a:t>
            </a:r>
            <a:r>
              <a:rPr lang="en-US" altLang="zh-CN" sz="2800" baseline="-25000"/>
              <a:t>3</a:t>
            </a:r>
            <a:r>
              <a:rPr lang="en-US" altLang="zh-CN" sz="2800"/>
              <a:t>B</a:t>
            </a:r>
            <a:r>
              <a:rPr lang="en-US" altLang="zh-CN" sz="2800" baseline="-25000"/>
              <a:t>3</a:t>
            </a:r>
            <a:r>
              <a:rPr lang="en-US" altLang="zh-CN" sz="2800"/>
              <a:t>C</a:t>
            </a:r>
            <a:r>
              <a:rPr lang="en-US" altLang="zh-CN" sz="2800" baseline="-25000"/>
              <a:t>3</a:t>
            </a:r>
            <a:r>
              <a:rPr lang="en-US" altLang="zh-CN" sz="2800"/>
              <a:t>D</a:t>
            </a:r>
            <a:r>
              <a:rPr lang="en-US" altLang="zh-CN" sz="2800" baseline="-25000"/>
              <a:t>3</a:t>
            </a:r>
            <a:r>
              <a:rPr lang="en-US" altLang="zh-CN" sz="2800"/>
              <a:t>E</a:t>
            </a:r>
            <a:r>
              <a:rPr lang="en-US" altLang="zh-CN" sz="2800" baseline="-25000"/>
              <a:t>3</a:t>
            </a:r>
            <a:r>
              <a:rPr lang="zh-CN" altLang="en-US" sz="2800"/>
              <a:t>与图形</a:t>
            </a:r>
            <a:r>
              <a:rPr lang="en-US" altLang="zh-CN" sz="2800"/>
              <a:t>ABCDE</a:t>
            </a:r>
            <a:r>
              <a:rPr lang="zh-CN" altLang="en-US" sz="2800"/>
              <a:t>对应顶点的横坐标相同，纵坐标互为相反数。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8313" y="2060575"/>
            <a:ext cx="82121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/>
              <a:t>ABCDE</a:t>
            </a:r>
            <a:r>
              <a:rPr lang="zh-CN" altLang="en-US" sz="2800"/>
              <a:t>各顶点的坐标分别为</a:t>
            </a:r>
            <a:r>
              <a:rPr lang="en-US" altLang="zh-CN" sz="2800"/>
              <a:t>A(0</a:t>
            </a:r>
            <a:r>
              <a:rPr lang="zh-CN" altLang="en-US" sz="2800"/>
              <a:t>，</a:t>
            </a:r>
            <a:r>
              <a:rPr lang="en-US" altLang="zh-CN" sz="2800"/>
              <a:t>0)</a:t>
            </a:r>
            <a:r>
              <a:rPr lang="zh-CN" altLang="en-US" sz="2800"/>
              <a:t>，</a:t>
            </a:r>
            <a:r>
              <a:rPr lang="en-US" altLang="zh-CN" sz="2800"/>
              <a:t>B(2</a:t>
            </a:r>
            <a:r>
              <a:rPr lang="zh-CN" altLang="en-US" sz="2800"/>
              <a:t>，</a:t>
            </a:r>
            <a:r>
              <a:rPr lang="en-US" altLang="zh-CN" sz="2800"/>
              <a:t>2)</a:t>
            </a:r>
            <a:r>
              <a:rPr lang="zh-CN" altLang="en-US" sz="2800"/>
              <a:t>，</a:t>
            </a:r>
            <a:r>
              <a:rPr lang="en-US" altLang="zh-CN" sz="2800"/>
              <a:t>C(3</a:t>
            </a:r>
            <a:r>
              <a:rPr lang="zh-CN" altLang="en-US" sz="2800"/>
              <a:t>，</a:t>
            </a:r>
            <a:r>
              <a:rPr lang="en-US" altLang="zh-CN" sz="2800"/>
              <a:t>1)</a:t>
            </a:r>
            <a:r>
              <a:rPr lang="zh-CN" altLang="en-US" sz="2800"/>
              <a:t>，</a:t>
            </a:r>
            <a:r>
              <a:rPr lang="en-US" altLang="zh-CN" sz="2800"/>
              <a:t>D(4</a:t>
            </a:r>
            <a:r>
              <a:rPr lang="zh-CN" altLang="en-US" sz="2800"/>
              <a:t>，</a:t>
            </a:r>
            <a:r>
              <a:rPr lang="en-US" altLang="zh-CN" sz="2800"/>
              <a:t>3.5)</a:t>
            </a:r>
            <a:r>
              <a:rPr lang="zh-CN" altLang="en-US" sz="2800"/>
              <a:t>，</a:t>
            </a:r>
            <a:r>
              <a:rPr lang="en-US" altLang="zh-CN" sz="2800"/>
              <a:t>E(7</a:t>
            </a:r>
            <a:r>
              <a:rPr lang="zh-CN" altLang="en-US" sz="2800"/>
              <a:t>，</a:t>
            </a:r>
            <a:r>
              <a:rPr lang="en-US" altLang="zh-CN" sz="2800"/>
              <a:t>0) 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11188" y="3213100"/>
            <a:ext cx="7494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那么这两个图形各对应顶点的坐标有什么关系</a:t>
            </a:r>
            <a:r>
              <a:rPr lang="en-US" altLang="zh-CN" sz="2800"/>
              <a:t>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05" grpId="0"/>
      <p:bldP spid="256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95288" y="476250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altLang="zh-CN" sz="2800" dirty="0">
                <a:latin typeface="Arial" panose="020B0604020202020204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，在平面直角坐标系中，四边形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各顶点的坐标分别为</a:t>
            </a:r>
            <a:endParaRPr lang="zh-CN" altLang="en-US" sz="2800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403350" y="1557338"/>
            <a:ext cx="419258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908175" y="3154363"/>
            <a:ext cx="1533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</a:t>
            </a:r>
            <a:r>
              <a:rPr lang="zh-CN" altLang="en-US" sz="2800" b="1">
                <a:solidFill>
                  <a:srgbClr val="A50021"/>
                </a:solidFill>
              </a:rPr>
              <a:t>－</a:t>
            </a:r>
            <a:r>
              <a:rPr lang="en-US" altLang="zh-CN" sz="2800" b="1">
                <a:solidFill>
                  <a:srgbClr val="A50021"/>
                </a:solidFill>
              </a:rPr>
              <a:t>2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356100" y="4378325"/>
            <a:ext cx="153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，－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292725" y="3160713"/>
            <a:ext cx="117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(6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500563" y="2368550"/>
            <a:ext cx="117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  <p:bldP spid="26629" grpId="0"/>
      <p:bldP spid="26630" grpId="0"/>
      <p:bldP spid="266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39750" y="476250"/>
            <a:ext cx="79200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/>
              <a:t>1.</a:t>
            </a:r>
            <a:r>
              <a:rPr lang="zh-CN" altLang="en-US" sz="2800"/>
              <a:t>如果各顶点的横坐标不变，纵坐标都乘</a:t>
            </a:r>
            <a:r>
              <a:rPr lang="en-US" altLang="zh-CN" sz="2800"/>
              <a:t>2</a:t>
            </a:r>
            <a:r>
              <a:rPr lang="zh-CN" altLang="en-US" sz="2800"/>
              <a:t>，并把所得到的点依次连结，那么所得四边形与原四边形相比，形状有怎样的变化</a:t>
            </a:r>
            <a:r>
              <a:rPr lang="en-US" altLang="zh-CN" sz="2800"/>
              <a:t>?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11188" y="1844675"/>
            <a:ext cx="8137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所得点的坐标分别为</a:t>
            </a:r>
            <a:r>
              <a:rPr lang="en-US" altLang="zh-CN" sz="2800" dirty="0"/>
              <a:t>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</a:t>
            </a:r>
            <a:r>
              <a:rPr lang="zh-CN" altLang="en-US" sz="2800" dirty="0"/>
              <a:t>－</a:t>
            </a:r>
            <a:r>
              <a:rPr lang="en-US" altLang="zh-CN" sz="2800" dirty="0"/>
              <a:t>2</a:t>
            </a:r>
            <a:r>
              <a:rPr lang="zh-CN" altLang="en-US" sz="2800" dirty="0"/>
              <a:t>，</a:t>
            </a:r>
            <a:r>
              <a:rPr lang="en-US" altLang="zh-CN" sz="2800" dirty="0"/>
              <a:t>0)</a:t>
            </a:r>
            <a:r>
              <a:rPr lang="zh-CN" altLang="en-US" sz="2800" dirty="0"/>
              <a:t>，</a:t>
            </a:r>
            <a:r>
              <a:rPr lang="en-US" altLang="zh-CN" sz="2800" dirty="0"/>
              <a:t>B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(4</a:t>
            </a:r>
            <a:r>
              <a:rPr lang="zh-CN" altLang="en-US" sz="2800" dirty="0"/>
              <a:t>，－</a:t>
            </a:r>
            <a:r>
              <a:rPr lang="en-US" altLang="zh-CN" sz="2800" dirty="0"/>
              <a:t>4)</a:t>
            </a:r>
            <a:r>
              <a:rPr lang="zh-CN" altLang="en-US" sz="2800" dirty="0"/>
              <a:t>，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(6</a:t>
            </a:r>
            <a:r>
              <a:rPr lang="zh-CN" altLang="en-US" sz="2800" dirty="0"/>
              <a:t>，</a:t>
            </a:r>
            <a:r>
              <a:rPr lang="en-US" altLang="zh-CN" sz="2800" dirty="0"/>
              <a:t>0)</a:t>
            </a:r>
            <a:r>
              <a:rPr lang="zh-CN" altLang="en-US" sz="2800" dirty="0"/>
              <a:t>，</a:t>
            </a:r>
            <a:r>
              <a:rPr lang="en-US" altLang="zh-CN" sz="2800" dirty="0"/>
              <a:t>D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(4</a:t>
            </a:r>
            <a:r>
              <a:rPr lang="zh-CN" altLang="en-US" sz="2800" dirty="0"/>
              <a:t>，</a:t>
            </a:r>
            <a:r>
              <a:rPr lang="en-US" altLang="zh-CN" sz="2800" dirty="0"/>
              <a:t>4)</a:t>
            </a:r>
            <a:r>
              <a:rPr lang="zh-CN" altLang="en-US" sz="2800" dirty="0"/>
              <a:t>。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11188" y="2852738"/>
            <a:ext cx="7464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依次连结各点得到四边形</a:t>
            </a:r>
            <a:r>
              <a:rPr lang="en-US" altLang="zh-CN" sz="2800"/>
              <a:t>A</a:t>
            </a:r>
            <a:r>
              <a:rPr lang="en-US" altLang="zh-CN" sz="2800" baseline="-25000"/>
              <a:t>1</a:t>
            </a:r>
            <a:r>
              <a:rPr lang="en-US" altLang="zh-CN" sz="2800"/>
              <a:t>B</a:t>
            </a:r>
            <a:r>
              <a:rPr lang="en-US" altLang="zh-CN" sz="2800" baseline="-25000"/>
              <a:t>1</a:t>
            </a:r>
            <a:r>
              <a:rPr lang="en-US" altLang="zh-CN" sz="2800"/>
              <a:t>C</a:t>
            </a:r>
            <a:r>
              <a:rPr lang="en-US" altLang="zh-CN" sz="2800" baseline="-25000"/>
              <a:t>1</a:t>
            </a:r>
            <a:r>
              <a:rPr lang="en-US" altLang="zh-CN" sz="2800"/>
              <a:t>D</a:t>
            </a:r>
            <a:r>
              <a:rPr lang="en-US" altLang="zh-CN" sz="2800" baseline="-25000"/>
              <a:t>1</a:t>
            </a:r>
            <a:r>
              <a:rPr lang="en-US" altLang="zh-CN" sz="2800"/>
              <a:t> (</a:t>
            </a:r>
            <a:r>
              <a:rPr lang="zh-CN" altLang="en-US" sz="2800"/>
              <a:t>图</a:t>
            </a:r>
            <a:r>
              <a:rPr lang="en-US" altLang="zh-CN" sz="2800"/>
              <a:t>18—17)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404813"/>
            <a:ext cx="3517900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68313" y="4384675"/>
            <a:ext cx="8659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那么所得四边形与原四边形相比，形状有怎样的变化</a:t>
            </a:r>
            <a:r>
              <a:rPr lang="en-US" altLang="zh-CN" sz="2800" dirty="0"/>
              <a:t>?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95287" y="5013176"/>
            <a:ext cx="842518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/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aseline="-30000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aseline="-30000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aseline="-30000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800" baseline="-30000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相当于四边形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纵向拉长为原来的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倍得到的。 </a:t>
            </a:r>
            <a:endParaRPr lang="zh-CN" altLang="en-US" sz="28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316865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dirty="0">
                <a:solidFill>
                  <a:srgbClr val="339966"/>
                </a:solidFill>
                <a:effectLst>
                  <a:outerShdw sy="50000" kx="2453608" rotWithShape="0">
                    <a:srgbClr val="C0C0C0">
                      <a:alpha val="5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动手试一试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7950" y="1196975"/>
            <a:ext cx="3311525" cy="50783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92157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</a:rPr>
              <a:t>(1)</a:t>
            </a:r>
            <a:r>
              <a:rPr lang="zh-CN" altLang="en-US" sz="3600" b="1" dirty="0">
                <a:solidFill>
                  <a:srgbClr val="FF0066"/>
                </a:solidFill>
              </a:rPr>
              <a:t>请同学们在坐标纸上建立坐标系</a:t>
            </a:r>
            <a:r>
              <a:rPr lang="en-US" altLang="zh-CN" sz="3600" b="1" dirty="0">
                <a:solidFill>
                  <a:srgbClr val="FF0066"/>
                </a:solidFill>
              </a:rPr>
              <a:t>,</a:t>
            </a:r>
            <a:r>
              <a:rPr lang="zh-CN" altLang="en-US" sz="3600" b="1" dirty="0">
                <a:solidFill>
                  <a:srgbClr val="FF0066"/>
                </a:solidFill>
              </a:rPr>
              <a:t>描出点</a:t>
            </a:r>
            <a:r>
              <a:rPr lang="en-US" altLang="zh-CN" sz="3600" b="1" dirty="0">
                <a:solidFill>
                  <a:srgbClr val="FF0066"/>
                </a:solidFill>
              </a:rPr>
              <a:t>A(-2,-3),</a:t>
            </a:r>
            <a:r>
              <a:rPr lang="zh-CN" altLang="en-US" sz="3600" b="1" dirty="0">
                <a:solidFill>
                  <a:srgbClr val="FF0066"/>
                </a:solidFill>
              </a:rPr>
              <a:t>将点</a:t>
            </a:r>
            <a:r>
              <a:rPr lang="en-US" altLang="zh-CN" sz="3600" b="1" dirty="0">
                <a:solidFill>
                  <a:srgbClr val="FF0066"/>
                </a:solidFill>
              </a:rPr>
              <a:t>A</a:t>
            </a:r>
            <a:r>
              <a:rPr lang="zh-CN" altLang="en-US" sz="3600" b="1" dirty="0">
                <a:solidFill>
                  <a:srgbClr val="FF0066"/>
                </a:solidFill>
              </a:rPr>
              <a:t>向右平移</a:t>
            </a:r>
            <a:r>
              <a:rPr lang="en-US" altLang="zh-CN" sz="3600" b="1" dirty="0">
                <a:solidFill>
                  <a:srgbClr val="FF0066"/>
                </a:solidFill>
              </a:rPr>
              <a:t>5</a:t>
            </a:r>
            <a:r>
              <a:rPr lang="zh-CN" altLang="en-US" sz="3600" b="1" dirty="0">
                <a:solidFill>
                  <a:srgbClr val="FF0066"/>
                </a:solidFill>
              </a:rPr>
              <a:t>个单位长度</a:t>
            </a:r>
            <a:r>
              <a:rPr lang="en-US" altLang="zh-CN" sz="3600" b="1" dirty="0">
                <a:solidFill>
                  <a:srgbClr val="FF0066"/>
                </a:solidFill>
              </a:rPr>
              <a:t>,</a:t>
            </a:r>
            <a:r>
              <a:rPr lang="zh-CN" altLang="en-US" sz="3600" b="1" dirty="0">
                <a:solidFill>
                  <a:srgbClr val="FF0066"/>
                </a:solidFill>
              </a:rPr>
              <a:t>得到点</a:t>
            </a:r>
            <a:r>
              <a:rPr lang="en-US" altLang="zh-CN" sz="3600" b="1" dirty="0">
                <a:solidFill>
                  <a:srgbClr val="FF0066"/>
                </a:solidFill>
              </a:rPr>
              <a:t>B,</a:t>
            </a:r>
            <a:r>
              <a:rPr lang="zh-CN" altLang="en-US" sz="3600" b="1" dirty="0">
                <a:solidFill>
                  <a:srgbClr val="FF0066"/>
                </a:solidFill>
              </a:rPr>
              <a:t>在图上标出这个点</a:t>
            </a:r>
            <a:r>
              <a:rPr lang="en-US" altLang="zh-CN" sz="3600" b="1" dirty="0">
                <a:solidFill>
                  <a:srgbClr val="FF0066"/>
                </a:solidFill>
              </a:rPr>
              <a:t>,</a:t>
            </a:r>
            <a:r>
              <a:rPr lang="zh-CN" altLang="en-US" sz="3600" b="1" dirty="0">
                <a:solidFill>
                  <a:srgbClr val="FF0066"/>
                </a:solidFill>
              </a:rPr>
              <a:t>并写出它的坐标</a:t>
            </a:r>
            <a:r>
              <a:rPr lang="en-US" altLang="zh-CN" sz="3600" b="1" dirty="0">
                <a:solidFill>
                  <a:srgbClr val="FF0066"/>
                </a:solidFill>
              </a:rPr>
              <a:t>;</a:t>
            </a:r>
          </a:p>
        </p:txBody>
      </p:sp>
      <p:grpSp>
        <p:nvGrpSpPr>
          <p:cNvPr id="3287" name="Group 215"/>
          <p:cNvGrpSpPr/>
          <p:nvPr/>
        </p:nvGrpSpPr>
        <p:grpSpPr bwMode="auto">
          <a:xfrm>
            <a:off x="3419475" y="431800"/>
            <a:ext cx="5724525" cy="5805488"/>
            <a:chOff x="2154" y="0"/>
            <a:chExt cx="3606" cy="3657"/>
          </a:xfrm>
        </p:grpSpPr>
        <p:grpSp>
          <p:nvGrpSpPr>
            <p:cNvPr id="3203" name="Group 131"/>
            <p:cNvGrpSpPr/>
            <p:nvPr/>
          </p:nvGrpSpPr>
          <p:grpSpPr bwMode="auto">
            <a:xfrm>
              <a:off x="2154" y="1979"/>
              <a:ext cx="3606" cy="480"/>
              <a:chOff x="576" y="2160"/>
              <a:chExt cx="4320" cy="480"/>
            </a:xfrm>
          </p:grpSpPr>
          <p:sp>
            <p:nvSpPr>
              <p:cNvPr id="3204" name="Text Box 132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25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3205" name="Group 133"/>
              <p:cNvGrpSpPr/>
              <p:nvPr/>
            </p:nvGrpSpPr>
            <p:grpSpPr bwMode="auto">
              <a:xfrm>
                <a:off x="576" y="2160"/>
                <a:ext cx="4320" cy="480"/>
                <a:chOff x="576" y="2160"/>
                <a:chExt cx="4320" cy="480"/>
              </a:xfrm>
            </p:grpSpPr>
            <p:sp>
              <p:nvSpPr>
                <p:cNvPr id="3206" name="Line 134"/>
                <p:cNvSpPr>
                  <a:spLocks noChangeShapeType="1"/>
                </p:cNvSpPr>
                <p:nvPr/>
              </p:nvSpPr>
              <p:spPr bwMode="auto">
                <a:xfrm>
                  <a:off x="576" y="2304"/>
                  <a:ext cx="432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207" name="Group 135"/>
                <p:cNvGrpSpPr/>
                <p:nvPr/>
              </p:nvGrpSpPr>
              <p:grpSpPr bwMode="auto">
                <a:xfrm>
                  <a:off x="2448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3208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9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210" name="Group 138"/>
                <p:cNvGrpSpPr/>
                <p:nvPr/>
              </p:nvGrpSpPr>
              <p:grpSpPr bwMode="auto">
                <a:xfrm>
                  <a:off x="3216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3211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2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213" name="Group 141"/>
                <p:cNvGrpSpPr/>
                <p:nvPr/>
              </p:nvGrpSpPr>
              <p:grpSpPr bwMode="auto">
                <a:xfrm>
                  <a:off x="398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3214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5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216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2736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3217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121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218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219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888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220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272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3221" name="Group 149"/>
                <p:cNvGrpSpPr/>
                <p:nvPr/>
              </p:nvGrpSpPr>
              <p:grpSpPr bwMode="auto">
                <a:xfrm>
                  <a:off x="86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3222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224" name="Group 152"/>
                <p:cNvGrpSpPr/>
                <p:nvPr/>
              </p:nvGrpSpPr>
              <p:grpSpPr bwMode="auto">
                <a:xfrm>
                  <a:off x="1632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322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6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22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672" y="2352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3228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056" y="2352"/>
                  <a:ext cx="33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sp>
              <p:nvSpPr>
                <p:cNvPr id="3229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1440" y="2352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323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1824" y="2352"/>
                  <a:ext cx="33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</p:grpSp>
        <p:grpSp>
          <p:nvGrpSpPr>
            <p:cNvPr id="3259" name="Group 187"/>
            <p:cNvGrpSpPr/>
            <p:nvPr/>
          </p:nvGrpSpPr>
          <p:grpSpPr bwMode="auto">
            <a:xfrm>
              <a:off x="3424" y="105"/>
              <a:ext cx="432" cy="3552"/>
              <a:chOff x="2160" y="288"/>
              <a:chExt cx="432" cy="3552"/>
            </a:xfrm>
          </p:grpSpPr>
          <p:sp>
            <p:nvSpPr>
              <p:cNvPr id="3260" name="Line 188"/>
              <p:cNvSpPr>
                <a:spLocks noChangeShapeType="1"/>
              </p:cNvSpPr>
              <p:nvPr/>
            </p:nvSpPr>
            <p:spPr bwMode="auto">
              <a:xfrm flipV="1">
                <a:off x="2448" y="288"/>
                <a:ext cx="0" cy="35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61" name="Text Box 189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262" name="Text Box 190"/>
              <p:cNvSpPr txBox="1">
                <a:spLocks noChangeArrowheads="1"/>
              </p:cNvSpPr>
              <p:nvPr/>
            </p:nvSpPr>
            <p:spPr bwMode="auto">
              <a:xfrm>
                <a:off x="2208" y="187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263" name="Text Box 191"/>
              <p:cNvSpPr txBox="1">
                <a:spLocks noChangeArrowheads="1"/>
              </p:cNvSpPr>
              <p:nvPr/>
            </p:nvSpPr>
            <p:spPr bwMode="auto">
              <a:xfrm>
                <a:off x="2208" y="86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264" name="Text Box 192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3265" name="Text Box 193"/>
              <p:cNvSpPr txBox="1">
                <a:spLocks noChangeArrowheads="1"/>
              </p:cNvSpPr>
              <p:nvPr/>
            </p:nvSpPr>
            <p:spPr bwMode="auto">
              <a:xfrm>
                <a:off x="2208" y="52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3266" name="Group 194"/>
              <p:cNvGrpSpPr/>
              <p:nvPr/>
            </p:nvGrpSpPr>
            <p:grpSpPr bwMode="auto">
              <a:xfrm rot="-5362763">
                <a:off x="2352" y="744"/>
                <a:ext cx="312" cy="168"/>
                <a:chOff x="2160" y="3888"/>
                <a:chExt cx="192" cy="96"/>
              </a:xfrm>
            </p:grpSpPr>
            <p:sp>
              <p:nvSpPr>
                <p:cNvPr id="3267" name="Line 195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68" name="Line 196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269" name="Group 197"/>
              <p:cNvGrpSpPr/>
              <p:nvPr/>
            </p:nvGrpSpPr>
            <p:grpSpPr bwMode="auto">
              <a:xfrm rot="-5362763">
                <a:off x="2352" y="1416"/>
                <a:ext cx="312" cy="168"/>
                <a:chOff x="2160" y="3888"/>
                <a:chExt cx="192" cy="96"/>
              </a:xfrm>
            </p:grpSpPr>
            <p:sp>
              <p:nvSpPr>
                <p:cNvPr id="3270" name="Line 198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1" name="Line 199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272" name="Group 200"/>
              <p:cNvGrpSpPr/>
              <p:nvPr/>
            </p:nvGrpSpPr>
            <p:grpSpPr bwMode="auto">
              <a:xfrm rot="-5362763">
                <a:off x="2352" y="2064"/>
                <a:ext cx="312" cy="168"/>
                <a:chOff x="2160" y="3888"/>
                <a:chExt cx="192" cy="96"/>
              </a:xfrm>
            </p:grpSpPr>
            <p:sp>
              <p:nvSpPr>
                <p:cNvPr id="3273" name="Line 201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4" name="Line 202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275" name="Text Box 203"/>
              <p:cNvSpPr txBox="1">
                <a:spLocks noChangeArrowheads="1"/>
              </p:cNvSpPr>
              <p:nvPr/>
            </p:nvSpPr>
            <p:spPr bwMode="auto">
              <a:xfrm>
                <a:off x="2160" y="283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3276" name="Text Box 204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3277" name="Text Box 205"/>
              <p:cNvSpPr txBox="1">
                <a:spLocks noChangeArrowheads="1"/>
              </p:cNvSpPr>
              <p:nvPr/>
            </p:nvSpPr>
            <p:spPr bwMode="auto">
              <a:xfrm>
                <a:off x="2160" y="2496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3278" name="Text Box 206"/>
              <p:cNvSpPr txBox="1">
                <a:spLocks noChangeArrowheads="1"/>
              </p:cNvSpPr>
              <p:nvPr/>
            </p:nvSpPr>
            <p:spPr bwMode="auto">
              <a:xfrm>
                <a:off x="2160" y="3120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grpSp>
            <p:nvGrpSpPr>
              <p:cNvPr id="3279" name="Group 207"/>
              <p:cNvGrpSpPr/>
              <p:nvPr/>
            </p:nvGrpSpPr>
            <p:grpSpPr bwMode="auto">
              <a:xfrm rot="-5362763">
                <a:off x="2352" y="2712"/>
                <a:ext cx="312" cy="168"/>
                <a:chOff x="2160" y="3888"/>
                <a:chExt cx="192" cy="96"/>
              </a:xfrm>
            </p:grpSpPr>
            <p:sp>
              <p:nvSpPr>
                <p:cNvPr id="3280" name="Line 208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1" name="Line 209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282" name="Group 210"/>
              <p:cNvGrpSpPr/>
              <p:nvPr/>
            </p:nvGrpSpPr>
            <p:grpSpPr bwMode="auto">
              <a:xfrm rot="-5362763">
                <a:off x="2352" y="3384"/>
                <a:ext cx="312" cy="168"/>
                <a:chOff x="2160" y="3888"/>
                <a:chExt cx="192" cy="96"/>
              </a:xfrm>
            </p:grpSpPr>
            <p:sp>
              <p:nvSpPr>
                <p:cNvPr id="3283" name="Line 211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4" name="Line 212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285" name="Text Box 213"/>
            <p:cNvSpPr txBox="1">
              <a:spLocks noChangeArrowheads="1"/>
            </p:cNvSpPr>
            <p:nvPr/>
          </p:nvSpPr>
          <p:spPr bwMode="auto">
            <a:xfrm>
              <a:off x="5442" y="2024"/>
              <a:ext cx="31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FF0066"/>
                  </a:solidFill>
                </a:rPr>
                <a:t>x</a:t>
              </a:r>
            </a:p>
          </p:txBody>
        </p:sp>
        <p:sp>
          <p:nvSpPr>
            <p:cNvPr id="3286" name="Text Box 214"/>
            <p:cNvSpPr txBox="1">
              <a:spLocks noChangeArrowheads="1"/>
            </p:cNvSpPr>
            <p:nvPr/>
          </p:nvSpPr>
          <p:spPr bwMode="auto">
            <a:xfrm>
              <a:off x="3787" y="0"/>
              <a:ext cx="31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FF0066"/>
                  </a:solidFill>
                </a:rPr>
                <a:t>y</a:t>
              </a:r>
            </a:p>
          </p:txBody>
        </p:sp>
      </p:grpSp>
      <p:sp>
        <p:nvSpPr>
          <p:cNvPr id="3289" name="Text Box 217"/>
          <p:cNvSpPr txBox="1">
            <a:spLocks noChangeArrowheads="1"/>
          </p:cNvSpPr>
          <p:nvPr/>
        </p:nvSpPr>
        <p:spPr bwMode="auto">
          <a:xfrm>
            <a:off x="3995738" y="24209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291" name="Line 219"/>
          <p:cNvSpPr>
            <a:spLocks noChangeShapeType="1"/>
          </p:cNvSpPr>
          <p:nvPr/>
        </p:nvSpPr>
        <p:spPr bwMode="auto">
          <a:xfrm>
            <a:off x="4787900" y="1557338"/>
            <a:ext cx="0" cy="431958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92" name="Line 220"/>
          <p:cNvSpPr>
            <a:spLocks noChangeShapeType="1"/>
          </p:cNvSpPr>
          <p:nvPr/>
        </p:nvSpPr>
        <p:spPr bwMode="auto">
          <a:xfrm flipH="1">
            <a:off x="3779838" y="5373688"/>
            <a:ext cx="5184775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93" name="Oval 221"/>
          <p:cNvSpPr>
            <a:spLocks noChangeArrowheads="1"/>
          </p:cNvSpPr>
          <p:nvPr/>
        </p:nvSpPr>
        <p:spPr bwMode="auto">
          <a:xfrm>
            <a:off x="4716463" y="53006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94" name="Text Box 222"/>
          <p:cNvSpPr txBox="1">
            <a:spLocks noChangeArrowheads="1"/>
          </p:cNvSpPr>
          <p:nvPr/>
        </p:nvSpPr>
        <p:spPr bwMode="auto">
          <a:xfrm>
            <a:off x="3924300" y="544512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A(-2,-3)</a:t>
            </a:r>
          </a:p>
        </p:txBody>
      </p:sp>
      <p:sp>
        <p:nvSpPr>
          <p:cNvPr id="3296" name="Line 224"/>
          <p:cNvSpPr>
            <a:spLocks noChangeShapeType="1"/>
          </p:cNvSpPr>
          <p:nvPr/>
        </p:nvSpPr>
        <p:spPr bwMode="auto">
          <a:xfrm>
            <a:off x="7451725" y="1557338"/>
            <a:ext cx="0" cy="431958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97" name="Oval 225"/>
          <p:cNvSpPr>
            <a:spLocks noChangeArrowheads="1"/>
          </p:cNvSpPr>
          <p:nvPr/>
        </p:nvSpPr>
        <p:spPr bwMode="auto">
          <a:xfrm>
            <a:off x="4716463" y="53006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98" name="Text Box 226"/>
          <p:cNvSpPr txBox="1">
            <a:spLocks noChangeArrowheads="1"/>
          </p:cNvSpPr>
          <p:nvPr/>
        </p:nvSpPr>
        <p:spPr bwMode="auto">
          <a:xfrm>
            <a:off x="6732588" y="544512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B(3,-3)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-0.00509 L 0.28733 -0.0050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1" grpId="0" animBg="1"/>
      <p:bldP spid="3292" grpId="0" animBg="1"/>
      <p:bldP spid="3293" grpId="0" animBg="1"/>
      <p:bldP spid="3293" grpId="1" animBg="1"/>
      <p:bldP spid="3294" grpId="0"/>
      <p:bldP spid="3296" grpId="0" animBg="1"/>
      <p:bldP spid="3297" grpId="0" animBg="1"/>
      <p:bldP spid="3298" grpId="0"/>
      <p:bldP spid="329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95288" y="476250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altLang="zh-CN" sz="2800">
                <a:latin typeface="Arial" panose="020B0604020202020204"/>
                <a:cs typeface="Times New Roman" panose="02020603050405020304" pitchFamily="18" charset="0"/>
              </a:rPr>
              <a:t>—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，在平面直角坐标系中，四边形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各顶点的坐标分别为</a:t>
            </a:r>
            <a:endParaRPr lang="zh-CN" altLang="en-US" sz="280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403350" y="1557338"/>
            <a:ext cx="419258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908175" y="3154363"/>
            <a:ext cx="1533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</a:t>
            </a:r>
            <a:r>
              <a:rPr lang="zh-CN" altLang="en-US" sz="2800" b="1">
                <a:solidFill>
                  <a:srgbClr val="A50021"/>
                </a:solidFill>
              </a:rPr>
              <a:t>－</a:t>
            </a:r>
            <a:r>
              <a:rPr lang="en-US" altLang="zh-CN" sz="2800" b="1">
                <a:solidFill>
                  <a:srgbClr val="A50021"/>
                </a:solidFill>
              </a:rPr>
              <a:t>2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356100" y="4378325"/>
            <a:ext cx="153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，－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292725" y="3160713"/>
            <a:ext cx="117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(6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00563" y="2368550"/>
            <a:ext cx="117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0" grpId="0"/>
      <p:bldP spid="29701" grpId="0"/>
      <p:bldP spid="29702" grpId="0"/>
      <p:bldP spid="2970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/>
          <p:nvPr/>
        </p:nvGrpSpPr>
        <p:grpSpPr bwMode="auto">
          <a:xfrm>
            <a:off x="468313" y="260350"/>
            <a:ext cx="7848600" cy="2036763"/>
            <a:chOff x="295" y="164"/>
            <a:chExt cx="4944" cy="1283"/>
          </a:xfrm>
        </p:grpSpPr>
        <p:graphicFrame>
          <p:nvGraphicFramePr>
            <p:cNvPr id="30723" name="Object 3"/>
            <p:cNvGraphicFramePr>
              <a:graphicFrameLocks noChangeAspect="1"/>
            </p:cNvGraphicFramePr>
            <p:nvPr/>
          </p:nvGraphicFramePr>
          <p:xfrm>
            <a:off x="3016" y="164"/>
            <a:ext cx="266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2" name="Equation" r:id="rId3" imgW="152400" imgH="393700" progId="Equation.DSMT4">
                    <p:embed/>
                  </p:oleObj>
                </mc:Choice>
                <mc:Fallback>
                  <p:oleObj name="Equation" r:id="rId3" imgW="152400" imgH="3937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164"/>
                          <a:ext cx="266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295" y="300"/>
              <a:ext cx="4944" cy="1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en-US" altLang="zh-CN" sz="2800" dirty="0"/>
                <a:t>2.</a:t>
              </a:r>
              <a:r>
                <a:rPr lang="zh-CN" altLang="en-US" sz="2800" dirty="0"/>
                <a:t>如果各顶点的横坐标都乘    </a:t>
              </a:r>
              <a:r>
                <a:rPr lang="zh-CN" altLang="en-US" sz="28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，纵坐标不变，并把所得到的各点依次连结，那么新四边形与原四边形相比，形状有怎样的变化</a:t>
              </a:r>
              <a:r>
                <a:rPr lang="en-US" altLang="zh-CN" sz="28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95288" y="2492375"/>
            <a:ext cx="7921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所得点的坐标分别为</a:t>
            </a:r>
            <a:r>
              <a:rPr lang="en-US" altLang="zh-CN" sz="2800"/>
              <a:t>A</a:t>
            </a:r>
            <a:r>
              <a:rPr lang="en-US" altLang="zh-CN" sz="2800" baseline="-25000"/>
              <a:t>2</a:t>
            </a:r>
            <a:r>
              <a:rPr lang="en-US" altLang="zh-CN" sz="2800"/>
              <a:t>(</a:t>
            </a:r>
            <a:r>
              <a:rPr lang="zh-CN" altLang="en-US" sz="2800"/>
              <a:t>－</a:t>
            </a:r>
            <a:r>
              <a:rPr lang="en-US" altLang="zh-CN" sz="2800"/>
              <a:t>1</a:t>
            </a:r>
            <a:r>
              <a:rPr lang="zh-CN" altLang="en-US" sz="2800"/>
              <a:t>，</a:t>
            </a:r>
            <a:r>
              <a:rPr lang="en-US" altLang="zh-CN" sz="2800"/>
              <a:t>0)</a:t>
            </a:r>
            <a:r>
              <a:rPr lang="zh-CN" altLang="en-US" sz="2800"/>
              <a:t>，</a:t>
            </a:r>
            <a:r>
              <a:rPr lang="en-US" altLang="zh-CN" sz="2800"/>
              <a:t>B</a:t>
            </a:r>
            <a:r>
              <a:rPr lang="en-US" altLang="zh-CN" sz="2800" baseline="-25000"/>
              <a:t>2</a:t>
            </a:r>
            <a:r>
              <a:rPr lang="en-US" altLang="zh-CN" sz="2800"/>
              <a:t>(2</a:t>
            </a:r>
            <a:r>
              <a:rPr lang="zh-CN" altLang="en-US" sz="2800"/>
              <a:t>，－</a:t>
            </a:r>
            <a:r>
              <a:rPr lang="en-US" altLang="zh-CN" sz="2800"/>
              <a:t>2)</a:t>
            </a:r>
            <a:r>
              <a:rPr lang="zh-CN" altLang="en-US" sz="2800"/>
              <a:t>，</a:t>
            </a:r>
            <a:r>
              <a:rPr lang="en-US" altLang="zh-CN" sz="2800"/>
              <a:t>C</a:t>
            </a:r>
            <a:r>
              <a:rPr lang="en-US" altLang="zh-CN" sz="2800" baseline="-25000"/>
              <a:t>2</a:t>
            </a:r>
            <a:r>
              <a:rPr lang="en-US" altLang="zh-CN" sz="2800"/>
              <a:t>(3</a:t>
            </a:r>
            <a:r>
              <a:rPr lang="zh-CN" altLang="en-US" sz="2800"/>
              <a:t>，</a:t>
            </a:r>
            <a:r>
              <a:rPr lang="en-US" altLang="zh-CN" sz="2800"/>
              <a:t>0)</a:t>
            </a:r>
            <a:r>
              <a:rPr lang="zh-CN" altLang="en-US" sz="2800"/>
              <a:t>，</a:t>
            </a:r>
            <a:r>
              <a:rPr lang="en-US" altLang="zh-CN" sz="2800"/>
              <a:t>D</a:t>
            </a:r>
            <a:r>
              <a:rPr lang="en-US" altLang="zh-CN" sz="2800" baseline="-25000"/>
              <a:t>2</a:t>
            </a:r>
            <a:r>
              <a:rPr lang="en-US" altLang="zh-CN" sz="2800"/>
              <a:t>(2</a:t>
            </a:r>
            <a:r>
              <a:rPr lang="zh-CN" altLang="en-US" sz="2800"/>
              <a:t>，</a:t>
            </a:r>
            <a:r>
              <a:rPr lang="en-US" altLang="zh-CN" sz="2800"/>
              <a:t>2)</a:t>
            </a:r>
            <a:r>
              <a:rPr lang="zh-CN" altLang="en-US" sz="2800"/>
              <a:t>。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68313" y="3644900"/>
            <a:ext cx="7820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依次连结各点得到四边形</a:t>
            </a:r>
            <a:r>
              <a:rPr lang="en-US" altLang="zh-CN" sz="2800"/>
              <a:t>A</a:t>
            </a:r>
            <a:r>
              <a:rPr lang="en-US" altLang="zh-CN" sz="2800" baseline="-25000"/>
              <a:t>2</a:t>
            </a:r>
            <a:r>
              <a:rPr lang="en-US" altLang="zh-CN" sz="2800"/>
              <a:t>B</a:t>
            </a:r>
            <a:r>
              <a:rPr lang="en-US" altLang="zh-CN" sz="2800" baseline="-25000"/>
              <a:t>2</a:t>
            </a:r>
            <a:r>
              <a:rPr lang="en-US" altLang="zh-CN" sz="2800"/>
              <a:t>C</a:t>
            </a:r>
            <a:r>
              <a:rPr lang="en-US" altLang="zh-CN" sz="2800" baseline="-25000"/>
              <a:t>2</a:t>
            </a:r>
            <a:r>
              <a:rPr lang="en-US" altLang="zh-CN" sz="2800"/>
              <a:t>D</a:t>
            </a:r>
            <a:r>
              <a:rPr lang="en-US" altLang="zh-CN" sz="2800" baseline="-25000"/>
              <a:t>2</a:t>
            </a:r>
            <a:r>
              <a:rPr lang="en-US" altLang="zh-CN" sz="2800"/>
              <a:t> (</a:t>
            </a:r>
            <a:r>
              <a:rPr lang="zh-CN" altLang="en-US" sz="2800"/>
              <a:t>图</a:t>
            </a:r>
            <a:r>
              <a:rPr lang="en-US" altLang="zh-CN" sz="2800"/>
              <a:t>18—18)</a:t>
            </a:r>
            <a:r>
              <a:rPr lang="zh-CN" altLang="en-US" sz="2800"/>
              <a:t>。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333375"/>
            <a:ext cx="4268787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3850" y="4365625"/>
            <a:ext cx="81375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800" dirty="0"/>
              <a:t>仔细观察：</a:t>
            </a:r>
          </a:p>
          <a:p>
            <a:pPr>
              <a:lnSpc>
                <a:spcPct val="135000"/>
              </a:lnSpc>
            </a:pPr>
            <a:r>
              <a:rPr lang="zh-CN" altLang="en-US" sz="2800" dirty="0"/>
              <a:t>新四边形与原四边形相比，形状有怎样的变化</a:t>
            </a:r>
            <a:r>
              <a:rPr lang="en-US" altLang="zh-CN" sz="2800" dirty="0"/>
              <a:t>?</a:t>
            </a:r>
          </a:p>
        </p:txBody>
      </p:sp>
      <p:grpSp>
        <p:nvGrpSpPr>
          <p:cNvPr id="31748" name="Group 4"/>
          <p:cNvGrpSpPr/>
          <p:nvPr/>
        </p:nvGrpSpPr>
        <p:grpSpPr bwMode="auto">
          <a:xfrm>
            <a:off x="323850" y="5418138"/>
            <a:ext cx="7991475" cy="1439862"/>
            <a:chOff x="204" y="3413"/>
            <a:chExt cx="5034" cy="907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204" y="3413"/>
              <a:ext cx="5034" cy="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zh-CN" altLang="en-US" sz="2800">
                  <a:latin typeface="宋体" panose="02010600030101010101" pitchFamily="2" charset="-122"/>
                  <a:cs typeface="Times New Roman" panose="02020603050405020304" pitchFamily="18" charset="0"/>
                </a:rPr>
                <a:t>四边形</a:t>
              </a:r>
              <a:r>
                <a:rPr lang="en-US" altLang="zh-CN" sz="280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800" baseline="-30000"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80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800" baseline="-30000"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800"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2800" baseline="-30000"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800"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altLang="zh-CN" sz="2800" baseline="-30000"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800">
                  <a:latin typeface="宋体" panose="02010600030101010101" pitchFamily="2" charset="-122"/>
                  <a:cs typeface="Times New Roman" panose="02020603050405020304" pitchFamily="18" charset="0"/>
                </a:rPr>
                <a:t>相当于四边形</a:t>
              </a:r>
              <a:r>
                <a:rPr lang="en-US" altLang="zh-CN" sz="2800">
                  <a:latin typeface="宋体" panose="02010600030101010101" pitchFamily="2" charset="-122"/>
                  <a:cs typeface="Times New Roman" panose="02020603050405020304" pitchFamily="18" charset="0"/>
                </a:rPr>
                <a:t>ABCD</a:t>
              </a:r>
              <a:r>
                <a:rPr lang="zh-CN" altLang="en-US" sz="2800">
                  <a:latin typeface="宋体" panose="02010600030101010101" pitchFamily="2" charset="-122"/>
                  <a:cs typeface="Times New Roman" panose="02020603050405020304" pitchFamily="18" charset="0"/>
                </a:rPr>
                <a:t>横向压缩为原来的  </a:t>
              </a:r>
              <a:r>
                <a:rPr lang="zh-CN" altLang="en-US" sz="2800"/>
                <a:t>得到的。</a:t>
              </a:r>
            </a:p>
          </p:txBody>
        </p:sp>
        <p:graphicFrame>
          <p:nvGraphicFramePr>
            <p:cNvPr id="31750" name="Object 6"/>
            <p:cNvGraphicFramePr>
              <a:graphicFrameLocks noChangeAspect="1"/>
            </p:cNvGraphicFramePr>
            <p:nvPr/>
          </p:nvGraphicFramePr>
          <p:xfrm>
            <a:off x="521" y="3730"/>
            <a:ext cx="230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6" name="Equation" r:id="rId4" imgW="152400" imgH="393700" progId="Equation.DSMT4">
                    <p:embed/>
                  </p:oleObj>
                </mc:Choice>
                <mc:Fallback>
                  <p:oleObj name="Equation" r:id="rId4" imgW="152400" imgH="3937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3730"/>
                          <a:ext cx="230" cy="5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04800" y="457200"/>
          <a:ext cx="2819400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Flash 影片" r:id="rId3" imgW="3691890" imgH="3606165" progId="Flash.Movie">
                  <p:embed/>
                </p:oleObj>
              </mc:Choice>
              <mc:Fallback>
                <p:oleObj name="Flash 影片" r:id="rId3" imgW="3691890" imgH="3606165" progId="Flash.Movi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2819400" cy="275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Group 3"/>
          <p:cNvGraphicFramePr>
            <a:graphicFrameLocks noGrp="1"/>
          </p:cNvGraphicFramePr>
          <p:nvPr/>
        </p:nvGraphicFramePr>
        <p:xfrm>
          <a:off x="755848" y="3356992"/>
          <a:ext cx="7848600" cy="31242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运动方式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运动方向　　和  距  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三个顶点的坐标变化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横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坐标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纵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坐标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　　平　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向右、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个单位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都增加了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不　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向左、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个单位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向上、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个单位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向下、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个单位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4565848" y="4957192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都减少了</a:t>
            </a:r>
            <a:r>
              <a:rPr kumimoji="1" lang="en-US" altLang="zh-CN" sz="280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6547048" y="4957192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kumimoji="1" lang="zh-CN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不    变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4337248" y="5428680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　不　变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6623248" y="5414392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都增加了</a:t>
            </a:r>
            <a:r>
              <a:rPr kumimoji="1" lang="en-US" altLang="zh-CN" sz="280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4489648" y="5962080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chemeClr val="accent2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不　变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623248" y="5962080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都减少了</a:t>
            </a:r>
            <a:r>
              <a:rPr kumimoji="1" lang="en-US" altLang="zh-CN" sz="280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32808" name="Object 40"/>
          <p:cNvGraphicFramePr>
            <a:graphicFrameLocks noChangeAspect="1"/>
          </p:cNvGraphicFramePr>
          <p:nvPr/>
        </p:nvGraphicFramePr>
        <p:xfrm>
          <a:off x="3284538" y="533400"/>
          <a:ext cx="2811462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Flash 影片" r:id="rId5" imgW="3488690" imgH="3402965" progId="Flash.Movie">
                  <p:embed/>
                </p:oleObj>
              </mc:Choice>
              <mc:Fallback>
                <p:oleObj name="Flash 影片" r:id="rId5" imgW="3488690" imgH="3402965" progId="Flash.Movie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533400"/>
                        <a:ext cx="2811462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9" name="Object 41"/>
          <p:cNvGraphicFramePr>
            <a:graphicFrameLocks noChangeAspect="1"/>
          </p:cNvGraphicFramePr>
          <p:nvPr/>
        </p:nvGraphicFramePr>
        <p:xfrm>
          <a:off x="6096000" y="234950"/>
          <a:ext cx="3108325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Flash 影片" r:id="rId7" imgW="3488690" imgH="3072765" progId="Flash.Movie">
                  <p:embed/>
                </p:oleObj>
              </mc:Choice>
              <mc:Fallback>
                <p:oleObj name="Flash 影片" r:id="rId7" imgW="3488690" imgH="3072765" progId="Flash.Movie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34950"/>
                        <a:ext cx="3108325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323850" y="26035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5050"/>
                </a:solidFill>
                <a:latin typeface="Times New Roman" panose="02020603050405020304" pitchFamily="18" charset="0"/>
                <a:ea typeface="创艺简行楷" pitchFamily="2" charset="-122"/>
              </a:rPr>
              <a:t>练习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2" grpId="0" autoUpdateAnimBg="0"/>
      <p:bldP spid="32803" grpId="0" autoUpdateAnimBg="0"/>
      <p:bldP spid="32804" grpId="0" autoUpdateAnimBg="0"/>
      <p:bldP spid="32805" grpId="0" autoUpdateAnimBg="0"/>
      <p:bldP spid="32806" grpId="0" autoUpdateAnimBg="0"/>
      <p:bldP spid="32807" grpId="0" autoUpdateAnimBg="0"/>
      <p:bldP spid="3281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3529013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dirty="0">
                <a:solidFill>
                  <a:srgbClr val="008000">
                    <a:alpha val="87000"/>
                  </a:srgbClr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结论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1643063"/>
            <a:ext cx="5903913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latin typeface="隶书" panose="02010509060101010101" pitchFamily="49" charset="-122"/>
                <a:ea typeface="隶书" panose="02010509060101010101" pitchFamily="49" charset="-122"/>
              </a:rPr>
              <a:t>将坐标平面内的一点向右（或向左）平移时，横坐标</a:t>
            </a:r>
            <a:r>
              <a:rPr lang="zh-CN" altLang="en-US" sz="4800" b="1" u="sng" dirty="0">
                <a:latin typeface="隶书" panose="02010509060101010101" pitchFamily="49" charset="-122"/>
                <a:ea typeface="隶书" panose="02010509060101010101" pitchFamily="49" charset="-122"/>
              </a:rPr>
              <a:t>      </a:t>
            </a:r>
            <a:r>
              <a:rPr lang="zh-CN" altLang="en-US" sz="4800" b="1" dirty="0">
                <a:latin typeface="隶书" panose="02010509060101010101" pitchFamily="49" charset="-122"/>
                <a:ea typeface="隶书" panose="02010509060101010101" pitchFamily="49" charset="-122"/>
              </a:rPr>
              <a:t>，纵坐标</a:t>
            </a:r>
            <a:r>
              <a:rPr lang="zh-CN" altLang="en-US" sz="4800" b="1" u="sng" dirty="0"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4800" b="1" dirty="0">
                <a:latin typeface="隶书" panose="02010509060101010101" pitchFamily="49" charset="-122"/>
                <a:ea typeface="隶书" panose="02010509060101010101" pitchFamily="49" charset="-122"/>
              </a:rPr>
              <a:t>；将点向上（或向下）平移时，横坐标</a:t>
            </a:r>
            <a:r>
              <a:rPr lang="zh-CN" altLang="en-US" b="1" u="sng" dirty="0">
                <a:latin typeface="隶书" panose="02010509060101010101" pitchFamily="49" charset="-122"/>
                <a:ea typeface="隶书" panose="02010509060101010101" pitchFamily="49" charset="-122"/>
              </a:rPr>
              <a:t>          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zh-CN" altLang="en-US" sz="4800" b="1" dirty="0">
                <a:latin typeface="隶书" panose="02010509060101010101" pitchFamily="49" charset="-122"/>
                <a:ea typeface="隶书" panose="02010509060101010101" pitchFamily="49" charset="-122"/>
              </a:rPr>
              <a:t>纵坐标</a:t>
            </a:r>
            <a:r>
              <a:rPr lang="zh-CN" altLang="en-US" sz="4800" b="1" u="sng" dirty="0">
                <a:latin typeface="隶书" panose="02010509060101010101" pitchFamily="49" charset="-122"/>
                <a:ea typeface="隶书" panose="02010509060101010101" pitchFamily="49" charset="-122"/>
              </a:rPr>
              <a:t>        </a:t>
            </a:r>
            <a:r>
              <a:rPr lang="zh-CN" altLang="en-US" sz="4800" b="1" dirty="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</a:p>
        </p:txBody>
      </p:sp>
      <p:grpSp>
        <p:nvGrpSpPr>
          <p:cNvPr id="7176" name="Group 8"/>
          <p:cNvGrpSpPr/>
          <p:nvPr/>
        </p:nvGrpSpPr>
        <p:grpSpPr bwMode="auto">
          <a:xfrm>
            <a:off x="5940425" y="2133600"/>
            <a:ext cx="2879725" cy="2951163"/>
            <a:chOff x="839" y="1207"/>
            <a:chExt cx="4400" cy="2767"/>
          </a:xfrm>
        </p:grpSpPr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839" y="2704"/>
              <a:ext cx="44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V="1">
              <a:off x="3061" y="1207"/>
              <a:ext cx="0" cy="27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6372225" y="2636838"/>
            <a:ext cx="576263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132138" y="3284538"/>
            <a:ext cx="244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ea typeface="隶书" panose="02010509060101010101" pitchFamily="49" charset="-122"/>
              </a:rPr>
              <a:t>相加（减）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908175" y="4005263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ea typeface="隶书" panose="02010509060101010101" pitchFamily="49" charset="-122"/>
              </a:rPr>
              <a:t>不变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132138" y="5373688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ea typeface="隶书" panose="02010509060101010101" pitchFamily="49" charset="-122"/>
              </a:rPr>
              <a:t>不变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900113" y="616267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ea typeface="隶书" panose="02010509060101010101" pitchFamily="49" charset="-122"/>
              </a:rPr>
              <a:t>相加（减）</a:t>
            </a: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6372225" y="2636838"/>
            <a:ext cx="576263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6372225" y="2636838"/>
            <a:ext cx="576263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6372225" y="2636838"/>
            <a:ext cx="576263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6372225" y="2636838"/>
            <a:ext cx="576263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4624E-6 L 0.16337 4.0462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37 4.04624E-6 L 0.16545 0.220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0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0.22034 L 1.38889E-6 0.220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2034 L 1.38889E-6 4.04624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2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4624E-6 L 0.16337 4.0462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37 4.04624E-6 L 0.16545 0.2203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0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0.22034 L 1.38889E-6 0.220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2034 L 1.38889E-6 4.0462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2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4624E-6 L 0.16337 4.04624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37 4.04624E-6 L 0.16545 0.2203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0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0.22034 L 1.38889E-6 0.2203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2034 L 1.38889E-6 4.0462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2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4624E-6 L 0.16337 4.04624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37 4.04624E-6 L 0.16545 0.2203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0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0.22034 L 1.38889E-6 0.2203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2034 L 1.38889E-6 4.04624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2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4624E-6 L 0.16337 4.04624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37 4.04624E-6 L 0.16545 0.2203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0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0.22034 L 1.38889E-6 0.2203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2034 L 1.38889E-6 4.04624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2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7" grpId="1" animBg="1"/>
      <p:bldP spid="7177" grpId="2" animBg="1"/>
      <p:bldP spid="7177" grpId="3" animBg="1"/>
      <p:bldP spid="7181" grpId="0"/>
      <p:bldP spid="7182" grpId="0"/>
      <p:bldP spid="7183" grpId="0"/>
      <p:bldP spid="7184" grpId="0"/>
      <p:bldP spid="7185" grpId="0" animBg="1"/>
      <p:bldP spid="7185" grpId="1" animBg="1"/>
      <p:bldP spid="7185" grpId="2" animBg="1"/>
      <p:bldP spid="7185" grpId="3" animBg="1"/>
      <p:bldP spid="7186" grpId="0" animBg="1"/>
      <p:bldP spid="7186" grpId="1" animBg="1"/>
      <p:bldP spid="7186" grpId="2" animBg="1"/>
      <p:bldP spid="7186" grpId="3" animBg="1"/>
      <p:bldP spid="7187" grpId="0" animBg="1"/>
      <p:bldP spid="7187" grpId="1" animBg="1"/>
      <p:bldP spid="7187" grpId="2" animBg="1"/>
      <p:bldP spid="7187" grpId="3" animBg="1"/>
      <p:bldP spid="7188" grpId="0" animBg="1"/>
      <p:bldP spid="7188" grpId="1" animBg="1"/>
      <p:bldP spid="7188" grpId="2" animBg="1"/>
      <p:bldP spid="7188" grpId="3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3168650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合作练习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4925" y="1139825"/>
            <a:ext cx="9109075" cy="22891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92157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</a:rPr>
              <a:t>1</a:t>
            </a:r>
            <a:r>
              <a:rPr lang="zh-CN" altLang="en-US" sz="3600" b="1" dirty="0">
                <a:solidFill>
                  <a:srgbClr val="FF0066"/>
                </a:solidFill>
              </a:rPr>
              <a:t>、将点</a:t>
            </a:r>
            <a:r>
              <a:rPr lang="en-US" altLang="zh-CN" sz="3600" b="1" dirty="0">
                <a:solidFill>
                  <a:srgbClr val="FF0066"/>
                </a:solidFill>
              </a:rPr>
              <a:t>A(3,-4)</a:t>
            </a:r>
            <a:r>
              <a:rPr lang="zh-CN" altLang="en-US" sz="3600" b="1" dirty="0">
                <a:solidFill>
                  <a:srgbClr val="FF0066"/>
                </a:solidFill>
              </a:rPr>
              <a:t>沿着</a:t>
            </a:r>
            <a:r>
              <a:rPr lang="en-US" altLang="zh-CN" sz="3600" b="1" dirty="0">
                <a:solidFill>
                  <a:srgbClr val="FF0066"/>
                </a:solidFill>
              </a:rPr>
              <a:t>x</a:t>
            </a:r>
            <a:r>
              <a:rPr lang="zh-CN" altLang="en-US" sz="3600" b="1" dirty="0">
                <a:solidFill>
                  <a:srgbClr val="FF0066"/>
                </a:solidFill>
              </a:rPr>
              <a:t>轴方负向平移</a:t>
            </a:r>
            <a:r>
              <a:rPr lang="en-US" altLang="zh-CN" sz="3600" b="1" dirty="0">
                <a:solidFill>
                  <a:srgbClr val="FF0066"/>
                </a:solidFill>
              </a:rPr>
              <a:t>3</a:t>
            </a:r>
            <a:r>
              <a:rPr lang="zh-CN" altLang="en-US" sz="3600" b="1" dirty="0">
                <a:solidFill>
                  <a:srgbClr val="FF0066"/>
                </a:solidFill>
              </a:rPr>
              <a:t>个单位长度</a:t>
            </a:r>
            <a:r>
              <a:rPr lang="en-US" altLang="zh-CN" sz="3600" b="1" dirty="0">
                <a:solidFill>
                  <a:srgbClr val="FF0066"/>
                </a:solidFill>
              </a:rPr>
              <a:t>,</a:t>
            </a:r>
            <a:r>
              <a:rPr lang="zh-CN" altLang="en-US" sz="3600" b="1" dirty="0">
                <a:solidFill>
                  <a:srgbClr val="FF0066"/>
                </a:solidFill>
              </a:rPr>
              <a:t>得到点</a:t>
            </a:r>
            <a:r>
              <a:rPr lang="en-US" altLang="zh-CN" sz="3600" b="1" dirty="0">
                <a:solidFill>
                  <a:srgbClr val="FF0066"/>
                </a:solidFill>
              </a:rPr>
              <a:t>B</a:t>
            </a:r>
            <a:r>
              <a:rPr lang="zh-CN" altLang="en-US" sz="3600" b="1" dirty="0">
                <a:solidFill>
                  <a:srgbClr val="FF0066"/>
                </a:solidFill>
              </a:rPr>
              <a:t>的坐标为</a:t>
            </a:r>
            <a:r>
              <a:rPr lang="zh-CN" altLang="en-US" sz="3600" b="1" u="sng" dirty="0">
                <a:solidFill>
                  <a:srgbClr val="FF0066"/>
                </a:solidFill>
              </a:rPr>
              <a:t>           </a:t>
            </a:r>
            <a:r>
              <a:rPr lang="en-US" altLang="zh-CN" sz="3600" b="1" dirty="0">
                <a:solidFill>
                  <a:srgbClr val="FF0066"/>
                </a:solidFill>
              </a:rPr>
              <a:t>,</a:t>
            </a:r>
            <a:r>
              <a:rPr lang="zh-CN" altLang="en-US" sz="3600" b="1" dirty="0">
                <a:solidFill>
                  <a:srgbClr val="FF0066"/>
                </a:solidFill>
              </a:rPr>
              <a:t>再将点</a:t>
            </a:r>
            <a:r>
              <a:rPr lang="en-US" altLang="zh-CN" sz="3600" b="1" dirty="0">
                <a:solidFill>
                  <a:srgbClr val="FF0066"/>
                </a:solidFill>
              </a:rPr>
              <a:t>B</a:t>
            </a:r>
            <a:r>
              <a:rPr lang="zh-CN" altLang="en-US" sz="3600" b="1" dirty="0">
                <a:solidFill>
                  <a:srgbClr val="FF0066"/>
                </a:solidFill>
              </a:rPr>
              <a:t>沿着</a:t>
            </a:r>
            <a:r>
              <a:rPr lang="en-US" altLang="zh-CN" sz="3600" b="1" dirty="0">
                <a:solidFill>
                  <a:srgbClr val="FF0066"/>
                </a:solidFill>
              </a:rPr>
              <a:t>y</a:t>
            </a:r>
            <a:r>
              <a:rPr lang="zh-CN" altLang="en-US" sz="3600" b="1" dirty="0">
                <a:solidFill>
                  <a:srgbClr val="FF0066"/>
                </a:solidFill>
              </a:rPr>
              <a:t>轴正方向平移</a:t>
            </a:r>
            <a:r>
              <a:rPr lang="en-US" altLang="zh-CN" sz="3600" b="1" dirty="0">
                <a:solidFill>
                  <a:srgbClr val="FF0066"/>
                </a:solidFill>
              </a:rPr>
              <a:t>4</a:t>
            </a:r>
            <a:r>
              <a:rPr lang="zh-CN" altLang="en-US" sz="3600" b="1" dirty="0">
                <a:solidFill>
                  <a:srgbClr val="FF0066"/>
                </a:solidFill>
              </a:rPr>
              <a:t>个单位长度，得到点</a:t>
            </a:r>
            <a:r>
              <a:rPr lang="en-US" altLang="zh-CN" sz="3600" b="1" dirty="0">
                <a:solidFill>
                  <a:srgbClr val="FF0066"/>
                </a:solidFill>
              </a:rPr>
              <a:t>C</a:t>
            </a:r>
            <a:r>
              <a:rPr lang="zh-CN" altLang="en-US" sz="3600" b="1" dirty="0">
                <a:solidFill>
                  <a:srgbClr val="FF0066"/>
                </a:solidFill>
              </a:rPr>
              <a:t>的坐标为</a:t>
            </a:r>
            <a:r>
              <a:rPr lang="zh-CN" altLang="en-US" sz="3600" b="1" u="sng" dirty="0">
                <a:solidFill>
                  <a:srgbClr val="FF0066"/>
                </a:solidFill>
              </a:rPr>
              <a:t>          </a:t>
            </a:r>
            <a:r>
              <a:rPr lang="zh-CN" altLang="en-US" sz="3600" b="1" dirty="0">
                <a:solidFill>
                  <a:srgbClr val="FF0066"/>
                </a:solidFill>
              </a:rPr>
              <a:t>。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4076700"/>
            <a:ext cx="9144000" cy="2289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FF"/>
                </a:solidFill>
              </a:rPr>
              <a:t>2</a:t>
            </a:r>
            <a:r>
              <a:rPr lang="zh-CN" altLang="en-US" sz="3600" b="1" dirty="0">
                <a:solidFill>
                  <a:srgbClr val="FF00FF"/>
                </a:solidFill>
              </a:rPr>
              <a:t>、在同一坐标系中，图形</a:t>
            </a:r>
            <a:r>
              <a:rPr lang="en-US" altLang="zh-CN" sz="3600" b="1" dirty="0">
                <a:solidFill>
                  <a:srgbClr val="FF00FF"/>
                </a:solidFill>
              </a:rPr>
              <a:t>a</a:t>
            </a:r>
            <a:r>
              <a:rPr lang="zh-CN" altLang="en-US" sz="3600" b="1" dirty="0">
                <a:solidFill>
                  <a:srgbClr val="FF00FF"/>
                </a:solidFill>
              </a:rPr>
              <a:t>是图形</a:t>
            </a:r>
            <a:r>
              <a:rPr lang="en-US" altLang="zh-CN" sz="3600" b="1" dirty="0">
                <a:solidFill>
                  <a:srgbClr val="FF00FF"/>
                </a:solidFill>
              </a:rPr>
              <a:t>b</a:t>
            </a:r>
            <a:r>
              <a:rPr lang="zh-CN" altLang="en-US" sz="3600" b="1" dirty="0">
                <a:solidFill>
                  <a:srgbClr val="FF00FF"/>
                </a:solidFill>
              </a:rPr>
              <a:t>向上平移</a:t>
            </a:r>
            <a:r>
              <a:rPr lang="en-US" altLang="zh-CN" sz="3600" b="1" dirty="0">
                <a:solidFill>
                  <a:srgbClr val="FF00FF"/>
                </a:solidFill>
              </a:rPr>
              <a:t>3</a:t>
            </a:r>
            <a:r>
              <a:rPr lang="zh-CN" altLang="en-US" sz="3600" b="1" dirty="0">
                <a:solidFill>
                  <a:srgbClr val="FF00FF"/>
                </a:solidFill>
              </a:rPr>
              <a:t>个单位长度得到的。如果图形</a:t>
            </a:r>
            <a:r>
              <a:rPr lang="en-US" altLang="zh-CN" sz="3600" b="1" dirty="0">
                <a:solidFill>
                  <a:srgbClr val="FF00FF"/>
                </a:solidFill>
              </a:rPr>
              <a:t>a</a:t>
            </a:r>
            <a:r>
              <a:rPr lang="zh-CN" altLang="en-US" sz="3600" b="1" dirty="0">
                <a:solidFill>
                  <a:srgbClr val="FF00FF"/>
                </a:solidFill>
              </a:rPr>
              <a:t>中点</a:t>
            </a:r>
            <a:r>
              <a:rPr lang="en-US" altLang="zh-CN" sz="3600" b="1" dirty="0">
                <a:solidFill>
                  <a:srgbClr val="FF00FF"/>
                </a:solidFill>
              </a:rPr>
              <a:t>A</a:t>
            </a:r>
            <a:r>
              <a:rPr lang="zh-CN" altLang="en-US" sz="3600" b="1" dirty="0">
                <a:solidFill>
                  <a:srgbClr val="FF00FF"/>
                </a:solidFill>
              </a:rPr>
              <a:t>的坐标为（</a:t>
            </a:r>
            <a:r>
              <a:rPr lang="en-US" altLang="zh-CN" sz="3600" b="1" dirty="0">
                <a:solidFill>
                  <a:srgbClr val="FF00FF"/>
                </a:solidFill>
              </a:rPr>
              <a:t>5</a:t>
            </a:r>
            <a:r>
              <a:rPr lang="zh-CN" altLang="en-US" sz="3600" b="1" dirty="0">
                <a:solidFill>
                  <a:srgbClr val="FF00FF"/>
                </a:solidFill>
              </a:rPr>
              <a:t>，</a:t>
            </a:r>
            <a:r>
              <a:rPr lang="en-US" altLang="zh-CN" sz="3600" b="1" dirty="0">
                <a:solidFill>
                  <a:srgbClr val="FF00FF"/>
                </a:solidFill>
              </a:rPr>
              <a:t>-3</a:t>
            </a:r>
            <a:r>
              <a:rPr lang="zh-CN" altLang="en-US" sz="3600" b="1" dirty="0">
                <a:solidFill>
                  <a:srgbClr val="FF00FF"/>
                </a:solidFill>
              </a:rPr>
              <a:t>），则图形</a:t>
            </a:r>
            <a:r>
              <a:rPr lang="en-US" altLang="zh-CN" sz="3600" b="1" dirty="0">
                <a:solidFill>
                  <a:srgbClr val="FF00FF"/>
                </a:solidFill>
              </a:rPr>
              <a:t>b</a:t>
            </a:r>
            <a:r>
              <a:rPr lang="zh-CN" altLang="en-US" sz="3600" b="1" dirty="0">
                <a:solidFill>
                  <a:srgbClr val="FF00FF"/>
                </a:solidFill>
              </a:rPr>
              <a:t>中与</a:t>
            </a:r>
            <a:r>
              <a:rPr lang="en-US" altLang="zh-CN" sz="3600" b="1" dirty="0">
                <a:solidFill>
                  <a:srgbClr val="FF00FF"/>
                </a:solidFill>
              </a:rPr>
              <a:t>A</a:t>
            </a:r>
            <a:r>
              <a:rPr lang="zh-CN" altLang="en-US" sz="3600" b="1" dirty="0">
                <a:solidFill>
                  <a:srgbClr val="FF00FF"/>
                </a:solidFill>
              </a:rPr>
              <a:t>对应的点</a:t>
            </a:r>
            <a:r>
              <a:rPr lang="en-US" altLang="zh-CN" sz="3600" b="1" dirty="0">
                <a:solidFill>
                  <a:srgbClr val="FF00FF"/>
                </a:solidFill>
              </a:rPr>
              <a:t>A‘</a:t>
            </a:r>
            <a:r>
              <a:rPr lang="zh-CN" altLang="en-US" sz="3600" b="1" dirty="0">
                <a:solidFill>
                  <a:srgbClr val="FF00FF"/>
                </a:solidFill>
              </a:rPr>
              <a:t>的坐标为</a:t>
            </a:r>
            <a:r>
              <a:rPr lang="zh-CN" altLang="en-US" sz="3600" b="1" u="sng" dirty="0">
                <a:solidFill>
                  <a:srgbClr val="FF00FF"/>
                </a:solidFill>
              </a:rPr>
              <a:t>                  </a:t>
            </a:r>
            <a:r>
              <a:rPr lang="zh-CN" altLang="en-US" sz="3600" b="1" dirty="0">
                <a:solidFill>
                  <a:srgbClr val="FF00FF"/>
                </a:solidFill>
              </a:rPr>
              <a:t>。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3384550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  <p:sp>
        <p:nvSpPr>
          <p:cNvPr id="9221" name="Text Box 5" descr="花束"/>
          <p:cNvSpPr txBox="1">
            <a:spLocks noChangeArrowheads="1"/>
          </p:cNvSpPr>
          <p:nvPr/>
        </p:nvSpPr>
        <p:spPr bwMode="auto">
          <a:xfrm>
            <a:off x="684213" y="2133600"/>
            <a:ext cx="7991475" cy="37496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已知三角形</a:t>
            </a:r>
            <a:r>
              <a:rPr lang="en-US" altLang="zh-CN" sz="4000" b="1" dirty="0">
                <a:solidFill>
                  <a:srgbClr val="FF0000"/>
                </a:solidFill>
              </a:rPr>
              <a:t>ABC</a:t>
            </a:r>
            <a:r>
              <a:rPr lang="zh-CN" altLang="en-US" sz="4000" b="1" dirty="0">
                <a:solidFill>
                  <a:srgbClr val="FF0000"/>
                </a:solidFill>
              </a:rPr>
              <a:t>的三个顶点坐标分别为</a:t>
            </a:r>
            <a:r>
              <a:rPr lang="en-US" altLang="zh-CN" sz="4000" b="1" dirty="0">
                <a:solidFill>
                  <a:srgbClr val="FF0000"/>
                </a:solidFill>
              </a:rPr>
              <a:t>A</a:t>
            </a:r>
            <a:r>
              <a:rPr lang="zh-CN" altLang="en-US" sz="4000" b="1" dirty="0">
                <a:solidFill>
                  <a:srgbClr val="FF0000"/>
                </a:solidFill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</a:rPr>
              <a:t>-1</a:t>
            </a:r>
            <a:r>
              <a:rPr lang="zh-CN" altLang="en-US" sz="4000" b="1" dirty="0">
                <a:solidFill>
                  <a:srgbClr val="FF0000"/>
                </a:solidFill>
              </a:rPr>
              <a:t>，</a:t>
            </a:r>
            <a:r>
              <a:rPr lang="en-US" altLang="zh-CN" sz="4000" b="1" dirty="0">
                <a:solidFill>
                  <a:srgbClr val="FF0000"/>
                </a:solidFill>
              </a:rPr>
              <a:t>4</a:t>
            </a:r>
            <a:r>
              <a:rPr lang="zh-CN" altLang="en-US" sz="4000" b="1" dirty="0">
                <a:solidFill>
                  <a:srgbClr val="FF0000"/>
                </a:solidFill>
              </a:rPr>
              <a:t>）、</a:t>
            </a:r>
            <a:r>
              <a:rPr lang="en-US" altLang="zh-CN" sz="4000" b="1" dirty="0">
                <a:solidFill>
                  <a:srgbClr val="FF0000"/>
                </a:solidFill>
              </a:rPr>
              <a:t>B</a:t>
            </a:r>
            <a:r>
              <a:rPr lang="zh-CN" altLang="en-US" sz="4000" b="1" dirty="0">
                <a:solidFill>
                  <a:srgbClr val="FF0000"/>
                </a:solidFill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</a:rPr>
              <a:t>-4</a:t>
            </a:r>
            <a:r>
              <a:rPr lang="zh-CN" altLang="en-US" sz="4000" b="1" dirty="0">
                <a:solidFill>
                  <a:srgbClr val="FF0000"/>
                </a:solidFill>
              </a:rPr>
              <a:t>，</a:t>
            </a:r>
            <a:r>
              <a:rPr lang="en-US" altLang="zh-CN" sz="4000" b="1" dirty="0">
                <a:solidFill>
                  <a:srgbClr val="FF0000"/>
                </a:solidFill>
              </a:rPr>
              <a:t>-1</a:t>
            </a:r>
            <a:r>
              <a:rPr lang="zh-CN" altLang="en-US" sz="4000" b="1" dirty="0">
                <a:solidFill>
                  <a:srgbClr val="FF0000"/>
                </a:solidFill>
              </a:rPr>
              <a:t>）、</a:t>
            </a:r>
            <a:r>
              <a:rPr lang="en-US" altLang="zh-CN" sz="4000" b="1" dirty="0">
                <a:solidFill>
                  <a:srgbClr val="FF0000"/>
                </a:solidFill>
              </a:rPr>
              <a:t>C</a:t>
            </a:r>
            <a:r>
              <a:rPr lang="zh-CN" altLang="en-US" sz="4000" b="1" dirty="0">
                <a:solidFill>
                  <a:srgbClr val="FF0000"/>
                </a:solidFill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</a:rPr>
              <a:t>，</a:t>
            </a:r>
            <a:r>
              <a:rPr lang="en-US" altLang="zh-CN" sz="4000" b="1" dirty="0">
                <a:solidFill>
                  <a:srgbClr val="FF0000"/>
                </a:solidFill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</a:rPr>
              <a:t>），若将该三角形向左平移</a:t>
            </a:r>
            <a:r>
              <a:rPr lang="en-US" altLang="zh-CN" sz="4000" b="1" dirty="0">
                <a:solidFill>
                  <a:srgbClr val="FF0000"/>
                </a:solidFill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</a:rPr>
              <a:t>个单位，则该三角形三个顶点的坐标分别是多少？若再向上平移</a:t>
            </a:r>
            <a:r>
              <a:rPr lang="en-US" altLang="zh-CN" sz="4000" b="1" dirty="0">
                <a:solidFill>
                  <a:srgbClr val="FF0000"/>
                </a:solidFill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</a:rPr>
              <a:t>个单位呢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？ 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316865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>
                <a:solidFill>
                  <a:srgbClr val="339966"/>
                </a:solidFill>
                <a:effectLst>
                  <a:outerShdw sy="50000" kx="2453608" rotWithShape="0">
                    <a:srgbClr val="C0C0C0">
                      <a:alpha val="5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动手试一试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7950" y="908050"/>
            <a:ext cx="3311525" cy="255454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92157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</a:rPr>
              <a:t>(2)</a:t>
            </a:r>
            <a:r>
              <a:rPr lang="zh-CN" altLang="en-US" sz="3200" b="1" dirty="0">
                <a:solidFill>
                  <a:srgbClr val="FF0066"/>
                </a:solidFill>
              </a:rPr>
              <a:t>将点</a:t>
            </a:r>
            <a:r>
              <a:rPr lang="en-US" altLang="zh-CN" sz="3200" b="1" dirty="0">
                <a:solidFill>
                  <a:srgbClr val="FF0066"/>
                </a:solidFill>
              </a:rPr>
              <a:t>A(-2,-3)</a:t>
            </a:r>
            <a:r>
              <a:rPr lang="zh-CN" altLang="en-US" sz="3200" b="1" dirty="0">
                <a:solidFill>
                  <a:srgbClr val="FF0066"/>
                </a:solidFill>
              </a:rPr>
              <a:t>向上平移</a:t>
            </a:r>
            <a:r>
              <a:rPr lang="en-US" altLang="zh-CN" sz="3200" b="1" dirty="0">
                <a:solidFill>
                  <a:srgbClr val="FF0066"/>
                </a:solidFill>
              </a:rPr>
              <a:t>4</a:t>
            </a:r>
            <a:r>
              <a:rPr lang="zh-CN" altLang="en-US" sz="3200" b="1" dirty="0">
                <a:solidFill>
                  <a:srgbClr val="FF0066"/>
                </a:solidFill>
              </a:rPr>
              <a:t>个单位长度</a:t>
            </a:r>
            <a:r>
              <a:rPr lang="en-US" altLang="zh-CN" sz="3200" b="1" dirty="0">
                <a:solidFill>
                  <a:srgbClr val="FF0066"/>
                </a:solidFill>
              </a:rPr>
              <a:t>,</a:t>
            </a:r>
            <a:r>
              <a:rPr lang="zh-CN" altLang="en-US" sz="3200" b="1" dirty="0">
                <a:solidFill>
                  <a:srgbClr val="FF0066"/>
                </a:solidFill>
              </a:rPr>
              <a:t>得到点</a:t>
            </a:r>
            <a:r>
              <a:rPr lang="en-US" altLang="zh-CN" sz="3200" b="1" dirty="0">
                <a:solidFill>
                  <a:srgbClr val="FF0066"/>
                </a:solidFill>
              </a:rPr>
              <a:t>C,</a:t>
            </a:r>
            <a:r>
              <a:rPr lang="zh-CN" altLang="en-US" sz="3200" b="1" dirty="0">
                <a:solidFill>
                  <a:srgbClr val="FF0066"/>
                </a:solidFill>
              </a:rPr>
              <a:t>在图上标出这个点</a:t>
            </a:r>
            <a:r>
              <a:rPr lang="en-US" altLang="zh-CN" sz="3200" b="1" dirty="0">
                <a:solidFill>
                  <a:srgbClr val="FF0066"/>
                </a:solidFill>
              </a:rPr>
              <a:t>,</a:t>
            </a:r>
            <a:r>
              <a:rPr lang="zh-CN" altLang="en-US" sz="3200" b="1" dirty="0">
                <a:solidFill>
                  <a:srgbClr val="FF0066"/>
                </a:solidFill>
              </a:rPr>
              <a:t>并写出它的坐标</a:t>
            </a:r>
            <a:r>
              <a:rPr lang="en-US" altLang="zh-CN" sz="3200" b="1" dirty="0">
                <a:solidFill>
                  <a:srgbClr val="FF0066"/>
                </a:solidFill>
              </a:rPr>
              <a:t>;</a:t>
            </a:r>
          </a:p>
        </p:txBody>
      </p:sp>
      <p:grpSp>
        <p:nvGrpSpPr>
          <p:cNvPr id="4100" name="Group 4"/>
          <p:cNvGrpSpPr/>
          <p:nvPr/>
        </p:nvGrpSpPr>
        <p:grpSpPr bwMode="auto">
          <a:xfrm>
            <a:off x="3419475" y="431800"/>
            <a:ext cx="5724525" cy="5805488"/>
            <a:chOff x="2154" y="0"/>
            <a:chExt cx="3606" cy="3657"/>
          </a:xfrm>
        </p:grpSpPr>
        <p:grpSp>
          <p:nvGrpSpPr>
            <p:cNvPr id="4101" name="Group 5"/>
            <p:cNvGrpSpPr/>
            <p:nvPr/>
          </p:nvGrpSpPr>
          <p:grpSpPr bwMode="auto">
            <a:xfrm>
              <a:off x="2154" y="1979"/>
              <a:ext cx="3606" cy="480"/>
              <a:chOff x="576" y="2160"/>
              <a:chExt cx="4320" cy="480"/>
            </a:xfrm>
          </p:grpSpPr>
          <p:sp>
            <p:nvSpPr>
              <p:cNvPr id="4102" name="Text Box 6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25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4103" name="Group 7"/>
              <p:cNvGrpSpPr/>
              <p:nvPr/>
            </p:nvGrpSpPr>
            <p:grpSpPr bwMode="auto">
              <a:xfrm>
                <a:off x="576" y="2160"/>
                <a:ext cx="4320" cy="480"/>
                <a:chOff x="576" y="2160"/>
                <a:chExt cx="4320" cy="480"/>
              </a:xfrm>
            </p:grpSpPr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auto">
                <a:xfrm>
                  <a:off x="576" y="2304"/>
                  <a:ext cx="432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4105" name="Group 9"/>
                <p:cNvGrpSpPr/>
                <p:nvPr/>
              </p:nvGrpSpPr>
              <p:grpSpPr bwMode="auto">
                <a:xfrm>
                  <a:off x="2448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0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4108" name="Group 12"/>
                <p:cNvGrpSpPr/>
                <p:nvPr/>
              </p:nvGrpSpPr>
              <p:grpSpPr bwMode="auto">
                <a:xfrm>
                  <a:off x="3216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0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4111" name="Group 15"/>
                <p:cNvGrpSpPr/>
                <p:nvPr/>
              </p:nvGrpSpPr>
              <p:grpSpPr bwMode="auto">
                <a:xfrm>
                  <a:off x="398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1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1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736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4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121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11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41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888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41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272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4119" name="Group 23"/>
                <p:cNvGrpSpPr/>
                <p:nvPr/>
              </p:nvGrpSpPr>
              <p:grpSpPr bwMode="auto">
                <a:xfrm>
                  <a:off x="86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2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4122" name="Group 26"/>
                <p:cNvGrpSpPr/>
                <p:nvPr/>
              </p:nvGrpSpPr>
              <p:grpSpPr bwMode="auto">
                <a:xfrm>
                  <a:off x="1632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2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72" y="2352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412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056" y="2352"/>
                  <a:ext cx="33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sp>
              <p:nvSpPr>
                <p:cNvPr id="41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440" y="2352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41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824" y="2352"/>
                  <a:ext cx="33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</p:grpSp>
        <p:grpSp>
          <p:nvGrpSpPr>
            <p:cNvPr id="4129" name="Group 33"/>
            <p:cNvGrpSpPr/>
            <p:nvPr/>
          </p:nvGrpSpPr>
          <p:grpSpPr bwMode="auto">
            <a:xfrm>
              <a:off x="3424" y="105"/>
              <a:ext cx="432" cy="3552"/>
              <a:chOff x="2160" y="288"/>
              <a:chExt cx="432" cy="3552"/>
            </a:xfrm>
          </p:grpSpPr>
          <p:sp>
            <p:nvSpPr>
              <p:cNvPr id="4130" name="Line 34"/>
              <p:cNvSpPr>
                <a:spLocks noChangeShapeType="1"/>
              </p:cNvSpPr>
              <p:nvPr/>
            </p:nvSpPr>
            <p:spPr bwMode="auto">
              <a:xfrm flipV="1">
                <a:off x="2448" y="288"/>
                <a:ext cx="0" cy="35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1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132" name="Text Box 36"/>
              <p:cNvSpPr txBox="1">
                <a:spLocks noChangeArrowheads="1"/>
              </p:cNvSpPr>
              <p:nvPr/>
            </p:nvSpPr>
            <p:spPr bwMode="auto">
              <a:xfrm>
                <a:off x="2208" y="187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133" name="Text Box 37"/>
              <p:cNvSpPr txBox="1">
                <a:spLocks noChangeArrowheads="1"/>
              </p:cNvSpPr>
              <p:nvPr/>
            </p:nvSpPr>
            <p:spPr bwMode="auto">
              <a:xfrm>
                <a:off x="2208" y="86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134" name="Text Box 38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135" name="Text Box 39"/>
              <p:cNvSpPr txBox="1">
                <a:spLocks noChangeArrowheads="1"/>
              </p:cNvSpPr>
              <p:nvPr/>
            </p:nvSpPr>
            <p:spPr bwMode="auto">
              <a:xfrm>
                <a:off x="2208" y="52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4136" name="Group 40"/>
              <p:cNvGrpSpPr/>
              <p:nvPr/>
            </p:nvGrpSpPr>
            <p:grpSpPr bwMode="auto">
              <a:xfrm rot="-5362763">
                <a:off x="2352" y="744"/>
                <a:ext cx="312" cy="168"/>
                <a:chOff x="2160" y="3888"/>
                <a:chExt cx="192" cy="96"/>
              </a:xfrm>
            </p:grpSpPr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39" name="Group 43"/>
              <p:cNvGrpSpPr/>
              <p:nvPr/>
            </p:nvGrpSpPr>
            <p:grpSpPr bwMode="auto">
              <a:xfrm rot="-5362763">
                <a:off x="2352" y="1416"/>
                <a:ext cx="312" cy="168"/>
                <a:chOff x="2160" y="3888"/>
                <a:chExt cx="192" cy="96"/>
              </a:xfrm>
            </p:grpSpPr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2" name="Group 46"/>
              <p:cNvGrpSpPr/>
              <p:nvPr/>
            </p:nvGrpSpPr>
            <p:grpSpPr bwMode="auto">
              <a:xfrm rot="-5362763">
                <a:off x="2352" y="2064"/>
                <a:ext cx="312" cy="168"/>
                <a:chOff x="2160" y="3888"/>
                <a:chExt cx="192" cy="96"/>
              </a:xfrm>
            </p:grpSpPr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45" name="Text Box 49"/>
              <p:cNvSpPr txBox="1">
                <a:spLocks noChangeArrowheads="1"/>
              </p:cNvSpPr>
              <p:nvPr/>
            </p:nvSpPr>
            <p:spPr bwMode="auto">
              <a:xfrm>
                <a:off x="2160" y="283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4146" name="Text Box 50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4147" name="Text Box 51"/>
              <p:cNvSpPr txBox="1">
                <a:spLocks noChangeArrowheads="1"/>
              </p:cNvSpPr>
              <p:nvPr/>
            </p:nvSpPr>
            <p:spPr bwMode="auto">
              <a:xfrm>
                <a:off x="2160" y="2496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4148" name="Text Box 52"/>
              <p:cNvSpPr txBox="1">
                <a:spLocks noChangeArrowheads="1"/>
              </p:cNvSpPr>
              <p:nvPr/>
            </p:nvSpPr>
            <p:spPr bwMode="auto">
              <a:xfrm>
                <a:off x="2160" y="3120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grpSp>
            <p:nvGrpSpPr>
              <p:cNvPr id="4149" name="Group 53"/>
              <p:cNvGrpSpPr/>
              <p:nvPr/>
            </p:nvGrpSpPr>
            <p:grpSpPr bwMode="auto">
              <a:xfrm rot="-5362763">
                <a:off x="2352" y="2712"/>
                <a:ext cx="312" cy="168"/>
                <a:chOff x="2160" y="3888"/>
                <a:chExt cx="192" cy="96"/>
              </a:xfrm>
            </p:grpSpPr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52" name="Group 56"/>
              <p:cNvGrpSpPr/>
              <p:nvPr/>
            </p:nvGrpSpPr>
            <p:grpSpPr bwMode="auto">
              <a:xfrm rot="-5362763">
                <a:off x="2352" y="3384"/>
                <a:ext cx="312" cy="168"/>
                <a:chOff x="2160" y="3888"/>
                <a:chExt cx="192" cy="96"/>
              </a:xfrm>
            </p:grpSpPr>
            <p:sp>
              <p:nvSpPr>
                <p:cNvPr id="4153" name="Line 57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54" name="Line 58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155" name="Text Box 59"/>
            <p:cNvSpPr txBox="1">
              <a:spLocks noChangeArrowheads="1"/>
            </p:cNvSpPr>
            <p:nvPr/>
          </p:nvSpPr>
          <p:spPr bwMode="auto">
            <a:xfrm>
              <a:off x="5442" y="2024"/>
              <a:ext cx="31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FF0066"/>
                  </a:solidFill>
                </a:rPr>
                <a:t>x</a:t>
              </a:r>
            </a:p>
          </p:txBody>
        </p:sp>
        <p:sp>
          <p:nvSpPr>
            <p:cNvPr id="4156" name="Text Box 60"/>
            <p:cNvSpPr txBox="1">
              <a:spLocks noChangeArrowheads="1"/>
            </p:cNvSpPr>
            <p:nvPr/>
          </p:nvSpPr>
          <p:spPr bwMode="auto">
            <a:xfrm>
              <a:off x="3787" y="0"/>
              <a:ext cx="31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FF0066"/>
                  </a:solidFill>
                </a:rPr>
                <a:t>y</a:t>
              </a:r>
            </a:p>
          </p:txBody>
        </p:sp>
      </p:grp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3995738" y="24209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>
            <a:off x="4787900" y="1557338"/>
            <a:ext cx="0" cy="431958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 flipH="1">
            <a:off x="3779838" y="5373688"/>
            <a:ext cx="5184775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0" name="Oval 64"/>
          <p:cNvSpPr>
            <a:spLocks noChangeArrowheads="1"/>
          </p:cNvSpPr>
          <p:nvPr/>
        </p:nvSpPr>
        <p:spPr bwMode="auto">
          <a:xfrm>
            <a:off x="4716463" y="52292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3924300" y="544512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A(-2,-3)</a:t>
            </a:r>
          </a:p>
        </p:txBody>
      </p:sp>
      <p:sp>
        <p:nvSpPr>
          <p:cNvPr id="4162" name="Line 66"/>
          <p:cNvSpPr>
            <a:spLocks noChangeShapeType="1"/>
          </p:cNvSpPr>
          <p:nvPr/>
        </p:nvSpPr>
        <p:spPr bwMode="auto">
          <a:xfrm>
            <a:off x="7451725" y="1557338"/>
            <a:ext cx="0" cy="431958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3" name="Oval 67"/>
          <p:cNvSpPr>
            <a:spLocks noChangeArrowheads="1"/>
          </p:cNvSpPr>
          <p:nvPr/>
        </p:nvSpPr>
        <p:spPr bwMode="auto">
          <a:xfrm>
            <a:off x="7380288" y="53006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6732588" y="544512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B(3,-3)</a:t>
            </a:r>
          </a:p>
        </p:txBody>
      </p:sp>
      <p:sp>
        <p:nvSpPr>
          <p:cNvPr id="4165" name="Line 69"/>
          <p:cNvSpPr>
            <a:spLocks noChangeShapeType="1"/>
          </p:cNvSpPr>
          <p:nvPr/>
        </p:nvSpPr>
        <p:spPr bwMode="auto">
          <a:xfrm>
            <a:off x="3995738" y="3284538"/>
            <a:ext cx="4537075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7" name="Oval 71"/>
          <p:cNvSpPr>
            <a:spLocks noChangeArrowheads="1"/>
          </p:cNvSpPr>
          <p:nvPr/>
        </p:nvSpPr>
        <p:spPr bwMode="auto">
          <a:xfrm>
            <a:off x="4716463" y="52292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995738" y="270827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C(-2,1)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107950" y="4292600"/>
            <a:ext cx="3311525" cy="2308324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92157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</a:rPr>
              <a:t>(3)</a:t>
            </a:r>
            <a:r>
              <a:rPr lang="zh-CN" altLang="en-US" sz="3600" b="1" dirty="0">
                <a:solidFill>
                  <a:srgbClr val="FF0066"/>
                </a:solidFill>
              </a:rPr>
              <a:t>你能说出上述两种平移变化后</a:t>
            </a:r>
            <a:r>
              <a:rPr lang="en-US" altLang="zh-CN" sz="3600" b="1" dirty="0">
                <a:solidFill>
                  <a:srgbClr val="FF0066"/>
                </a:solidFill>
              </a:rPr>
              <a:t>,</a:t>
            </a:r>
            <a:r>
              <a:rPr lang="zh-CN" altLang="en-US" sz="3600" b="1" dirty="0">
                <a:solidFill>
                  <a:srgbClr val="FF0066"/>
                </a:solidFill>
              </a:rPr>
              <a:t>坐标的变化规律吗</a:t>
            </a:r>
            <a:r>
              <a:rPr lang="en-US" altLang="zh-CN" sz="3600" b="1" dirty="0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4170" name="AutoShape 74"/>
          <p:cNvSpPr/>
          <p:nvPr/>
        </p:nvSpPr>
        <p:spPr bwMode="auto">
          <a:xfrm rot="16200000">
            <a:off x="6060281" y="4749007"/>
            <a:ext cx="479425" cy="2735262"/>
          </a:xfrm>
          <a:prstGeom prst="leftBrace">
            <a:avLst>
              <a:gd name="adj1" fmla="val 47544"/>
              <a:gd name="adj2" fmla="val 50000"/>
            </a:avLst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73" name="Group 77"/>
          <p:cNvGrpSpPr/>
          <p:nvPr/>
        </p:nvGrpSpPr>
        <p:grpSpPr bwMode="auto">
          <a:xfrm>
            <a:off x="4356100" y="3141663"/>
            <a:ext cx="431800" cy="2808287"/>
            <a:chOff x="2744" y="1979"/>
            <a:chExt cx="272" cy="1769"/>
          </a:xfrm>
        </p:grpSpPr>
        <p:sp>
          <p:nvSpPr>
            <p:cNvPr id="4171" name="Line 75"/>
            <p:cNvSpPr>
              <a:spLocks noChangeShapeType="1"/>
            </p:cNvSpPr>
            <p:nvPr/>
          </p:nvSpPr>
          <p:spPr bwMode="auto">
            <a:xfrm>
              <a:off x="2835" y="1979"/>
              <a:ext cx="181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2" name="Line 76"/>
            <p:cNvSpPr>
              <a:spLocks noChangeShapeType="1"/>
            </p:cNvSpPr>
            <p:nvPr/>
          </p:nvSpPr>
          <p:spPr bwMode="auto">
            <a:xfrm>
              <a:off x="2744" y="3748"/>
              <a:ext cx="181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04046E-6 L -0.00399 -0.298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4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9" dur="1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1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0" grpId="0" animBg="1"/>
      <p:bldP spid="4165" grpId="0" animBg="1"/>
      <p:bldP spid="4168" grpId="0"/>
      <p:bldP spid="4169" grpId="0" animBg="1"/>
      <p:bldP spid="4170" grpId="0" animBg="1"/>
      <p:bldP spid="417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107950" y="1196975"/>
            <a:ext cx="2828925" cy="50783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92157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</a:rPr>
              <a:t>在已建立的坐标系中将点</a:t>
            </a:r>
            <a:r>
              <a:rPr lang="en-US" altLang="zh-CN" sz="3600" b="1" dirty="0">
                <a:solidFill>
                  <a:srgbClr val="FF0066"/>
                </a:solidFill>
              </a:rPr>
              <a:t>A(1,3)</a:t>
            </a:r>
            <a:r>
              <a:rPr lang="zh-CN" altLang="en-US" sz="3600" b="1" dirty="0">
                <a:solidFill>
                  <a:srgbClr val="FF0066"/>
                </a:solidFill>
              </a:rPr>
              <a:t>向左或向下平移</a:t>
            </a:r>
            <a:r>
              <a:rPr lang="en-US" altLang="zh-CN" sz="3600" b="1" dirty="0">
                <a:solidFill>
                  <a:srgbClr val="FF0066"/>
                </a:solidFill>
              </a:rPr>
              <a:t>4</a:t>
            </a:r>
            <a:r>
              <a:rPr lang="zh-CN" altLang="en-US" sz="3600" b="1" dirty="0">
                <a:solidFill>
                  <a:srgbClr val="FF0066"/>
                </a:solidFill>
              </a:rPr>
              <a:t>个单位长度</a:t>
            </a:r>
            <a:r>
              <a:rPr lang="en-US" altLang="zh-CN" sz="3600" b="1" dirty="0">
                <a:solidFill>
                  <a:srgbClr val="FF0066"/>
                </a:solidFill>
              </a:rPr>
              <a:t>,</a:t>
            </a:r>
            <a:r>
              <a:rPr lang="zh-CN" altLang="en-US" sz="3600" b="1" dirty="0">
                <a:solidFill>
                  <a:srgbClr val="FF0066"/>
                </a:solidFill>
              </a:rPr>
              <a:t>写出它们的坐标</a:t>
            </a:r>
            <a:r>
              <a:rPr lang="en-US" altLang="zh-CN" sz="3600" b="1" dirty="0">
                <a:solidFill>
                  <a:srgbClr val="FF0066"/>
                </a:solidFill>
              </a:rPr>
              <a:t>,</a:t>
            </a:r>
            <a:r>
              <a:rPr lang="zh-CN" altLang="en-US" sz="3600" b="1" dirty="0">
                <a:solidFill>
                  <a:srgbClr val="FF0066"/>
                </a:solidFill>
              </a:rPr>
              <a:t>并说出它们坐标的变化特点</a:t>
            </a:r>
            <a:r>
              <a:rPr lang="en-US" altLang="zh-CN" sz="3600" b="1" dirty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5182" name="WordArt 62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2087563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问题</a:t>
            </a:r>
          </a:p>
        </p:txBody>
      </p:sp>
      <p:grpSp>
        <p:nvGrpSpPr>
          <p:cNvPr id="5185" name="Group 65"/>
          <p:cNvGrpSpPr/>
          <p:nvPr/>
        </p:nvGrpSpPr>
        <p:grpSpPr bwMode="auto">
          <a:xfrm>
            <a:off x="3419475" y="431800"/>
            <a:ext cx="5724525" cy="5805488"/>
            <a:chOff x="2154" y="0"/>
            <a:chExt cx="3606" cy="3657"/>
          </a:xfrm>
        </p:grpSpPr>
        <p:grpSp>
          <p:nvGrpSpPr>
            <p:cNvPr id="5186" name="Group 66"/>
            <p:cNvGrpSpPr/>
            <p:nvPr/>
          </p:nvGrpSpPr>
          <p:grpSpPr bwMode="auto">
            <a:xfrm>
              <a:off x="2154" y="1979"/>
              <a:ext cx="3606" cy="480"/>
              <a:chOff x="576" y="2160"/>
              <a:chExt cx="4320" cy="480"/>
            </a:xfrm>
          </p:grpSpPr>
          <p:sp>
            <p:nvSpPr>
              <p:cNvPr id="5187" name="Text Box 67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25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5188" name="Group 68"/>
              <p:cNvGrpSpPr/>
              <p:nvPr/>
            </p:nvGrpSpPr>
            <p:grpSpPr bwMode="auto">
              <a:xfrm>
                <a:off x="576" y="2160"/>
                <a:ext cx="4320" cy="480"/>
                <a:chOff x="576" y="2160"/>
                <a:chExt cx="4320" cy="480"/>
              </a:xfrm>
            </p:grpSpPr>
            <p:sp>
              <p:nvSpPr>
                <p:cNvPr id="5189" name="Line 69"/>
                <p:cNvSpPr>
                  <a:spLocks noChangeShapeType="1"/>
                </p:cNvSpPr>
                <p:nvPr/>
              </p:nvSpPr>
              <p:spPr bwMode="auto">
                <a:xfrm>
                  <a:off x="576" y="2304"/>
                  <a:ext cx="432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190" name="Group 70"/>
                <p:cNvGrpSpPr/>
                <p:nvPr/>
              </p:nvGrpSpPr>
              <p:grpSpPr bwMode="auto">
                <a:xfrm>
                  <a:off x="2448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5191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2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193" name="Group 73"/>
                <p:cNvGrpSpPr/>
                <p:nvPr/>
              </p:nvGrpSpPr>
              <p:grpSpPr bwMode="auto">
                <a:xfrm>
                  <a:off x="3216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5194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196" name="Group 76"/>
                <p:cNvGrpSpPr/>
                <p:nvPr/>
              </p:nvGrpSpPr>
              <p:grpSpPr bwMode="auto">
                <a:xfrm>
                  <a:off x="398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519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9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199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736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520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121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5201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520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888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5203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4272" y="2352"/>
                  <a:ext cx="2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5204" name="Group 84"/>
                <p:cNvGrpSpPr/>
                <p:nvPr/>
              </p:nvGrpSpPr>
              <p:grpSpPr bwMode="auto">
                <a:xfrm>
                  <a:off x="86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5205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6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207" name="Group 87"/>
                <p:cNvGrpSpPr/>
                <p:nvPr/>
              </p:nvGrpSpPr>
              <p:grpSpPr bwMode="auto">
                <a:xfrm>
                  <a:off x="1632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520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09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210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672" y="2352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5211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056" y="2352"/>
                  <a:ext cx="33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sp>
              <p:nvSpPr>
                <p:cNvPr id="5212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1440" y="2352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5213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1824" y="2352"/>
                  <a:ext cx="33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</p:grpSp>
        <p:grpSp>
          <p:nvGrpSpPr>
            <p:cNvPr id="5214" name="Group 94"/>
            <p:cNvGrpSpPr/>
            <p:nvPr/>
          </p:nvGrpSpPr>
          <p:grpSpPr bwMode="auto">
            <a:xfrm>
              <a:off x="3424" y="105"/>
              <a:ext cx="432" cy="3552"/>
              <a:chOff x="2160" y="288"/>
              <a:chExt cx="432" cy="3552"/>
            </a:xfrm>
          </p:grpSpPr>
          <p:sp>
            <p:nvSpPr>
              <p:cNvPr id="5215" name="Line 95"/>
              <p:cNvSpPr>
                <a:spLocks noChangeShapeType="1"/>
              </p:cNvSpPr>
              <p:nvPr/>
            </p:nvSpPr>
            <p:spPr bwMode="auto">
              <a:xfrm flipV="1">
                <a:off x="2448" y="288"/>
                <a:ext cx="0" cy="35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" name="Text Box 96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217" name="Text Box 97"/>
              <p:cNvSpPr txBox="1">
                <a:spLocks noChangeArrowheads="1"/>
              </p:cNvSpPr>
              <p:nvPr/>
            </p:nvSpPr>
            <p:spPr bwMode="auto">
              <a:xfrm>
                <a:off x="2208" y="187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218" name="Text Box 98"/>
              <p:cNvSpPr txBox="1">
                <a:spLocks noChangeArrowheads="1"/>
              </p:cNvSpPr>
              <p:nvPr/>
            </p:nvSpPr>
            <p:spPr bwMode="auto">
              <a:xfrm>
                <a:off x="2208" y="86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5219" name="Text Box 99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220" name="Text Box 100"/>
              <p:cNvSpPr txBox="1">
                <a:spLocks noChangeArrowheads="1"/>
              </p:cNvSpPr>
              <p:nvPr/>
            </p:nvSpPr>
            <p:spPr bwMode="auto">
              <a:xfrm>
                <a:off x="2208" y="52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5221" name="Group 101"/>
              <p:cNvGrpSpPr/>
              <p:nvPr/>
            </p:nvGrpSpPr>
            <p:grpSpPr bwMode="auto">
              <a:xfrm rot="-5362763">
                <a:off x="2352" y="744"/>
                <a:ext cx="312" cy="168"/>
                <a:chOff x="2160" y="3888"/>
                <a:chExt cx="192" cy="96"/>
              </a:xfrm>
            </p:grpSpPr>
            <p:sp>
              <p:nvSpPr>
                <p:cNvPr id="5222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" name="Line 103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224" name="Group 104"/>
              <p:cNvGrpSpPr/>
              <p:nvPr/>
            </p:nvGrpSpPr>
            <p:grpSpPr bwMode="auto">
              <a:xfrm rot="-5362763">
                <a:off x="2352" y="1416"/>
                <a:ext cx="312" cy="168"/>
                <a:chOff x="2160" y="3888"/>
                <a:chExt cx="192" cy="96"/>
              </a:xfrm>
            </p:grpSpPr>
            <p:sp>
              <p:nvSpPr>
                <p:cNvPr id="5225" name="Line 105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6" name="Line 106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227" name="Group 107"/>
              <p:cNvGrpSpPr/>
              <p:nvPr/>
            </p:nvGrpSpPr>
            <p:grpSpPr bwMode="auto">
              <a:xfrm rot="-5362763">
                <a:off x="2352" y="2064"/>
                <a:ext cx="312" cy="168"/>
                <a:chOff x="2160" y="3888"/>
                <a:chExt cx="192" cy="96"/>
              </a:xfrm>
            </p:grpSpPr>
            <p:sp>
              <p:nvSpPr>
                <p:cNvPr id="5228" name="Line 108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9" name="Line 109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0" name="Text Box 110"/>
              <p:cNvSpPr txBox="1">
                <a:spLocks noChangeArrowheads="1"/>
              </p:cNvSpPr>
              <p:nvPr/>
            </p:nvSpPr>
            <p:spPr bwMode="auto">
              <a:xfrm>
                <a:off x="2160" y="283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5231" name="Text Box 111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5232" name="Text Box 112"/>
              <p:cNvSpPr txBox="1">
                <a:spLocks noChangeArrowheads="1"/>
              </p:cNvSpPr>
              <p:nvPr/>
            </p:nvSpPr>
            <p:spPr bwMode="auto">
              <a:xfrm>
                <a:off x="2160" y="2496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5233" name="Text Box 113"/>
              <p:cNvSpPr txBox="1">
                <a:spLocks noChangeArrowheads="1"/>
              </p:cNvSpPr>
              <p:nvPr/>
            </p:nvSpPr>
            <p:spPr bwMode="auto">
              <a:xfrm>
                <a:off x="2160" y="3120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grpSp>
            <p:nvGrpSpPr>
              <p:cNvPr id="5234" name="Group 114"/>
              <p:cNvGrpSpPr/>
              <p:nvPr/>
            </p:nvGrpSpPr>
            <p:grpSpPr bwMode="auto">
              <a:xfrm rot="-5362763">
                <a:off x="2352" y="2712"/>
                <a:ext cx="312" cy="168"/>
                <a:chOff x="2160" y="3888"/>
                <a:chExt cx="192" cy="96"/>
              </a:xfrm>
            </p:grpSpPr>
            <p:sp>
              <p:nvSpPr>
                <p:cNvPr id="5235" name="Line 115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6" name="Line 116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237" name="Group 117"/>
              <p:cNvGrpSpPr/>
              <p:nvPr/>
            </p:nvGrpSpPr>
            <p:grpSpPr bwMode="auto">
              <a:xfrm rot="-5362763">
                <a:off x="2352" y="3384"/>
                <a:ext cx="312" cy="168"/>
                <a:chOff x="2160" y="3888"/>
                <a:chExt cx="192" cy="96"/>
              </a:xfrm>
            </p:grpSpPr>
            <p:sp>
              <p:nvSpPr>
                <p:cNvPr id="5238" name="Line 118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9" name="Line 119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5240" name="Text Box 120"/>
            <p:cNvSpPr txBox="1">
              <a:spLocks noChangeArrowheads="1"/>
            </p:cNvSpPr>
            <p:nvPr/>
          </p:nvSpPr>
          <p:spPr bwMode="auto">
            <a:xfrm>
              <a:off x="5442" y="2024"/>
              <a:ext cx="31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FF0066"/>
                  </a:solidFill>
                </a:rPr>
                <a:t>x</a:t>
              </a:r>
            </a:p>
          </p:txBody>
        </p:sp>
        <p:sp>
          <p:nvSpPr>
            <p:cNvPr id="5241" name="Text Box 121"/>
            <p:cNvSpPr txBox="1">
              <a:spLocks noChangeArrowheads="1"/>
            </p:cNvSpPr>
            <p:nvPr/>
          </p:nvSpPr>
          <p:spPr bwMode="auto">
            <a:xfrm>
              <a:off x="3787" y="0"/>
              <a:ext cx="31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FF0066"/>
                  </a:solidFill>
                </a:rPr>
                <a:t>y</a:t>
              </a:r>
            </a:p>
          </p:txBody>
        </p:sp>
      </p:grpSp>
      <p:sp>
        <p:nvSpPr>
          <p:cNvPr id="5242" name="Line 122"/>
          <p:cNvSpPr>
            <a:spLocks noChangeShapeType="1"/>
          </p:cNvSpPr>
          <p:nvPr/>
        </p:nvSpPr>
        <p:spPr bwMode="auto">
          <a:xfrm>
            <a:off x="6372225" y="1196975"/>
            <a:ext cx="0" cy="496887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43" name="Line 123"/>
          <p:cNvSpPr>
            <a:spLocks noChangeShapeType="1"/>
          </p:cNvSpPr>
          <p:nvPr/>
        </p:nvSpPr>
        <p:spPr bwMode="auto">
          <a:xfrm flipH="1">
            <a:off x="3348038" y="2276475"/>
            <a:ext cx="5256212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44" name="Line 124"/>
          <p:cNvSpPr>
            <a:spLocks noChangeShapeType="1"/>
          </p:cNvSpPr>
          <p:nvPr/>
        </p:nvSpPr>
        <p:spPr bwMode="auto">
          <a:xfrm>
            <a:off x="4284663" y="981075"/>
            <a:ext cx="0" cy="496887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45" name="Line 125"/>
          <p:cNvSpPr>
            <a:spLocks noChangeShapeType="1"/>
          </p:cNvSpPr>
          <p:nvPr/>
        </p:nvSpPr>
        <p:spPr bwMode="auto">
          <a:xfrm flipV="1">
            <a:off x="3276600" y="4365625"/>
            <a:ext cx="5183188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46" name="Oval 126"/>
          <p:cNvSpPr>
            <a:spLocks noChangeArrowheads="1"/>
          </p:cNvSpPr>
          <p:nvPr/>
        </p:nvSpPr>
        <p:spPr bwMode="auto">
          <a:xfrm>
            <a:off x="6227763" y="21336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47" name="Oval 127"/>
          <p:cNvSpPr>
            <a:spLocks noChangeArrowheads="1"/>
          </p:cNvSpPr>
          <p:nvPr/>
        </p:nvSpPr>
        <p:spPr bwMode="auto">
          <a:xfrm>
            <a:off x="6300788" y="42926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48" name="Oval 128"/>
          <p:cNvSpPr>
            <a:spLocks noChangeArrowheads="1"/>
          </p:cNvSpPr>
          <p:nvPr/>
        </p:nvSpPr>
        <p:spPr bwMode="auto">
          <a:xfrm>
            <a:off x="4140200" y="21336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49" name="Text Box 129"/>
          <p:cNvSpPr txBox="1">
            <a:spLocks noChangeArrowheads="1"/>
          </p:cNvSpPr>
          <p:nvPr/>
        </p:nvSpPr>
        <p:spPr bwMode="auto">
          <a:xfrm>
            <a:off x="3563938" y="1557338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(-3,3)</a:t>
            </a:r>
          </a:p>
        </p:txBody>
      </p:sp>
      <p:sp>
        <p:nvSpPr>
          <p:cNvPr id="5250" name="Text Box 130"/>
          <p:cNvSpPr txBox="1">
            <a:spLocks noChangeArrowheads="1"/>
          </p:cNvSpPr>
          <p:nvPr/>
        </p:nvSpPr>
        <p:spPr bwMode="auto">
          <a:xfrm>
            <a:off x="6300788" y="4508500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(1,-1)</a:t>
            </a:r>
          </a:p>
        </p:txBody>
      </p:sp>
      <p:sp>
        <p:nvSpPr>
          <p:cNvPr id="5251" name="Text Box 131"/>
          <p:cNvSpPr txBox="1">
            <a:spLocks noChangeArrowheads="1"/>
          </p:cNvSpPr>
          <p:nvPr/>
        </p:nvSpPr>
        <p:spPr bwMode="auto">
          <a:xfrm>
            <a:off x="6372225" y="1557338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(1,3)</a:t>
            </a:r>
          </a:p>
        </p:txBody>
      </p:sp>
      <p:sp>
        <p:nvSpPr>
          <p:cNvPr id="5252" name="Rectangle 132"/>
          <p:cNvSpPr>
            <a:spLocks noChangeArrowheads="1"/>
          </p:cNvSpPr>
          <p:nvPr/>
        </p:nvSpPr>
        <p:spPr bwMode="auto">
          <a:xfrm>
            <a:off x="2936875" y="3246438"/>
            <a:ext cx="327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18.3 </a:t>
            </a:r>
            <a:r>
              <a:rPr lang="zh-CN" altLang="en-US"/>
              <a:t>图形与坐标（第</a:t>
            </a:r>
            <a:r>
              <a:rPr lang="en-US" altLang="zh-CN"/>
              <a:t>2</a:t>
            </a:r>
            <a:r>
              <a:rPr lang="zh-CN" altLang="en-US"/>
              <a:t>课时）</a:t>
            </a:r>
            <a:r>
              <a:rPr lang="en-US" altLang="zh-CN"/>
              <a:t>N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" grpId="0" animBg="1"/>
      <p:bldP spid="5243" grpId="0" animBg="1"/>
      <p:bldP spid="5244" grpId="0" animBg="1"/>
      <p:bldP spid="5245" grpId="0" animBg="1"/>
      <p:bldP spid="5246" grpId="0" animBg="1"/>
      <p:bldP spid="5247" grpId="0" animBg="1"/>
      <p:bldP spid="5248" grpId="0" animBg="1"/>
      <p:bldP spid="5249" grpId="0"/>
      <p:bldP spid="5250" grpId="0"/>
      <p:bldP spid="52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5288" y="404813"/>
            <a:ext cx="80295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altLang="zh-CN" sz="2800" dirty="0">
                <a:latin typeface="Arial" panose="020B0604020202020204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，在平面直角坐标系中，封闭图形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ABCDE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各顶点的坐标分别为：</a:t>
            </a:r>
            <a:endParaRPr lang="zh-CN" altLang="en-US" sz="2800" dirty="0"/>
          </a:p>
          <a:p>
            <a:pPr indent="266700" eaLnBrk="0" hangingPunct="0"/>
            <a:endParaRPr lang="en-US" altLang="zh-CN" sz="28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FCFCF"/>
              </a:clrFrom>
              <a:clrTo>
                <a:srgbClr val="CFCFCF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1619250" y="1484313"/>
            <a:ext cx="5689600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627313" y="4576763"/>
            <a:ext cx="1176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(0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563938" y="2801938"/>
            <a:ext cx="1533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(2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140200" y="3306763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(3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1)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87900" y="1938338"/>
            <a:ext cx="147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3.5)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732588" y="4025900"/>
            <a:ext cx="1176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(7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  <p:bldP spid="10245" grpId="0"/>
      <p:bldP spid="10246" grpId="0"/>
      <p:bldP spid="10247" grpId="0"/>
      <p:bldP spid="102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484313"/>
            <a:ext cx="7178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/>
              <a:t>1.</a:t>
            </a:r>
            <a:r>
              <a:rPr lang="zh-CN" altLang="en-US" sz="2800" dirty="0"/>
              <a:t>横坐标加</a:t>
            </a:r>
            <a:r>
              <a:rPr lang="en-US" altLang="zh-CN" sz="2800" dirty="0"/>
              <a:t>2</a:t>
            </a:r>
            <a:r>
              <a:rPr lang="zh-CN" altLang="en-US" sz="2800" dirty="0"/>
              <a:t>后所得顶点的坐标分别为什么？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9750" y="404813"/>
            <a:ext cx="82121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/>
              <a:t>ABCDE</a:t>
            </a:r>
            <a:r>
              <a:rPr lang="zh-CN" altLang="en-US" sz="2800" dirty="0"/>
              <a:t>各顶点的坐标分别为</a:t>
            </a:r>
          </a:p>
          <a:p>
            <a:r>
              <a:rPr lang="en-US" altLang="zh-CN" sz="2800" dirty="0"/>
              <a:t>A(0</a:t>
            </a:r>
            <a:r>
              <a:rPr lang="zh-CN" altLang="en-US" sz="2800" dirty="0"/>
              <a:t>，</a:t>
            </a:r>
            <a:r>
              <a:rPr lang="en-US" altLang="zh-CN" sz="2800" dirty="0"/>
              <a:t>0)</a:t>
            </a:r>
            <a:r>
              <a:rPr lang="zh-CN" altLang="en-US" sz="2800" dirty="0"/>
              <a:t>，</a:t>
            </a:r>
            <a:r>
              <a:rPr lang="en-US" altLang="zh-CN" sz="2800" dirty="0"/>
              <a:t>B(2</a:t>
            </a:r>
            <a:r>
              <a:rPr lang="zh-CN" altLang="en-US" sz="2800" dirty="0"/>
              <a:t>，</a:t>
            </a:r>
            <a:r>
              <a:rPr lang="en-US" altLang="zh-CN" sz="2800" dirty="0"/>
              <a:t>2)</a:t>
            </a:r>
            <a:r>
              <a:rPr lang="zh-CN" altLang="en-US" sz="2800" dirty="0"/>
              <a:t>，</a:t>
            </a:r>
            <a:r>
              <a:rPr lang="en-US" altLang="zh-CN" sz="2800" dirty="0"/>
              <a:t>C(3</a:t>
            </a:r>
            <a:r>
              <a:rPr lang="zh-CN" altLang="en-US" sz="2800" dirty="0"/>
              <a:t>，</a:t>
            </a:r>
            <a:r>
              <a:rPr lang="en-US" altLang="zh-CN" sz="2800" dirty="0"/>
              <a:t>1)</a:t>
            </a:r>
            <a:r>
              <a:rPr lang="zh-CN" altLang="en-US" sz="2800" dirty="0"/>
              <a:t>，</a:t>
            </a:r>
            <a:r>
              <a:rPr lang="en-US" altLang="zh-CN" sz="2800" dirty="0"/>
              <a:t>D(4</a:t>
            </a:r>
            <a:r>
              <a:rPr lang="zh-CN" altLang="en-US" sz="2800" dirty="0"/>
              <a:t>，</a:t>
            </a:r>
            <a:r>
              <a:rPr lang="en-US" altLang="zh-CN" sz="2800" dirty="0"/>
              <a:t>3.5)</a:t>
            </a:r>
            <a:r>
              <a:rPr lang="zh-CN" altLang="en-US" sz="2800" dirty="0"/>
              <a:t>，</a:t>
            </a:r>
            <a:r>
              <a:rPr lang="en-US" altLang="zh-CN" sz="2800" dirty="0"/>
              <a:t>E(7</a:t>
            </a:r>
            <a:r>
              <a:rPr lang="zh-CN" altLang="en-US" sz="2800" dirty="0"/>
              <a:t>，</a:t>
            </a:r>
            <a:r>
              <a:rPr lang="en-US" altLang="zh-CN" sz="2800" dirty="0"/>
              <a:t>0)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9750" y="2133600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(2</a:t>
            </a:r>
            <a:r>
              <a:rPr lang="zh-CN" altLang="en-US" sz="2800" dirty="0"/>
              <a:t>，</a:t>
            </a:r>
            <a:r>
              <a:rPr lang="en-US" altLang="zh-CN" sz="2800" dirty="0"/>
              <a:t>0)</a:t>
            </a:r>
            <a:r>
              <a:rPr lang="zh-CN" altLang="en-US" sz="2800" dirty="0"/>
              <a:t>，</a:t>
            </a:r>
            <a:r>
              <a:rPr lang="en-US" altLang="zh-CN" sz="2800" dirty="0"/>
              <a:t>B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(4</a:t>
            </a:r>
            <a:r>
              <a:rPr lang="zh-CN" altLang="en-US" sz="2800" dirty="0"/>
              <a:t>，</a:t>
            </a:r>
            <a:r>
              <a:rPr lang="en-US" altLang="zh-CN" sz="2800" dirty="0"/>
              <a:t>2)</a:t>
            </a:r>
            <a:r>
              <a:rPr lang="zh-CN" altLang="en-US" sz="2800" dirty="0"/>
              <a:t>，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(5</a:t>
            </a:r>
            <a:r>
              <a:rPr lang="zh-CN" altLang="en-US" sz="2800" dirty="0"/>
              <a:t>，</a:t>
            </a:r>
            <a:r>
              <a:rPr lang="en-US" altLang="zh-CN" sz="2800" dirty="0"/>
              <a:t>1)</a:t>
            </a:r>
            <a:r>
              <a:rPr lang="zh-CN" altLang="en-US" sz="2800" dirty="0"/>
              <a:t>，</a:t>
            </a:r>
            <a:r>
              <a:rPr lang="en-US" altLang="zh-CN" sz="2800" dirty="0"/>
              <a:t>D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(6</a:t>
            </a:r>
            <a:r>
              <a:rPr lang="zh-CN" altLang="en-US" sz="2800" dirty="0"/>
              <a:t>，</a:t>
            </a:r>
            <a:r>
              <a:rPr lang="en-US" altLang="zh-CN" sz="2800" dirty="0"/>
              <a:t>3.5)</a:t>
            </a:r>
            <a:r>
              <a:rPr lang="zh-CN" altLang="en-US" sz="2800" dirty="0"/>
              <a:t>，</a:t>
            </a:r>
            <a:r>
              <a:rPr lang="en-US" altLang="zh-CN" sz="2800" dirty="0"/>
              <a:t>E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(9</a:t>
            </a:r>
            <a:r>
              <a:rPr lang="zh-CN" altLang="en-US" sz="2800" dirty="0"/>
              <a:t>，</a:t>
            </a:r>
            <a:r>
              <a:rPr lang="en-US" altLang="zh-CN" sz="2800" dirty="0"/>
              <a:t>0)</a:t>
            </a:r>
            <a:r>
              <a:rPr lang="zh-CN" altLang="en-US" sz="2800" dirty="0"/>
              <a:t>。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8313" y="692150"/>
            <a:ext cx="7480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依次连结各点得图形</a:t>
            </a:r>
            <a:r>
              <a:rPr lang="en-US" altLang="zh-CN" sz="2800" dirty="0"/>
              <a:t>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B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D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E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 (</a:t>
            </a:r>
            <a:r>
              <a:rPr lang="zh-CN" altLang="en-US" sz="2800" dirty="0"/>
              <a:t>图</a:t>
            </a:r>
            <a:r>
              <a:rPr lang="en-US" altLang="zh-CN" sz="2800" dirty="0"/>
              <a:t>18—14)</a:t>
            </a:r>
            <a:r>
              <a:rPr lang="zh-CN" altLang="en-US" sz="2800" dirty="0"/>
              <a:t>。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827088" y="1266825"/>
            <a:ext cx="5400675" cy="34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484438" y="3586163"/>
            <a:ext cx="117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(2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392488" y="2152650"/>
            <a:ext cx="117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708400" y="2505075"/>
            <a:ext cx="117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(5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1)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284663" y="1468438"/>
            <a:ext cx="1471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(6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3.5)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724525" y="3016250"/>
            <a:ext cx="117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(9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4" grpId="0"/>
      <p:bldP spid="12295" grpId="0"/>
      <p:bldP spid="12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11188" y="476250"/>
            <a:ext cx="8137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dirty="0"/>
              <a:t>仔细观察：所得封闭图形与原图形相比，位置有怎样的变化</a:t>
            </a:r>
            <a:r>
              <a:rPr lang="en-US" altLang="zh-CN" sz="2800" dirty="0"/>
              <a:t>? 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042988" y="1549400"/>
            <a:ext cx="5832475" cy="375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8313" y="5435600"/>
            <a:ext cx="7993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dirty="0"/>
              <a:t>图形</a:t>
            </a:r>
            <a:r>
              <a:rPr lang="en-US" altLang="zh-CN" sz="2800" dirty="0"/>
              <a:t>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B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D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E</a:t>
            </a:r>
            <a:r>
              <a:rPr lang="en-US" altLang="zh-CN" sz="2800" baseline="-25000" dirty="0"/>
              <a:t>1</a:t>
            </a:r>
            <a:r>
              <a:rPr lang="zh-CN" altLang="en-US" sz="2800" dirty="0"/>
              <a:t>相当于图形</a:t>
            </a:r>
            <a:r>
              <a:rPr lang="en-US" altLang="zh-CN" sz="2800" dirty="0"/>
              <a:t>ABCDE</a:t>
            </a:r>
            <a:r>
              <a:rPr lang="zh-CN" altLang="en-US" sz="2800" dirty="0"/>
              <a:t>向右平移了</a:t>
            </a:r>
            <a:r>
              <a:rPr lang="en-US" altLang="zh-CN" sz="2800" dirty="0"/>
              <a:t>2</a:t>
            </a:r>
            <a:r>
              <a:rPr lang="zh-CN" altLang="en-US" sz="2800" dirty="0"/>
              <a:t>个单位长度后得到的。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95288" y="404813"/>
            <a:ext cx="80295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altLang="zh-CN" sz="2800">
                <a:latin typeface="Arial" panose="020B0604020202020204"/>
                <a:cs typeface="Times New Roman" panose="02020603050405020304" pitchFamily="18" charset="0"/>
              </a:rPr>
              <a:t>—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，在平面直角坐标系中，封闭图形</a:t>
            </a:r>
            <a:r>
              <a:rPr lang="en-US" altLang="zh-CN" sz="2800">
                <a:latin typeface="宋体" panose="02010600030101010101" pitchFamily="2" charset="-122"/>
                <a:cs typeface="Times New Roman" panose="02020603050405020304" pitchFamily="18" charset="0"/>
              </a:rPr>
              <a:t>ABCDE</a:t>
            </a:r>
            <a:r>
              <a:rPr lang="zh-CN" altLang="en-US" sz="2800">
                <a:latin typeface="宋体" panose="02010600030101010101" pitchFamily="2" charset="-122"/>
                <a:cs typeface="Times New Roman" panose="02020603050405020304" pitchFamily="18" charset="0"/>
              </a:rPr>
              <a:t>各顶点的坐标分别为：</a:t>
            </a:r>
            <a:endParaRPr lang="zh-CN" altLang="en-US" sz="2800"/>
          </a:p>
          <a:p>
            <a:pPr indent="266700" eaLnBrk="0" hangingPunct="0"/>
            <a:endParaRPr lang="en-US" altLang="zh-CN" sz="280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FCFCF"/>
              </a:clrFrom>
              <a:clrTo>
                <a:srgbClr val="CFCFCF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1619250" y="1484313"/>
            <a:ext cx="5689600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627313" y="4576763"/>
            <a:ext cx="1176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(0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563938" y="2801938"/>
            <a:ext cx="1533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(2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2)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140200" y="3306763"/>
            <a:ext cx="117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(3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1)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787900" y="1938338"/>
            <a:ext cx="147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(4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3.5)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732588" y="4025900"/>
            <a:ext cx="1176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A50021"/>
                </a:solidFill>
              </a:rPr>
              <a:t>(7</a:t>
            </a:r>
            <a:r>
              <a:rPr lang="zh-CN" altLang="en-US" sz="2800" b="1">
                <a:solidFill>
                  <a:srgbClr val="A50021"/>
                </a:solidFill>
              </a:rPr>
              <a:t>，</a:t>
            </a:r>
            <a:r>
              <a:rPr lang="en-US" altLang="zh-CN" sz="2800" b="1">
                <a:solidFill>
                  <a:srgbClr val="A50021"/>
                </a:solidFill>
              </a:rPr>
              <a:t>0)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  <p:bldP spid="19461" grpId="0"/>
      <p:bldP spid="19462" grpId="0"/>
      <p:bldP spid="19463" grpId="0"/>
      <p:bldP spid="1946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1507</Words>
  <Application>Microsoft Office PowerPoint</Application>
  <PresentationFormat>全屏显示(4:3)</PresentationFormat>
  <Paragraphs>182</Paragraphs>
  <Slides>26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创艺简行楷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Flash 影片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2022-01-07T08:17:48Z</dcterms:created>
  <dcterms:modified xsi:type="dcterms:W3CDTF">2023-01-16T13:53:33Z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82FC0969A9E147F19896E360ADA4B6F6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