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0" r:id="rId2"/>
    <p:sldId id="289" r:id="rId3"/>
    <p:sldId id="294" r:id="rId4"/>
    <p:sldId id="263" r:id="rId5"/>
    <p:sldId id="259" r:id="rId6"/>
    <p:sldId id="264" r:id="rId7"/>
    <p:sldId id="299" r:id="rId8"/>
    <p:sldId id="261" r:id="rId9"/>
    <p:sldId id="262" r:id="rId10"/>
    <p:sldId id="295" r:id="rId11"/>
    <p:sldId id="296" r:id="rId12"/>
    <p:sldId id="265" r:id="rId13"/>
    <p:sldId id="298" r:id="rId14"/>
    <p:sldId id="266" r:id="rId15"/>
    <p:sldId id="267" r:id="rId16"/>
    <p:sldId id="268" r:id="rId17"/>
    <p:sldId id="269" r:id="rId18"/>
    <p:sldId id="270" r:id="rId19"/>
    <p:sldId id="291" r:id="rId20"/>
    <p:sldId id="292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9900"/>
    <a:srgbClr val="FF33CC"/>
    <a:srgbClr val="FF3300"/>
    <a:srgbClr val="CC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75607-B48D-4DFB-A869-E3ED81780E4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1D7B9-F40F-4082-B1B7-46D2D3E884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1D7B9-F40F-4082-B1B7-46D2D3E884A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16205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914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61975"/>
            <a:ext cx="2057400" cy="55641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61975"/>
            <a:ext cx="6019800" cy="55641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1975"/>
            <a:ext cx="82296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3%20Topic2\&#35838;&#20214;\Unit3%20Topic2%20SectionB%20&#31934;&#21697;&#35838;&#20214;\p65-1a.mp3" TargetMode="External"/><Relationship Id="rId1" Type="http://schemas.microsoft.com/office/2007/relationships/media" Target="file:///C:\Documents%20and%20Settings\Administrator\&#26700;&#38754;\Unit3%20Topic2\&#35838;&#20214;\Unit3%20Topic2%20SectionB%20&#31934;&#21697;&#35838;&#20214;\p65-1a.mp3" TargetMode="Externa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80772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3  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eaLnBrk="1" hangingPunct="1"/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things usually have different meanings in different cultures.</a:t>
            </a:r>
          </a:p>
          <a:p>
            <a:pPr algn="ctr" eaLnBrk="1" hangingPunct="1"/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4925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CC"/>
                </a:solidFill>
              </a:rPr>
              <a:t>Language points:</a:t>
            </a:r>
          </a:p>
        </p:txBody>
      </p:sp>
      <p:pic>
        <p:nvPicPr>
          <p:cNvPr id="11267" name="Picture 13" descr="ZW_07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324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4" descr="ZW_07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4400" y="5715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5" descr="ZW_07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6172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609600" y="2057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be known for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609600" y="2590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be known as</a:t>
            </a:r>
          </a:p>
        </p:txBody>
      </p:sp>
      <p:sp>
        <p:nvSpPr>
          <p:cNvPr id="44050" name="AutoShape 18"/>
          <p:cNvSpPr/>
          <p:nvPr/>
        </p:nvSpPr>
        <p:spPr bwMode="auto">
          <a:xfrm>
            <a:off x="457200" y="2286000"/>
            <a:ext cx="76200" cy="1143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09600" y="3200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be known to sb.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276600" y="2057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be famous for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2743200" y="2133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=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2743200" y="2667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=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3276600" y="2667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be famous as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6019800" y="266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作为</a:t>
            </a:r>
            <a:r>
              <a:rPr lang="en-US" altLang="zh-CN" sz="2400" b="1" dirty="0">
                <a:solidFill>
                  <a:srgbClr val="0000FF"/>
                </a:solidFill>
              </a:rPr>
              <a:t>……</a:t>
            </a:r>
            <a:r>
              <a:rPr lang="zh-CN" altLang="en-US" sz="2400" b="1" dirty="0">
                <a:solidFill>
                  <a:srgbClr val="0000FF"/>
                </a:solidFill>
              </a:rPr>
              <a:t>而出名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6019800" y="20574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因为</a:t>
            </a:r>
            <a:r>
              <a:rPr lang="en-US" altLang="zh-CN" sz="2400" b="1" dirty="0">
                <a:solidFill>
                  <a:srgbClr val="0000FF"/>
                </a:solidFill>
              </a:rPr>
              <a:t>……</a:t>
            </a:r>
            <a:r>
              <a:rPr lang="zh-CN" altLang="en-US" sz="2400" b="1" dirty="0">
                <a:solidFill>
                  <a:srgbClr val="0000FF"/>
                </a:solidFill>
              </a:rPr>
              <a:t>而出名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4648200" y="3200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被某人所</a:t>
            </a:r>
            <a:r>
              <a:rPr lang="en-US" altLang="zh-CN" sz="2400" b="1" dirty="0">
                <a:solidFill>
                  <a:srgbClr val="0000FF"/>
                </a:solidFill>
              </a:rPr>
              <a:t>……</a:t>
            </a:r>
            <a:r>
              <a:rPr lang="zh-CN" altLang="en-US" sz="2400" b="1" dirty="0">
                <a:solidFill>
                  <a:srgbClr val="0000FF"/>
                </a:solidFill>
              </a:rPr>
              <a:t>熟知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09600" y="3505200"/>
            <a:ext cx="7010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e.g.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(1)</a:t>
            </a:r>
            <a:r>
              <a:rPr lang="zh-CN" altLang="en-US" sz="2400" b="1" dirty="0"/>
              <a:t>重庆因为火锅而出名。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 </a:t>
            </a:r>
            <a:r>
              <a:rPr lang="en-US" altLang="zh-CN" sz="2400" b="1" dirty="0"/>
              <a:t>Chongqing ___________________ hot pot.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609600" y="5105400"/>
            <a:ext cx="853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(2)</a:t>
            </a:r>
            <a:r>
              <a:rPr lang="zh-CN" altLang="en-US" sz="2400" b="1" dirty="0"/>
              <a:t>重庆作为山城出名。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 </a:t>
            </a:r>
            <a:r>
              <a:rPr lang="en-US" altLang="zh-CN" sz="2400" b="1" dirty="0"/>
              <a:t>Chongqing ____________________ a mountain city. 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514600" y="56388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is known/famous as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590800" y="4572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is known/famous for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457200" y="990600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1286" name="Text Box 33"/>
          <p:cNvSpPr txBox="1">
            <a:spLocks noChangeArrowheads="1"/>
          </p:cNvSpPr>
          <p:nvPr/>
        </p:nvSpPr>
        <p:spPr bwMode="auto">
          <a:xfrm>
            <a:off x="304800" y="1143000"/>
            <a:ext cx="76962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1. I think that </a:t>
            </a:r>
            <a:r>
              <a:rPr lang="en-US" altLang="zh-CN" sz="2400" b="1" dirty="0">
                <a:solidFill>
                  <a:srgbClr val="FF3300"/>
                </a:solidFill>
              </a:rPr>
              <a:t>is known as</a:t>
            </a:r>
            <a:r>
              <a:rPr lang="en-US" altLang="zh-CN" sz="2400" b="1" dirty="0"/>
              <a:t> body language.</a:t>
            </a:r>
            <a:r>
              <a:rPr lang="zh-CN" altLang="en-US" b="1" dirty="0"/>
              <a:t>我觉得这就是肢体语言</a:t>
            </a:r>
            <a:r>
              <a:rPr lang="zh-CN" altLang="en-US" dirty="0"/>
              <a:t>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4406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4406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/>
      <p:bldP spid="44049" grpId="0"/>
      <p:bldP spid="44050" grpId="0" animBg="1"/>
      <p:bldP spid="44051" grpId="0"/>
      <p:bldP spid="44052" grpId="0"/>
      <p:bldP spid="44053" grpId="0"/>
      <p:bldP spid="44054" grpId="0"/>
      <p:bldP spid="44055" grpId="0"/>
      <p:bldP spid="44056" grpId="0"/>
      <p:bldP spid="44057" grpId="0"/>
      <p:bldP spid="44058" grpId="0"/>
      <p:bldP spid="44059" grpId="0"/>
      <p:bldP spid="44060" grpId="0"/>
      <p:bldP spid="44062" grpId="0"/>
      <p:bldP spid="44063" grpId="0"/>
      <p:bldP spid="440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ZW_0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5943600"/>
            <a:ext cx="52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 descr="ZW_0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6334125"/>
            <a:ext cx="52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ZW_07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62039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304800" y="228600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CC"/>
                </a:solidFill>
              </a:rPr>
              <a:t>Language points: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09600" y="163195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</a:rPr>
              <a:t>even if= even though </a:t>
            </a:r>
            <a:r>
              <a:rPr lang="zh-CN" altLang="en-US" sz="2000" b="1" dirty="0">
                <a:solidFill>
                  <a:srgbClr val="0000FF"/>
                </a:solidFill>
              </a:rPr>
              <a:t>意为“即使、纵然”</a:t>
            </a:r>
            <a:r>
              <a:rPr lang="en-US" altLang="zh-CN" sz="2000" b="1" dirty="0">
                <a:solidFill>
                  <a:srgbClr val="0000FF"/>
                </a:solidFill>
              </a:rPr>
              <a:t>, </a:t>
            </a:r>
            <a:r>
              <a:rPr lang="zh-CN" altLang="en-US" sz="2000" b="1" dirty="0">
                <a:solidFill>
                  <a:srgbClr val="0000FF"/>
                </a:solidFill>
              </a:rPr>
              <a:t>引导让步状语从句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09600" y="2317750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/>
              <a:t>即使她回家很晚，她每晚也要给母亲打电话。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57200" y="2819400"/>
            <a:ext cx="9220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e.g. Even if she returns home quite late, she calls her mother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every  night.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09600" y="4298950"/>
            <a:ext cx="632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</a:rPr>
              <a:t>do some research (on) </a:t>
            </a:r>
            <a:r>
              <a:rPr lang="zh-CN" altLang="en-US" sz="2000" b="1" dirty="0">
                <a:solidFill>
                  <a:srgbClr val="0000FF"/>
                </a:solidFill>
              </a:rPr>
              <a:t>做关于</a:t>
            </a:r>
            <a:r>
              <a:rPr lang="en-US" altLang="zh-CN" sz="2000" b="1" dirty="0">
                <a:solidFill>
                  <a:srgbClr val="0000FF"/>
                </a:solidFill>
              </a:rPr>
              <a:t>……</a:t>
            </a:r>
            <a:r>
              <a:rPr lang="zh-CN" altLang="en-US" sz="2000" b="1" dirty="0">
                <a:solidFill>
                  <a:srgbClr val="0000FF"/>
                </a:solidFill>
              </a:rPr>
              <a:t>的研究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09600" y="4908550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Jane </a:t>
            </a:r>
            <a:r>
              <a:rPr lang="zh-CN" altLang="en-US" sz="2000" b="1" dirty="0"/>
              <a:t>最近在做一些关于英式英语和美式英语差异的研究。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28600" y="54864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e.g. Recently Jane </a:t>
            </a:r>
            <a:r>
              <a:rPr lang="en-US" altLang="zh-CN" sz="2400" b="1" dirty="0"/>
              <a:t> ___________________</a:t>
            </a:r>
            <a:r>
              <a:rPr lang="en-US" altLang="zh-CN" sz="2000" b="1" dirty="0"/>
              <a:t> the differences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between British English and American English.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514600" y="5486400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has done some research on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81000" y="762000"/>
            <a:ext cx="853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2. We use body language to communicate how we feel, </a:t>
            </a:r>
            <a:r>
              <a:rPr lang="en-US" altLang="zh-CN" sz="2000" b="1" dirty="0">
                <a:solidFill>
                  <a:srgbClr val="FF3300"/>
                </a:solidFill>
              </a:rPr>
              <a:t>even if</a:t>
            </a:r>
            <a:r>
              <a:rPr lang="en-US" altLang="zh-CN" sz="2000" b="1" dirty="0"/>
              <a:t> </a:t>
            </a:r>
          </a:p>
          <a:p>
            <a:pPr eaLnBrk="1" hangingPunct="1"/>
            <a:r>
              <a:rPr lang="en-US" altLang="zh-CN" sz="2000" b="1" dirty="0"/>
              <a:t>    there is silence.</a:t>
            </a:r>
            <a:r>
              <a:rPr lang="zh-CN" altLang="en-US" b="1" dirty="0"/>
              <a:t>我们用肢体语言表达我们的感受，即使是沉默的时候。</a:t>
            </a:r>
            <a:r>
              <a:rPr lang="zh-CN" altLang="en-US" dirty="0"/>
              <a:t> 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04800" y="3810000"/>
            <a:ext cx="632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3. we should </a:t>
            </a:r>
            <a:r>
              <a:rPr lang="en-US" altLang="zh-CN" sz="2000" b="1" u="sng" dirty="0">
                <a:solidFill>
                  <a:srgbClr val="FF3300"/>
                </a:solidFill>
              </a:rPr>
              <a:t>do some research</a:t>
            </a:r>
            <a:r>
              <a:rPr lang="en-US" altLang="zh-CN" sz="2000" b="1" dirty="0"/>
              <a:t>.</a:t>
            </a:r>
            <a:r>
              <a:rPr lang="zh-CN" altLang="en-US" b="1" dirty="0"/>
              <a:t>我们应该做些研究。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506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66" grpId="0"/>
      <p:bldP spid="45067" grpId="0"/>
      <p:bldP spid="45068" grpId="0"/>
      <p:bldP spid="45069" grpId="0"/>
      <p:bldP spid="45070" grpId="0"/>
      <p:bldP spid="45071" grpId="0"/>
      <p:bldP spid="45072" grpId="0"/>
      <p:bldP spid="450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305800" cy="1192213"/>
          </a:xfrm>
          <a:prstGeom prst="rect">
            <a:avLst/>
          </a:prstGeom>
          <a:solidFill>
            <a:srgbClr val="FFFF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lain" startAt="4"/>
            </a:pPr>
            <a:r>
              <a:rPr lang="en-US" altLang="zh-CN" b="1" dirty="0"/>
              <a:t>Discuss the typical body language your teachers/classmates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often use with the following questions. Then report to the whole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class, paying attention to the pause, liaison and intonation.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81000" y="3581400"/>
            <a:ext cx="8305800" cy="366713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1.What is his/ her body language?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8305800" cy="376238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2. When is it used?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81000" y="4648200"/>
            <a:ext cx="8305800" cy="366713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3. What does it show?</a:t>
            </a:r>
          </a:p>
        </p:txBody>
      </p:sp>
      <p:sp>
        <p:nvSpPr>
          <p:cNvPr id="13318" name="WordArt 9"/>
          <p:cNvSpPr>
            <a:spLocks noChangeArrowheads="1" noChangeShapeType="1" noTextEdit="1"/>
          </p:cNvSpPr>
          <p:nvPr/>
        </p:nvSpPr>
        <p:spPr bwMode="auto">
          <a:xfrm>
            <a:off x="1981200" y="838200"/>
            <a:ext cx="4800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Discuss and report</a:t>
            </a:r>
            <a:endParaRPr lang="zh-CN" altLang="en-US" sz="3600" b="1" i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81000" y="5208588"/>
            <a:ext cx="8763000" cy="1192212"/>
          </a:xfrm>
          <a:prstGeom prst="rect">
            <a:avLst/>
          </a:prstGeom>
          <a:solidFill>
            <a:schemeClr val="accent5">
              <a:alpha val="39999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ea typeface="宋体" panose="02010600030101010101" pitchFamily="2" charset="-122"/>
              </a:rPr>
              <a:t>You may begin like this: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ea typeface="宋体" panose="02010600030101010101" pitchFamily="2" charset="-122"/>
              </a:rPr>
              <a:t>       Miss Wang’s typical body language is … It is a sign of … When she …,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b="1" dirty="0">
                <a:ea typeface="宋体" panose="02010600030101010101" pitchFamily="2" charset="-122"/>
              </a:rPr>
              <a:t> she often uses this body language…</a:t>
            </a:r>
          </a:p>
        </p:txBody>
      </p:sp>
      <p:pic>
        <p:nvPicPr>
          <p:cNvPr id="25611" name="Picture 11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791200"/>
            <a:ext cx="334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91400" y="5410200"/>
            <a:ext cx="7191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16" descr="图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147035">
            <a:off x="3429000" y="5986463"/>
            <a:ext cx="7842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17" descr="图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265326">
            <a:off x="6019800" y="5529263"/>
            <a:ext cx="7842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8" name="Picture 18" descr="图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434453">
            <a:off x="4191000" y="5529263"/>
            <a:ext cx="7842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2" name="Picture 22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0638" y="5791200"/>
            <a:ext cx="334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23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791200"/>
            <a:ext cx="334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4" name="Picture 24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5791200"/>
            <a:ext cx="334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6" grpId="0" animBg="1"/>
      <p:bldP spid="25607" grpId="0" animBg="1"/>
      <p:bldP spid="25608" grpId="0" animBg="1"/>
      <p:bldP spid="256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400800" y="51054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8131" name="Picture 3" descr="P64 9-3-2-3 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8638" y="2971800"/>
            <a:ext cx="18081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 descr="19-3-2-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200400"/>
            <a:ext cx="1563688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19-3-2-1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066800"/>
            <a:ext cx="18303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19-3-2-12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143000"/>
            <a:ext cx="13382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19-3-2-1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066800"/>
            <a:ext cx="1520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P64 9-3-2-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048000"/>
            <a:ext cx="17526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609600" y="12192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6477000" y="30480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3733800" y="30480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609600" y="30480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6400800" y="11430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3733800" y="11430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09600" y="1143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a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733800" y="2971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e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609600" y="2971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d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6400800" y="1066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c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733800" y="1066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b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553200" y="3048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f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28600" y="51816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___ Good luck.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228600" y="59436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___ I’m </a:t>
            </a:r>
            <a:r>
              <a:rPr lang="en-US" altLang="zh-CN" sz="2400" b="1">
                <a:solidFill>
                  <a:srgbClr val="FF3300"/>
                </a:solidFill>
              </a:rPr>
              <a:t>puzzled</a:t>
            </a:r>
            <a:r>
              <a:rPr lang="en-US" altLang="zh-CN" sz="2400" b="1"/>
              <a:t>.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3124200" y="5867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___ I’m just kidding.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3124200" y="51816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___ It’s a </a:t>
            </a:r>
            <a:r>
              <a:rPr lang="en-US" altLang="zh-CN" sz="2400" b="1">
                <a:solidFill>
                  <a:srgbClr val="FF3300"/>
                </a:solidFill>
              </a:rPr>
              <a:t>secret</a:t>
            </a:r>
            <a:r>
              <a:rPr lang="en-US" altLang="zh-CN" sz="2400" b="1"/>
              <a:t>.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6324600" y="5105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___ Calm down.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324600" y="57912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___ Have a </a:t>
            </a:r>
            <a:r>
              <a:rPr lang="en-US" altLang="zh-CN" sz="2400" b="1">
                <a:solidFill>
                  <a:srgbClr val="FF3300"/>
                </a:solidFill>
              </a:rPr>
              <a:t>victory</a:t>
            </a:r>
            <a:r>
              <a:rPr lang="en-US" altLang="zh-CN" sz="2400" b="1"/>
              <a:t>.</a:t>
            </a:r>
          </a:p>
        </p:txBody>
      </p:sp>
      <p:grpSp>
        <p:nvGrpSpPr>
          <p:cNvPr id="2" name="Group 27"/>
          <p:cNvGrpSpPr/>
          <p:nvPr/>
        </p:nvGrpSpPr>
        <p:grpSpPr bwMode="auto">
          <a:xfrm>
            <a:off x="381000" y="5105400"/>
            <a:ext cx="381000" cy="457200"/>
            <a:chOff x="240" y="3216"/>
            <a:chExt cx="240" cy="288"/>
          </a:xfrm>
        </p:grpSpPr>
        <p:sp>
          <p:nvSpPr>
            <p:cNvPr id="14378" name="AutoShape 28"/>
            <p:cNvSpPr>
              <a:spLocks noChangeArrowheads="1"/>
            </p:cNvSpPr>
            <p:nvPr/>
          </p:nvSpPr>
          <p:spPr bwMode="auto">
            <a:xfrm>
              <a:off x="240" y="3264"/>
              <a:ext cx="240" cy="24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79" name="Text Box 29"/>
            <p:cNvSpPr txBox="1">
              <a:spLocks noChangeArrowheads="1"/>
            </p:cNvSpPr>
            <p:nvPr/>
          </p:nvSpPr>
          <p:spPr bwMode="auto">
            <a:xfrm>
              <a:off x="240" y="321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a</a:t>
              </a:r>
            </a:p>
          </p:txBody>
        </p:sp>
      </p:grp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381000" y="59436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381000" y="5867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b</a:t>
            </a:r>
          </a:p>
        </p:txBody>
      </p:sp>
      <p:grpSp>
        <p:nvGrpSpPr>
          <p:cNvPr id="3" name="Group 32"/>
          <p:cNvGrpSpPr/>
          <p:nvPr/>
        </p:nvGrpSpPr>
        <p:grpSpPr bwMode="auto">
          <a:xfrm>
            <a:off x="3276600" y="5029200"/>
            <a:ext cx="381000" cy="457200"/>
            <a:chOff x="2064" y="3168"/>
            <a:chExt cx="240" cy="288"/>
          </a:xfrm>
        </p:grpSpPr>
        <p:sp>
          <p:nvSpPr>
            <p:cNvPr id="14376" name="AutoShape 33"/>
            <p:cNvSpPr>
              <a:spLocks noChangeArrowheads="1"/>
            </p:cNvSpPr>
            <p:nvPr/>
          </p:nvSpPr>
          <p:spPr bwMode="auto">
            <a:xfrm>
              <a:off x="2064" y="3216"/>
              <a:ext cx="240" cy="24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77" name="Text Box 34"/>
            <p:cNvSpPr txBox="1">
              <a:spLocks noChangeArrowheads="1"/>
            </p:cNvSpPr>
            <p:nvPr/>
          </p:nvSpPr>
          <p:spPr bwMode="auto">
            <a:xfrm>
              <a:off x="2064" y="316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/>
                <a:t>d</a:t>
              </a:r>
            </a:p>
          </p:txBody>
        </p:sp>
      </p:grpSp>
      <p:sp>
        <p:nvSpPr>
          <p:cNvPr id="48163" name="AutoShape 35"/>
          <p:cNvSpPr>
            <a:spLocks noChangeArrowheads="1"/>
          </p:cNvSpPr>
          <p:nvPr/>
        </p:nvSpPr>
        <p:spPr bwMode="auto">
          <a:xfrm>
            <a:off x="3276600" y="58674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3276600" y="5791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c</a:t>
            </a:r>
          </a:p>
        </p:txBody>
      </p:sp>
      <p:sp>
        <p:nvSpPr>
          <p:cNvPr id="48165" name="AutoShape 37"/>
          <p:cNvSpPr>
            <a:spLocks noChangeArrowheads="1"/>
          </p:cNvSpPr>
          <p:nvPr/>
        </p:nvSpPr>
        <p:spPr bwMode="auto">
          <a:xfrm>
            <a:off x="6477000" y="57912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6477000" y="5791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f</a:t>
            </a: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76200" y="61913"/>
            <a:ext cx="90678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2a  Look at these gestures that are common in the USA.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      Discuss and match each gesture with its meaning below.</a:t>
            </a:r>
          </a:p>
        </p:txBody>
      </p:sp>
      <p:pic>
        <p:nvPicPr>
          <p:cNvPr id="48168" name="Picture 40" descr="2014-01-20_17-13-3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71600" y="6400800"/>
            <a:ext cx="1009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69" name="Picture 41" descr="2014-01-20_17-18-2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91000" y="4800600"/>
            <a:ext cx="12668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0" name="Picture 42" descr="2014-01-20_17-13-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96200" y="6248400"/>
            <a:ext cx="11620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6400800" y="5029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4814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4815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4815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4815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4815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4815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5" dur="1" fill="hold"/>
                                        <p:tgtEl>
                                          <p:spTgt spid="4817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/>
      <p:bldP spid="48144" grpId="0"/>
      <p:bldP spid="48145" grpId="0"/>
      <p:bldP spid="48146" grpId="0"/>
      <p:bldP spid="48147" grpId="0"/>
      <p:bldP spid="48148" grpId="0"/>
      <p:bldP spid="48149" grpId="0"/>
      <p:bldP spid="48150" grpId="0"/>
      <p:bldP spid="48151" grpId="0"/>
      <p:bldP spid="48152" grpId="0"/>
      <p:bldP spid="48153" grpId="0"/>
      <p:bldP spid="48154" grpId="0"/>
      <p:bldP spid="48158" grpId="0" animBg="1"/>
      <p:bldP spid="48159" grpId="0"/>
      <p:bldP spid="48163" grpId="0" animBg="1"/>
      <p:bldP spid="48164" grpId="0"/>
      <p:bldP spid="48165" grpId="0" animBg="1"/>
      <p:bldP spid="48166" grpId="0"/>
      <p:bldP spid="48167" grpId="0"/>
      <p:bldP spid="481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点头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摇头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200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 rot="-2324191">
            <a:off x="2667000" y="3581400"/>
            <a:ext cx="5838825" cy="519113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Can they have the same meaning?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895600" y="762000"/>
            <a:ext cx="624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What does the body language mean?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505200" y="16764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Showing agreement?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429000" y="55626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Showing disagreement?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45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669925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lain" startAt="3"/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Put these sentences in the correct order to form a passage.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1889125"/>
            <a:ext cx="85344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) Body language means different things in different cultures.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) In Canada, nodding your head shows agreement.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) But people shake their heads from side to side to show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agreement in India.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) So, to avoid misunderstanding, you should study both spoken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and body languages.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) However, in India, men often hold hands a sign of friendship.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) North American men seldom hold hands in public.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(    ) For example, the signs of showing agreement and friendship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      are different from culture to culture</a:t>
            </a:r>
            <a:r>
              <a:rPr lang="en-US" altLang="zh-CN" sz="2000" b="1" dirty="0" smtClean="0"/>
              <a:t>.</a:t>
            </a:r>
            <a:endParaRPr lang="en-US" altLang="zh-CN" sz="2000" b="1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62000" y="28035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62000" y="18891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62000" y="46323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62000" y="37179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62000" y="23463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62000" y="50895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62000" y="5546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356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356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8" grpId="0"/>
      <p:bldP spid="23559" grpId="0"/>
      <p:bldP spid="23560" grpId="0"/>
      <p:bldP spid="23561" grpId="0"/>
      <p:bldP spid="23562" grpId="0"/>
      <p:bldP spid="23563" grpId="0"/>
      <p:bldP spid="235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28194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  Do you know any other gestures? In groups, act them out and guess what they mean.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381000" y="990600"/>
            <a:ext cx="2971800" cy="1066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Group 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248400" y="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Exercises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953155"/>
            <a:ext cx="9144000" cy="5447645"/>
          </a:xfrm>
          <a:prstGeom prst="rect">
            <a:avLst/>
          </a:prstGeom>
          <a:solidFill>
            <a:schemeClr val="accent5">
              <a:alpha val="60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) 1. Yang 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Liwei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the national hero is known ____ all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Chinese.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A. for        B. as        C. to     D. with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)2.—Hi, Jane, tell you a piece of good news. I 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____  America tomorrow.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—Wow, have a good trip!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A. am leaving for	              B. leaves for	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C. have left for	              D. left for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)3. _____she has failed for several times, she never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gives up.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A. If             B. Because       C. Even if   D. As if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)4.—I’m going to have an exam tomorrow.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—________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A. Calm down.                      B. Good luck.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C. You’re kidding.                  D. I’m puzzled.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52400" y="3733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52400" y="1905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2400" y="4800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28600" y="91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28600" y="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9900"/>
                </a:solidFill>
              </a:rPr>
              <a:t>Choose the best answer.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12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  <p:bldP spid="21511" grpId="0"/>
      <p:bldP spid="215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562600" y="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Exercises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63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5. Stamping her foot is my sister’s______ </a:t>
            </a:r>
            <a:r>
              <a:rPr lang="zh-CN" altLang="en-US" sz="2400" b="1" dirty="0">
                <a:latin typeface="Comic Sans MS" panose="030F0702030302020204" pitchFamily="66" charset="0"/>
              </a:rPr>
              <a:t>（典型的）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   </a:t>
            </a:r>
            <a:r>
              <a:rPr lang="en-US" altLang="zh-CN" sz="2400" b="1" dirty="0">
                <a:latin typeface="Comic Sans MS" panose="030F0702030302020204" pitchFamily="66" charset="0"/>
              </a:rPr>
              <a:t>gesture.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6. Shaking hands is ____________</a:t>
            </a:r>
            <a:r>
              <a:rPr lang="zh-CN" altLang="en-US" sz="2400" b="1" dirty="0">
                <a:latin typeface="Comic Sans MS" panose="030F0702030302020204" pitchFamily="66" charset="0"/>
              </a:rPr>
              <a:t>（</a:t>
            </a:r>
            <a:r>
              <a:rPr lang="en-US" altLang="zh-CN" sz="2400" b="1" dirty="0">
                <a:latin typeface="Comic Sans MS" panose="030F0702030302020204" pitchFamily="66" charset="0"/>
              </a:rPr>
              <a:t>……</a:t>
            </a:r>
            <a:r>
              <a:rPr lang="zh-CN" altLang="en-US" sz="2400" b="1" dirty="0">
                <a:latin typeface="Comic Sans MS" panose="030F0702030302020204" pitchFamily="66" charset="0"/>
              </a:rPr>
              <a:t>的标志）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   </a:t>
            </a:r>
            <a:r>
              <a:rPr lang="en-US" altLang="zh-CN" sz="2400" b="1" dirty="0">
                <a:latin typeface="Comic Sans MS" panose="030F0702030302020204" pitchFamily="66" charset="0"/>
              </a:rPr>
              <a:t>friendship in most of the countries.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7. They are busy _________________</a:t>
            </a:r>
            <a:r>
              <a:rPr lang="zh-CN" altLang="en-US" sz="2400" b="1" dirty="0">
                <a:latin typeface="Comic Sans MS" panose="030F0702030302020204" pitchFamily="66" charset="0"/>
              </a:rPr>
              <a:t>（做关于</a:t>
            </a:r>
            <a:r>
              <a:rPr lang="en-US" altLang="zh-CN" sz="2400" b="1" dirty="0">
                <a:latin typeface="Comic Sans MS" panose="030F0702030302020204" pitchFamily="66" charset="0"/>
              </a:rPr>
              <a:t>……</a:t>
            </a:r>
            <a:r>
              <a:rPr lang="zh-CN" altLang="en-US" sz="2400" b="1" dirty="0">
                <a:latin typeface="Comic Sans MS" panose="030F0702030302020204" pitchFamily="66" charset="0"/>
              </a:rPr>
              <a:t>的研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</a:rPr>
              <a:t>   究） </a:t>
            </a:r>
            <a:r>
              <a:rPr lang="en-US" altLang="zh-CN" sz="2400" b="1" dirty="0">
                <a:latin typeface="Comic Sans MS" panose="030F0702030302020204" pitchFamily="66" charset="0"/>
              </a:rPr>
              <a:t>how to improve the environment.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8. Miss Wang usually raises her thumbs to _______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  </a:t>
            </a:r>
            <a:r>
              <a:rPr lang="zh-CN" altLang="en-US" sz="2400" b="1" dirty="0">
                <a:latin typeface="Comic Sans MS" panose="030F0702030302020204" pitchFamily="66" charset="0"/>
              </a:rPr>
              <a:t>（表扬） </a:t>
            </a:r>
            <a:r>
              <a:rPr lang="en-US" altLang="zh-CN" sz="2400" b="1" dirty="0">
                <a:latin typeface="Comic Sans MS" panose="030F0702030302020204" pitchFamily="66" charset="0"/>
              </a:rPr>
              <a:t>us.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562600" y="1219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typical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429000" y="2362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a sign of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819400" y="34290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doing some research on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781800" y="4495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praise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342900" y="6731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9900"/>
                </a:solidFill>
              </a:rPr>
              <a:t>Fill in the blanks.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  <p:bldP spid="20488" grpId="0"/>
      <p:bldP spid="204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916238" y="838200"/>
            <a:ext cx="4391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Summary:</a:t>
            </a:r>
          </a:p>
        </p:txBody>
      </p:sp>
      <p:sp>
        <p:nvSpPr>
          <p:cNvPr id="39939" name="WordArt 3"/>
          <p:cNvSpPr>
            <a:spLocks noChangeArrowheads="1" noChangeShapeType="1"/>
          </p:cNvSpPr>
          <p:nvPr/>
        </p:nvSpPr>
        <p:spPr bwMode="auto">
          <a:xfrm>
            <a:off x="250825" y="174625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learn: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39940" name="WordArt 4"/>
          <p:cNvSpPr>
            <a:spLocks noChangeArrowheads="1" noChangeShapeType="1"/>
          </p:cNvSpPr>
          <p:nvPr/>
        </p:nvSpPr>
        <p:spPr bwMode="auto">
          <a:xfrm>
            <a:off x="323850" y="4843463"/>
            <a:ext cx="15113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can: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979613" y="1674813"/>
            <a:ext cx="7164387" cy="2835275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sz="2000" b="1" dirty="0">
                <a:solidFill>
                  <a:srgbClr val="FF0000"/>
                </a:solidFill>
              </a:rPr>
              <a:t>Some words:   </a:t>
            </a:r>
            <a:r>
              <a:rPr lang="en-US" altLang="zh-CN" sz="2000" b="1" dirty="0"/>
              <a:t>bow, silence, hip, praise, research, </a:t>
            </a:r>
          </a:p>
          <a:p>
            <a:pPr marL="342900" indent="-342900"/>
            <a:r>
              <a:rPr lang="en-US" altLang="zh-CN" sz="2000" b="1" dirty="0"/>
              <a:t>                               secret, puzzled, victory, </a:t>
            </a:r>
            <a:r>
              <a:rPr lang="en-US" altLang="zh-CN" b="1" dirty="0"/>
              <a:t>typical</a:t>
            </a:r>
          </a:p>
          <a:p>
            <a:pPr marL="342900" indent="-342900"/>
            <a:r>
              <a:rPr lang="en-US" altLang="zh-CN" sz="2000" b="1" dirty="0"/>
              <a:t>                               misunderstanding, </a:t>
            </a:r>
          </a:p>
          <a:p>
            <a:pPr marL="342900" indent="-342900"/>
            <a:r>
              <a:rPr lang="en-US" altLang="zh-CN" sz="2000" b="1" dirty="0">
                <a:solidFill>
                  <a:srgbClr val="FF0000"/>
                </a:solidFill>
              </a:rPr>
              <a:t>2. Some phrases: </a:t>
            </a:r>
            <a:r>
              <a:rPr lang="en-US" altLang="zh-CN" sz="2000" b="1" dirty="0"/>
              <a:t>a sign of, be known as, be known for,</a:t>
            </a:r>
          </a:p>
          <a:p>
            <a:pPr marL="342900" indent="-342900"/>
            <a:r>
              <a:rPr lang="en-US" altLang="zh-CN" sz="2000" b="1" dirty="0"/>
              <a:t>                               even if, do some research</a:t>
            </a:r>
          </a:p>
          <a:p>
            <a:pPr marL="342900" indent="-342900"/>
            <a:r>
              <a:rPr lang="en-US" altLang="zh-CN" sz="2000" b="1" dirty="0">
                <a:solidFill>
                  <a:srgbClr val="FF0000"/>
                </a:solidFill>
              </a:rPr>
              <a:t>3. Some sentences: </a:t>
            </a:r>
            <a:endParaRPr lang="en-US" altLang="zh-CN" sz="2000" b="1" dirty="0"/>
          </a:p>
          <a:p>
            <a:pPr marL="342900" indent="-342900"/>
            <a:r>
              <a:rPr lang="en-US" altLang="zh-CN" sz="2000" b="1" dirty="0"/>
              <a:t>(1)We bow when we are saying hello as a sign of respect.</a:t>
            </a:r>
          </a:p>
          <a:p>
            <a:pPr marL="342900" indent="-342900"/>
            <a:r>
              <a:rPr lang="en-US" altLang="zh-CN" sz="2000" b="1" dirty="0"/>
              <a:t>(2)We use body language to communicate how we feel, even if there is silence.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979613" y="4876800"/>
            <a:ext cx="7164387" cy="70788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</a:rPr>
              <a:t>(1)Know more about different culture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.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</a:rPr>
              <a:t>(2)Express ourselves by proper body language.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  <p:bldP spid="39941" grpId="0" animBg="1"/>
      <p:bldP spid="399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es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958850"/>
            <a:ext cx="16557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 descr="car2.gif (48408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473450"/>
            <a:ext cx="365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3962400" y="2101850"/>
            <a:ext cx="1511300" cy="503238"/>
          </a:xfrm>
          <a:prstGeom prst="homePlate">
            <a:avLst>
              <a:gd name="adj" fmla="val 75079"/>
            </a:avLst>
          </a:prstGeom>
          <a:solidFill>
            <a:srgbClr val="FF6600"/>
          </a:solidFill>
          <a:ln w="9525">
            <a:solidFill>
              <a:srgbClr val="00FF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rgbClr val="00FFFF"/>
                </a:solidFill>
              </a:rPr>
              <a:t>mean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172200" y="3321050"/>
            <a:ext cx="2233613" cy="955675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FF00"/>
                </a:solidFill>
              </a:rPr>
              <a:t>ask for a ride</a:t>
            </a:r>
          </a:p>
        </p:txBody>
      </p:sp>
      <p:sp>
        <p:nvSpPr>
          <p:cNvPr id="37895" name="WordArt 7"/>
          <p:cNvSpPr>
            <a:spLocks noChangeArrowheads="1" noChangeShapeType="1"/>
          </p:cNvSpPr>
          <p:nvPr/>
        </p:nvSpPr>
        <p:spPr bwMode="auto">
          <a:xfrm>
            <a:off x="3505200" y="5530850"/>
            <a:ext cx="1944688" cy="43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>
                <a:ln w="9525">
                  <a:solidFill>
                    <a:srgbClr val="FF0000"/>
                  </a:solidFill>
                  <a:round/>
                </a:ln>
                <a:solidFill>
                  <a:srgbClr val="3399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gesture </a:t>
            </a:r>
            <a:endParaRPr lang="zh-CN" altLang="en-US" sz="4000" kern="10">
              <a:ln w="9525">
                <a:solidFill>
                  <a:srgbClr val="FF0000"/>
                </a:solidFill>
                <a:round/>
              </a:ln>
              <a:solidFill>
                <a:srgbClr val="3399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 rot="2307408">
            <a:off x="2343150" y="4824413"/>
            <a:ext cx="896938" cy="504825"/>
          </a:xfrm>
          <a:prstGeom prst="leftRightArrow">
            <a:avLst>
              <a:gd name="adj1" fmla="val 50000"/>
              <a:gd name="adj2" fmla="val 28493"/>
            </a:avLst>
          </a:prstGeom>
          <a:solidFill>
            <a:schemeClr val="accent2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 rot="2189478">
            <a:off x="5372100" y="2744788"/>
            <a:ext cx="647700" cy="576262"/>
          </a:xfrm>
          <a:prstGeom prst="rightArrow">
            <a:avLst>
              <a:gd name="adj1" fmla="val 50000"/>
              <a:gd name="adj2" fmla="val 28099"/>
            </a:avLst>
          </a:prstGeom>
          <a:solidFill>
            <a:srgbClr val="333399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57200" y="882650"/>
            <a:ext cx="3352800" cy="457200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</a:rPr>
              <a:t>with his thumb raised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838200" y="3854450"/>
            <a:ext cx="2895600" cy="519113"/>
          </a:xfrm>
          <a:prstGeom prst="rect">
            <a:avLst/>
          </a:prstGeom>
          <a:solidFill>
            <a:srgbClr val="FFFF66"/>
          </a:solidFill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body language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038600" y="730250"/>
            <a:ext cx="4800600" cy="641350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</a:rPr>
              <a:t>Michael sees a stranger putting out his hand with his thumb raised.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5" grpId="0" animBg="1"/>
      <p:bldP spid="37895" grpId="1" animBg="1"/>
      <p:bldP spid="37896" grpId="0" animBg="1"/>
      <p:bldP spid="37897" grpId="0" animBg="1"/>
      <p:bldP spid="37898" grpId="0" animBg="1"/>
      <p:bldP spid="37899" grpId="0" animBg="1"/>
      <p:bldP spid="379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895600" y="1066800"/>
            <a:ext cx="3024188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Assignment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90588" y="2286000"/>
            <a:ext cx="74676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</a:rPr>
              <a:t>Read 1a.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</a:rPr>
              <a:t>Memorize the useful expressions  and key sentences which we learn today.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</a:rPr>
              <a:t>Finish Section B in your workbook.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</a:rPr>
              <a:t>Preview Section C</a:t>
            </a:r>
            <a:r>
              <a:rPr lang="en-US" altLang="zh-CN" sz="2800" b="1" dirty="0" smtClean="0">
                <a:solidFill>
                  <a:srgbClr val="FF3300"/>
                </a:solidFill>
              </a:rPr>
              <a:t>. </a:t>
            </a:r>
            <a:endParaRPr lang="en-US" altLang="zh-CN" sz="28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305800" cy="523875"/>
          </a:xfrm>
          <a:prstGeom prst="rect">
            <a:avLst/>
          </a:prstGeom>
          <a:solidFill>
            <a:schemeClr val="bg1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function of knowing about body language?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33400" y="3276600"/>
            <a:ext cx="8229600" cy="946150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help us communicate better and avoid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misunderstanding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100" name="Picture 8" descr="Q_0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"/>
            <a:ext cx="898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握手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35814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733800" y="3429000"/>
            <a:ext cx="5257800" cy="457200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What does this gesture show 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" y="38100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Comic Sans MS" panose="030F0702030302020204" pitchFamily="66" charset="0"/>
              </a:rPr>
              <a:t>hold hands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733800" y="609600"/>
            <a:ext cx="5257800" cy="822325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When do we usually hold hands with others?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733800" y="1905000"/>
            <a:ext cx="5257800" cy="1187450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</a:rPr>
              <a:t>We usually hold hands when we meet some new friends for the first time.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733800" y="4267200"/>
            <a:ext cx="5257800" cy="822325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</a:rPr>
              <a:t>It shows a warm welcome and respect</a:t>
            </a:r>
            <a:r>
              <a:rPr lang="en-US" altLang="zh-CN" b="1" dirty="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 spd="med"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/>
      <p:bldP spid="27653" grpId="0" animBg="1"/>
      <p:bldP spid="27654" grpId="0" animBg="1"/>
      <p:bldP spid="27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5029200" y="4953000"/>
            <a:ext cx="2133600" cy="6858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2" descr="拥抱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22256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拥抱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0"/>
            <a:ext cx="35814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667000" y="1219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886200" y="762000"/>
            <a:ext cx="5029200" cy="946150"/>
          </a:xfrm>
          <a:prstGeom prst="rect">
            <a:avLst/>
          </a:prstGeom>
          <a:solidFill>
            <a:schemeClr val="bg1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body language show ?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886200" y="2133600"/>
            <a:ext cx="4953000" cy="946150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It shows friendliness and happiness.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86200" y="3429000"/>
            <a:ext cx="4953000" cy="946150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zh-CN" sz="2800" b="1" u="sng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sign of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happiness and friendliness.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181600" y="5105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FF33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的标志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 flipV="1">
            <a:off x="6096000" y="40386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31748" grpId="0"/>
      <p:bldP spid="31749" grpId="0" animBg="1"/>
      <p:bldP spid="31750" grpId="0" animBg="1"/>
      <p:bldP spid="31751" grpId="0" animBg="1"/>
      <p:bldP spid="31752" grpId="0"/>
      <p:bldP spid="317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4724400" y="5715000"/>
            <a:ext cx="3886200" cy="838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2" descr="跺脚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 descr="跺脚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90800" y="8382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stamp one’s foot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429000" y="2209800"/>
            <a:ext cx="5257800" cy="946150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body language show ?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429000" y="3505200"/>
            <a:ext cx="5257800" cy="519113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It shows one’s anger.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429000" y="4495800"/>
            <a:ext cx="5257800" cy="946150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It is a </a:t>
            </a:r>
            <a:r>
              <a:rPr lang="en-US" altLang="zh-CN" sz="2800" b="1" u="sng">
                <a:solidFill>
                  <a:srgbClr val="FF33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typical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sign of showing one’s anger.</a:t>
            </a:r>
          </a:p>
        </p:txBody>
      </p:sp>
      <p:pic>
        <p:nvPicPr>
          <p:cNvPr id="26632" name="Picture 8" descr="2014-01-20_17-12-4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5867400"/>
            <a:ext cx="1371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324600" y="58674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典型的，有代表性的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  <p:bldP spid="26628" grpId="0"/>
      <p:bldP spid="26629" grpId="0" animBg="1"/>
      <p:bldP spid="26630" grpId="0" animBg="1"/>
      <p:bldP spid="26631" grpId="0" animBg="1"/>
      <p:bldP spid="266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is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72400" y="2209800"/>
            <a:ext cx="1143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52400" y="762000"/>
            <a:ext cx="4495800" cy="469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Intensive listening</a:t>
            </a:r>
            <a:endParaRPr lang="zh-CN" altLang="en-US" sz="3600" b="1" kern="1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686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(    )1.How does Jane say “hi”?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A. She waves her hand.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B. She smiles.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C. She bows.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(    )2.How does Miss Wang show her unhappiness?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A. She raises her voice.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B. She crosses her arms and stamps her foot.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C. She puts her hands on her hips.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 dirty="0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04800" y="5943600"/>
            <a:ext cx="4038600" cy="685800"/>
          </a:xfrm>
          <a:prstGeom prst="wedgeEllipseCallout">
            <a:avLst>
              <a:gd name="adj1" fmla="val -7231"/>
              <a:gd name="adj2" fmla="val -10787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81000" y="6080125"/>
            <a:ext cx="525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/>
              <a:t>Will she </a:t>
            </a:r>
            <a:r>
              <a:rPr lang="en-US" altLang="zh-CN" sz="2000" b="1">
                <a:solidFill>
                  <a:srgbClr val="FF3300"/>
                </a:solidFill>
              </a:rPr>
              <a:t>praise</a:t>
            </a:r>
            <a:r>
              <a:rPr lang="en-US" altLang="zh-CN" sz="2000" b="1"/>
              <a:t> or punish us?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04800" y="1219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04800" y="3429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C</a:t>
            </a:r>
          </a:p>
        </p:txBody>
      </p:sp>
      <p:pic>
        <p:nvPicPr>
          <p:cNvPr id="30733" name="Picture 13" descr="TIP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00600" y="-15875"/>
            <a:ext cx="43434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105400" y="10668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Use your body language to help express yourself.</a:t>
            </a:r>
          </a:p>
        </p:txBody>
      </p:sp>
      <p:pic>
        <p:nvPicPr>
          <p:cNvPr id="30736" name="Picture 16" descr="2014-01-23_11-18-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5715000"/>
            <a:ext cx="9906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7" grpId="0" animBg="1"/>
      <p:bldP spid="30728" grpId="0"/>
      <p:bldP spid="30729" grpId="0"/>
      <p:bldP spid="30730" grpId="0"/>
      <p:bldP spid="307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8288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  Listen to 1a and mark T (true) or F (False).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76200" y="762000"/>
            <a:ext cx="4343400" cy="6175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Extensive listening</a:t>
            </a:r>
            <a:endParaRPr lang="zh-CN" altLang="en-US" sz="3600" b="1" kern="10" dirty="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2667000"/>
            <a:ext cx="9144000" cy="3046413"/>
          </a:xfrm>
          <a:prstGeom prst="rect">
            <a:avLst/>
          </a:prstGeom>
          <a:solidFill>
            <a:schemeClr val="accent5">
              <a:alpha val="52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Yukio says “hi”  he waves his hand.                     (    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Bowing is a sign of peace.                                                 (    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Miss Wang puts her hands on her hips, she will punish students.                                                                  (    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Jane’s sister stamps her foot, she may be angry.(    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three kids are talking about body language.             (    )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467600" y="2667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543800" y="3276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467600" y="4724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696200" y="5257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629400" y="4114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pic>
        <p:nvPicPr>
          <p:cNvPr id="12" name="p65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752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8748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9698" grpId="0"/>
      <p:bldP spid="29700" grpId="0" animBg="1"/>
      <p:bldP spid="29702" grpId="0"/>
      <p:bldP spid="29703" grpId="0"/>
      <p:bldP spid="29704" grpId="0"/>
      <p:bldP spid="29705" grpId="0"/>
      <p:bldP spid="297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11"/>
          <p:cNvSpPr>
            <a:spLocks noChangeArrowheads="1"/>
          </p:cNvSpPr>
          <p:nvPr/>
        </p:nvSpPr>
        <p:spPr bwMode="auto">
          <a:xfrm>
            <a:off x="0" y="8382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0" y="762000"/>
            <a:ext cx="708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CC"/>
                </a:solidFill>
              </a:rPr>
              <a:t>1c</a:t>
            </a:r>
            <a:r>
              <a:rPr lang="en-US" altLang="zh-CN" sz="2800" b="1" dirty="0"/>
              <a:t> Read 1a and fill in the blanks.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Waving and bowing are examples of _______ language. In Japan, people bow as a sign of __________. In Canada, people wave as a sign of _________ and ____________. In all cultures, people smile when they are _______.  Body language can mean different things in different ________________. If we understood body language from different countries, we could _____________ better.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38200" y="31242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Comic Sans MS" panose="030F0702030302020204" pitchFamily="66" charset="0"/>
              </a:rPr>
              <a:t>friendship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867400" y="1447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Comic Sans MS" panose="030F0702030302020204" pitchFamily="66" charset="0"/>
              </a:rPr>
              <a:t>body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066800" y="3657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Comic Sans MS" panose="030F0702030302020204" pitchFamily="66" charset="0"/>
              </a:rPr>
              <a:t>happy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05400" y="259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Comic Sans MS" panose="030F0702030302020204" pitchFamily="66" charset="0"/>
              </a:rPr>
              <a:t>peace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514600" y="4191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Comic Sans MS" panose="030F0702030302020204" pitchFamily="66" charset="0"/>
              </a:rPr>
              <a:t>cultures/countries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838200" y="5257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Comic Sans MS" panose="030F0702030302020204" pitchFamily="66" charset="0"/>
              </a:rPr>
              <a:t>communicate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257800" y="2057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Comic Sans MS" panose="030F0702030302020204" pitchFamily="66" charset="0"/>
              </a:rPr>
              <a:t>respect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  <p:bldP spid="28677" grpId="0"/>
      <p:bldP spid="28678" grpId="0"/>
      <p:bldP spid="28679" grpId="0"/>
      <p:bldP spid="28680" grpId="0"/>
      <p:bldP spid="28681" grpId="0"/>
      <p:bldP spid="28682" grpId="0"/>
    </p:bldLst>
  </p:timing>
</p:sld>
</file>

<file path=ppt/theme/theme1.xml><?xml version="1.0" encoding="utf-8"?>
<a:theme xmlns:a="http://schemas.openxmlformats.org/drawingml/2006/main" name="WWW.2PPT.COM&#10;">
  <a:themeElements>
    <a:clrScheme name="紫色商务模板 1">
      <a:dk1>
        <a:srgbClr val="0D1259"/>
      </a:dk1>
      <a:lt1>
        <a:srgbClr val="FFFFFF"/>
      </a:lt1>
      <a:dk2>
        <a:srgbClr val="0E4AA2"/>
      </a:dk2>
      <a:lt2>
        <a:srgbClr val="C0C0C0"/>
      </a:lt2>
      <a:accent1>
        <a:srgbClr val="3191D3"/>
      </a:accent1>
      <a:accent2>
        <a:srgbClr val="81CFEB"/>
      </a:accent2>
      <a:accent3>
        <a:srgbClr val="FFFFFF"/>
      </a:accent3>
      <a:accent4>
        <a:srgbClr val="090E4B"/>
      </a:accent4>
      <a:accent5>
        <a:srgbClr val="ADC7E6"/>
      </a:accent5>
      <a:accent6>
        <a:srgbClr val="74BBD5"/>
      </a:accent6>
      <a:hlink>
        <a:srgbClr val="6FB7B7"/>
      </a:hlink>
      <a:folHlink>
        <a:srgbClr val="DCCA42"/>
      </a:folHlink>
    </a:clrScheme>
    <a:fontScheme name="紫色商务模板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紫色商务模板 1">
        <a:dk1>
          <a:srgbClr val="0D1259"/>
        </a:dk1>
        <a:lt1>
          <a:srgbClr val="FFFFFF"/>
        </a:lt1>
        <a:dk2>
          <a:srgbClr val="0E4AA2"/>
        </a:dk2>
        <a:lt2>
          <a:srgbClr val="C0C0C0"/>
        </a:lt2>
        <a:accent1>
          <a:srgbClr val="3191D3"/>
        </a:accent1>
        <a:accent2>
          <a:srgbClr val="81CFEB"/>
        </a:accent2>
        <a:accent3>
          <a:srgbClr val="FFFFFF"/>
        </a:accent3>
        <a:accent4>
          <a:srgbClr val="090E4B"/>
        </a:accent4>
        <a:accent5>
          <a:srgbClr val="ADC7E6"/>
        </a:accent5>
        <a:accent6>
          <a:srgbClr val="74BBD5"/>
        </a:accent6>
        <a:hlink>
          <a:srgbClr val="6FB7B7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紫色商务模板 2">
        <a:dk1>
          <a:srgbClr val="542F81"/>
        </a:dk1>
        <a:lt1>
          <a:srgbClr val="FFFFFF"/>
        </a:lt1>
        <a:dk2>
          <a:srgbClr val="0E4AA2"/>
        </a:dk2>
        <a:lt2>
          <a:srgbClr val="C0C0C0"/>
        </a:lt2>
        <a:accent1>
          <a:srgbClr val="2B59D9"/>
        </a:accent1>
        <a:accent2>
          <a:srgbClr val="EFA441"/>
        </a:accent2>
        <a:accent3>
          <a:srgbClr val="FFFFFF"/>
        </a:accent3>
        <a:accent4>
          <a:srgbClr val="46276D"/>
        </a:accent4>
        <a:accent5>
          <a:srgbClr val="ACB5E9"/>
        </a:accent5>
        <a:accent6>
          <a:srgbClr val="D9943A"/>
        </a:accent6>
        <a:hlink>
          <a:srgbClr val="63C398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紫色商务模板 3">
        <a:dk1>
          <a:srgbClr val="0E3558"/>
        </a:dk1>
        <a:lt1>
          <a:srgbClr val="FFFFFF"/>
        </a:lt1>
        <a:dk2>
          <a:srgbClr val="006666"/>
        </a:dk2>
        <a:lt2>
          <a:srgbClr val="969696"/>
        </a:lt2>
        <a:accent1>
          <a:srgbClr val="E3BE05"/>
        </a:accent1>
        <a:accent2>
          <a:srgbClr val="4BC77A"/>
        </a:accent2>
        <a:accent3>
          <a:srgbClr val="FFFFFF"/>
        </a:accent3>
        <a:accent4>
          <a:srgbClr val="0A2C4A"/>
        </a:accent4>
        <a:accent5>
          <a:srgbClr val="EFDBAA"/>
        </a:accent5>
        <a:accent6>
          <a:srgbClr val="43B46E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1257</Words>
  <Application>Microsoft Office PowerPoint</Application>
  <PresentationFormat>全屏显示(4:3)</PresentationFormat>
  <Paragraphs>201</Paragraphs>
  <Slides>20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Arail</vt:lpstr>
      <vt:lpstr>华文楷体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2014-01-09T06:35:00Z</dcterms:created>
  <dcterms:modified xsi:type="dcterms:W3CDTF">2023-01-16T13:53:40Z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DAD3EF2E5D754D28956001DBF567AB0A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