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262" r:id="rId4"/>
    <p:sldId id="264" r:id="rId5"/>
    <p:sldId id="261" r:id="rId6"/>
    <p:sldId id="265" r:id="rId7"/>
    <p:sldId id="266" r:id="rId8"/>
    <p:sldId id="267" r:id="rId9"/>
    <p:sldId id="268" r:id="rId10"/>
    <p:sldId id="282" r:id="rId11"/>
    <p:sldId id="284" r:id="rId12"/>
    <p:sldId id="283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F0F0F0"/>
    <a:srgbClr val="1B33AB"/>
    <a:srgbClr val="00A6AD"/>
    <a:srgbClr val="C71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9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896488" y="1811166"/>
            <a:ext cx="9043035" cy="2488565"/>
            <a:chOff x="4262" y="1122"/>
            <a:chExt cx="14241" cy="3919"/>
          </a:xfrm>
        </p:grpSpPr>
        <p:sp>
          <p:nvSpPr>
            <p:cNvPr id="10" name="Rectangle 5"/>
            <p:cNvSpPr/>
            <p:nvPr/>
          </p:nvSpPr>
          <p:spPr>
            <a:xfrm>
              <a:off x="9508" y="3734"/>
              <a:ext cx="488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None/>
              </a:pPr>
              <a:endParaRPr sz="4800" b="1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endParaRPr>
            </a:p>
          </p:txBody>
        </p:sp>
        <p:sp>
          <p:nvSpPr>
            <p:cNvPr id="11" name="文本框 5"/>
            <p:cNvSpPr txBox="1"/>
            <p:nvPr/>
          </p:nvSpPr>
          <p:spPr>
            <a:xfrm>
              <a:off x="4262" y="1122"/>
              <a:ext cx="14241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10</a:t>
              </a:r>
            </a:p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You’re supposed to shake hands.</a:t>
              </a:r>
              <a:endParaRPr lang="zh-CN" altLang="en-US" sz="4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15476" y="211406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5424784" y="3945788"/>
            <a:ext cx="1986441" cy="707886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第</a:t>
            </a:r>
            <a:r>
              <a:rPr lang="en-US" altLang="zh-CN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3</a:t>
            </a:r>
            <a:r>
              <a: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课时</a:t>
            </a:r>
            <a:endParaRPr lang="zh-CN" altLang="en-US" sz="4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556281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20318" y="1231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endParaRPr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1960" y="1729104"/>
            <a:ext cx="11257671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根据短文内容，从方框中选出能填入空白处的最佳选项，其中有一个选项多余</a:t>
            </a:r>
          </a:p>
          <a:p>
            <a:pPr indent="45720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Do you like drinking coffee? If you are polite when ordering in a cafe(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咖啡馆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 in America, you may get a reward(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奖励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). </a:t>
            </a:r>
          </a:p>
          <a:p>
            <a:pPr indent="45720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1. ________ The shop offers rewards to those who mind their manners.  There is a sign outside the shop.  It says different prices for a cup of coffee depending on how polite the customer is. </a:t>
            </a:r>
          </a:p>
          <a:p>
            <a:pPr indent="45720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2. ________  They include: “Small coffee” at 5 dollars, “Small coffee, please” at 3 dollars and “Hello, one small coffee, please” at 1. 75 dollars.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75091" y="3504048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588963" y="994856"/>
            <a:ext cx="355578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Ⅳ.   (2017·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临沂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)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还原短文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505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文本框 10"/>
          <p:cNvSpPr txBox="1"/>
          <p:nvPr/>
        </p:nvSpPr>
        <p:spPr>
          <a:xfrm>
            <a:off x="1675613" y="5145871"/>
            <a:ext cx="33534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E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20318" y="1231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endParaRPr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1960" y="1729104"/>
            <a:ext cx="10859086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3. ________ A cafe called Petite Syrah in France also encourages customers to have good manners with different prices.   4. ________ </a:t>
            </a:r>
          </a:p>
          <a:p>
            <a:pPr indent="45720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The manager of Petite Syrah said of the reason, “5. ________”And he added, “I know people may say that our service can be impolite, but it is also true that customers can be impolite when they are busy. ”</a:t>
            </a:r>
          </a:p>
          <a:p>
            <a:pPr indent="45720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The American cafe is copying the French cafe because it has been a success in changing customers' behavior(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行为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).  The manager of Petite Syrah says that he has seen a great difference in his customers' behavior since the sign was put up.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798236" y="2414284"/>
            <a:ext cx="32573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F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文本框 10"/>
          <p:cNvSpPr txBox="1"/>
          <p:nvPr/>
        </p:nvSpPr>
        <p:spPr>
          <a:xfrm>
            <a:off x="1724934" y="1876578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118885" y="2960667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20318" y="1231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endParaRPr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75137" y="923328"/>
            <a:ext cx="11558954" cy="56323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A. This isn't the first time that a coffee shop has tried to teach customers a lesson.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B. At lunchtime people would come under great stress and were sometimes impolite to us when they ordered a coffee. 		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 The cafe in America has tried to encourage customers to be more polite in a new way.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D. The French cafe is copying the American cafe so that it can change customers' behavior.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E. The prices are listed with the typical expressions customers might use when they are ordering.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F. Customers need to pay 5. 96 pounds for “A coffee”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 3. 62 pounds for “A coffee, please”.</a:t>
            </a:r>
            <a:endParaRPr kumimoji="0" lang="zh-CN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7145" y="1026795"/>
            <a:ext cx="4001135" cy="6769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2562" y="1104265"/>
            <a:ext cx="2644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A </a:t>
            </a: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教材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要点回归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0318" y="1231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endParaRPr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0998" y="3021009"/>
            <a:ext cx="11201401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1. The little boy ________ the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strange­looking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bottle, trying to find out what was in it.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 There is nobody in the room.  It's ____________.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3. In China, it's impolite to ____________ the chopsticks into the food.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4. I ____________ you can guess what will happen next.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5. Tom was upset because his new car ____________ by a stone. </a:t>
            </a:r>
          </a:p>
        </p:txBody>
      </p:sp>
      <p:sp>
        <p:nvSpPr>
          <p:cNvPr id="9" name="矩形 8"/>
          <p:cNvSpPr/>
          <p:nvPr/>
        </p:nvSpPr>
        <p:spPr>
          <a:xfrm>
            <a:off x="2644095" y="3129780"/>
            <a:ext cx="130676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 shook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90106" y="3679893"/>
            <a:ext cx="129420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empty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465573" y="4212482"/>
            <a:ext cx="105163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stick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C00000"/>
              </a:solidFill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59723" y="4761616"/>
            <a:ext cx="101515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expect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826594" y="5349273"/>
            <a:ext cx="107247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was hit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2115" y="17468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10"/>
          <p:cNvSpPr/>
          <p:nvPr/>
        </p:nvSpPr>
        <p:spPr>
          <a:xfrm>
            <a:off x="502285" y="1746885"/>
            <a:ext cx="358944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Ⅰ.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从方框中选单词填空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841007" y="2360613"/>
            <a:ext cx="4388583" cy="5232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empty,  shake, hit, stick, expect</a:t>
            </a:r>
            <a:endParaRPr kumimoji="0" lang="zh-CN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5" grpId="0"/>
      <p:bldP spid="10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20318" y="1231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endParaRPr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8915" y="1877138"/>
            <a:ext cx="1137031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你不应该在公共场所吸烟。那对我们的健康不利。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You ________ ____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 ________ smoke in public.  It's bad for our health.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2.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当别人谈话时，插嘴是不礼貌的。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________ ________ ________ cut in when others are talking.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3.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你的父亲不会为你的错误而生气的。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Your father won't ________ ________ about your mistake.  </a:t>
            </a:r>
          </a:p>
        </p:txBody>
      </p:sp>
      <p:sp>
        <p:nvSpPr>
          <p:cNvPr id="9" name="矩形 8"/>
          <p:cNvSpPr/>
          <p:nvPr/>
        </p:nvSpPr>
        <p:spPr>
          <a:xfrm>
            <a:off x="1095893" y="2529693"/>
            <a:ext cx="369620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aren't        supposed           to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1907" y="3622320"/>
            <a:ext cx="294991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It's       impolite         to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13271" y="4718151"/>
            <a:ext cx="196297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get            mad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2115" y="145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10"/>
          <p:cNvSpPr/>
          <p:nvPr/>
        </p:nvSpPr>
        <p:spPr>
          <a:xfrm>
            <a:off x="555040" y="1410578"/>
            <a:ext cx="38988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Ⅱ.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根据汉语意思完成句子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20318" y="1231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endParaRPr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8915" y="1877138"/>
            <a:ext cx="11370310" cy="22419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4.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他总是用他的钢笔指着我。这让我很不高兴。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He always  ________  ________ me  ________ his pen.  This makes me very unhappy.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5.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我们应该让老人先坐在餐桌旁。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We are supposed to let the old people sit down first  ________  ________  ________.</a:t>
            </a:r>
          </a:p>
        </p:txBody>
      </p:sp>
      <p:sp>
        <p:nvSpPr>
          <p:cNvPr id="10" name="矩形 9"/>
          <p:cNvSpPr/>
          <p:nvPr/>
        </p:nvSpPr>
        <p:spPr>
          <a:xfrm>
            <a:off x="1946036" y="2539051"/>
            <a:ext cx="450486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points            at                     with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88664" y="3603838"/>
            <a:ext cx="380960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at                 the            table 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标-0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0350" y="949569"/>
            <a:ext cx="4222750" cy="8043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5216" y="1073687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B </a:t>
            </a:r>
            <a:r>
              <a:rPr lang="zh-CN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知识</a:t>
            </a:r>
            <a:r>
              <a:rPr lang="zh-CN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综合运用</a:t>
            </a:r>
          </a:p>
        </p:txBody>
      </p:sp>
      <p:sp>
        <p:nvSpPr>
          <p:cNvPr id="8" name="Rectangle 5"/>
          <p:cNvSpPr/>
          <p:nvPr/>
        </p:nvSpPr>
        <p:spPr>
          <a:xfrm>
            <a:off x="2720318" y="1231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endParaRPr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0535" y="2386330"/>
            <a:ext cx="10877403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)1. We are supposed to ________ solutions to stop people from looking down at their mobile phones while driving cars.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come up with  	B. come from		C. come out  		D. come true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12165" y="2556376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588963" y="1880712"/>
            <a:ext cx="2039341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Ⅲ.  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单项填空</a:t>
            </a:r>
            <a:endParaRPr lang="zh-CN" altLang="en-US" sz="2400" b="1" dirty="0">
              <a:solidFill>
                <a:srgbClr val="F1AF00"/>
              </a:solidFill>
              <a:latin typeface="Times New Roman" panose="02020603050405020304" pitchFamily="18" charset="0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20318" y="1231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endParaRPr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0318" y="1443407"/>
            <a:ext cx="10320581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)2. I felt very angry, because my gift box was  ________.  There was nothing in it.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full  		B. special		C. empty  		D. strange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20318" y="1231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endParaRPr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13648" y="1443407"/>
            <a:ext cx="958786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)3. Bill is now in China and he is learning ________ at the dinner table.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how use chopsticks		B. how to use chopsticks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where use chopsticks		D. where to use chopsticks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20318" y="1231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endParaRPr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68893" y="1486269"/>
            <a:ext cx="958786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)4. I think  ________ very important to know something about the customs in another country.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it  		B. one  		C. this  		D. that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5" name="文本框 9"/>
          <p:cNvSpPr txBox="1"/>
          <p:nvPr/>
        </p:nvSpPr>
        <p:spPr>
          <a:xfrm>
            <a:off x="780538" y="3624310"/>
            <a:ext cx="10192261" cy="5727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ea typeface="仿宋" panose="02010609060101010101" charset="-122"/>
              </a:rPr>
              <a:t>这里是用</a:t>
            </a:r>
            <a:r>
              <a:rPr lang="en-US" altLang="zh-CN" sz="2200" b="1" dirty="0" smtClean="0">
                <a:ea typeface="仿宋" panose="02010609060101010101" charset="-122"/>
              </a:rPr>
              <a:t>it</a:t>
            </a:r>
            <a:r>
              <a:rPr lang="zh-CN" altLang="en-US" sz="2200" b="1" dirty="0" smtClean="0">
                <a:ea typeface="仿宋" panose="02010609060101010101" charset="-122"/>
              </a:rPr>
              <a:t>作形式宾语，后面的动词不定式作真正的宾语。故选</a:t>
            </a:r>
            <a:r>
              <a:rPr lang="en-US" altLang="zh-CN" sz="2200" b="1" dirty="0" smtClean="0">
                <a:ea typeface="仿宋" panose="02010609060101010101" charset="-122"/>
              </a:rPr>
              <a:t>A</a:t>
            </a:r>
            <a:r>
              <a:rPr lang="zh-CN" altLang="en-US" sz="2200" b="1" dirty="0" smtClean="0">
                <a:ea typeface="仿宋" panose="02010609060101010101" charset="-122"/>
              </a:rPr>
              <a:t>。</a:t>
            </a:r>
            <a:endParaRPr lang="zh-CN" altLang="en-US" sz="2200" b="1" dirty="0" smtClean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20318" y="1231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endParaRPr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0318" y="1443407"/>
            <a:ext cx="958786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)5. We can't start having dinner  ________ there are old people.  We must let them sit down and eat first.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and  		B. if  		C. or  		D. but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宽屏</PresentationFormat>
  <Paragraphs>71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2018-02-07T04:03:00Z</dcterms:created>
  <dcterms:modified xsi:type="dcterms:W3CDTF">2023-01-16T13:53:45Z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514DB6E36EA149B1AED3A99FC42EAD74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