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08" r:id="rId3"/>
    <p:sldId id="303" r:id="rId4"/>
    <p:sldId id="307" r:id="rId5"/>
    <p:sldId id="304" r:id="rId6"/>
    <p:sldId id="305" r:id="rId7"/>
    <p:sldId id="306" r:id="rId8"/>
    <p:sldId id="291" r:id="rId9"/>
    <p:sldId id="292" r:id="rId10"/>
    <p:sldId id="293" r:id="rId11"/>
    <p:sldId id="295" r:id="rId12"/>
  </p:sldIdLst>
  <p:sldSz cx="9145588" cy="68595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Clr>
        <a:schemeClr val="tx2"/>
      </a:buClr>
      <a:buFont typeface="Wingdings" panose="05000000000000000000" pitchFamily="2" charset="2"/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tx2"/>
      </a:buClr>
      <a:buFont typeface="Wingdings" panose="05000000000000000000" pitchFamily="2" charset="2"/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tx2"/>
      </a:buClr>
      <a:buFont typeface="Wingdings" panose="05000000000000000000" pitchFamily="2" charset="2"/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tx2"/>
      </a:buClr>
      <a:buFont typeface="Wingdings" panose="05000000000000000000" pitchFamily="2" charset="2"/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tx2"/>
      </a:buClr>
      <a:buFont typeface="Wingdings" panose="05000000000000000000" pitchFamily="2" charset="2"/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66"/>
    <a:srgbClr val="0033CC"/>
    <a:srgbClr val="FFFF66"/>
    <a:srgbClr val="6600CC"/>
    <a:srgbClr val="FF3300"/>
    <a:srgbClr val="CC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1" autoAdjust="0"/>
    <p:restoredTop sz="94388" autoAdjust="0"/>
  </p:normalViewPr>
  <p:slideViewPr>
    <p:cSldViewPr>
      <p:cViewPr>
        <p:scale>
          <a:sx n="100" d="100"/>
          <a:sy n="100" d="100"/>
        </p:scale>
        <p:origin x="-55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31F97423-8F39-4085-951D-AB6014CE926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D80FEFAC-A818-4F55-AA37-2C20EF433C3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FEFAC-A818-4F55-AA37-2C20EF433C3D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64BD4-2BE7-463C-9AE4-997350CF5C8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69B07-8E87-46BC-801A-B4D5D4D76BF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3D3FB-7CA9-4424-89AF-03C37B52907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44745-5189-456E-87B3-D9CEFB2B359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2C1ECE-714C-4548-8288-DE0CBDBD0AE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DFC5A-D90E-40F3-8B3B-162E0D8076C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D474D-B052-4F45-91AD-48F0300B67D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C315D-5863-4512-B41F-7A7A82A7115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79FFF-12A7-45A1-BB11-F4DC88EF1B7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98BC4-00DE-47E6-90A0-070F6670218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379B22-4AA3-4F9A-9396-BBA50517767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/>
          <a:lstStyle>
            <a:lvl1pPr>
              <a:buClr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1C1335FD-BBF9-4B96-B8B4-DBE840B578F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71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/>
          <a:lstStyle>
            <a:lvl1pPr algn="ctr">
              <a:buClr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8208" name="Line 16"/>
          <p:cNvSpPr>
            <a:spLocks noChangeShapeType="1"/>
          </p:cNvSpPr>
          <p:nvPr userDrawn="1"/>
        </p:nvSpPr>
        <p:spPr bwMode="auto">
          <a:xfrm>
            <a:off x="252413" y="693738"/>
            <a:ext cx="2520950" cy="0"/>
          </a:xfrm>
          <a:prstGeom prst="line">
            <a:avLst/>
          </a:prstGeom>
          <a:noFill/>
          <a:ln w="9525">
            <a:solidFill>
              <a:srgbClr val="109C49"/>
            </a:solidFill>
            <a:rou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10" name="Line 18"/>
          <p:cNvSpPr>
            <a:spLocks noChangeShapeType="1"/>
          </p:cNvSpPr>
          <p:nvPr userDrawn="1"/>
        </p:nvSpPr>
        <p:spPr bwMode="auto">
          <a:xfrm flipV="1">
            <a:off x="252413" y="0"/>
            <a:ext cx="0" cy="6238875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11" name="Oval 19"/>
          <p:cNvSpPr>
            <a:spLocks noChangeArrowheads="1"/>
          </p:cNvSpPr>
          <p:nvPr userDrawn="1"/>
        </p:nvSpPr>
        <p:spPr bwMode="auto">
          <a:xfrm>
            <a:off x="180975" y="620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83"/>
          <p:cNvGrpSpPr/>
          <p:nvPr/>
        </p:nvGrpSpPr>
        <p:grpSpPr bwMode="auto">
          <a:xfrm>
            <a:off x="2546309" y="1773610"/>
            <a:ext cx="4330741" cy="1200349"/>
            <a:chOff x="63" y="522"/>
            <a:chExt cx="1910" cy="663"/>
          </a:xfrm>
        </p:grpSpPr>
        <p:sp>
          <p:nvSpPr>
            <p:cNvPr id="271444" name="Rectangle 84"/>
            <p:cNvSpPr>
              <a:spLocks noChangeArrowheads="1"/>
            </p:cNvSpPr>
            <p:nvPr/>
          </p:nvSpPr>
          <p:spPr bwMode="auto">
            <a:xfrm>
              <a:off x="340" y="1026"/>
              <a:ext cx="1322" cy="159"/>
            </a:xfrm>
            <a:prstGeom prst="rect">
              <a:avLst/>
            </a:prstGeom>
            <a:solidFill>
              <a:srgbClr val="00BA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1445" name="Rectangle 85"/>
            <p:cNvSpPr>
              <a:spLocks noChangeArrowheads="1"/>
            </p:cNvSpPr>
            <p:nvPr/>
          </p:nvSpPr>
          <p:spPr bwMode="auto">
            <a:xfrm>
              <a:off x="1600" y="1026"/>
              <a:ext cx="373" cy="159"/>
            </a:xfrm>
            <a:prstGeom prst="rect">
              <a:avLst/>
            </a:prstGeom>
            <a:gradFill rotWithShape="1">
              <a:gsLst>
                <a:gs pos="0">
                  <a:srgbClr val="00BA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092" name="Group 86"/>
            <p:cNvGrpSpPr>
              <a:grpSpLocks noChangeAspect="1"/>
            </p:cNvGrpSpPr>
            <p:nvPr/>
          </p:nvGrpSpPr>
          <p:grpSpPr bwMode="auto">
            <a:xfrm>
              <a:off x="63" y="708"/>
              <a:ext cx="413" cy="454"/>
              <a:chOff x="58" y="664"/>
              <a:chExt cx="453" cy="498"/>
            </a:xfrm>
          </p:grpSpPr>
          <p:sp>
            <p:nvSpPr>
              <p:cNvPr id="271447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58" y="847"/>
                <a:ext cx="315" cy="315"/>
              </a:xfrm>
              <a:prstGeom prst="rect">
                <a:avLst/>
              </a:prstGeom>
              <a:solidFill>
                <a:srgbClr val="FFFFCC"/>
              </a:solidFill>
              <a:ln w="38100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91449" tIns="45725" rIns="91449" bIns="45725" anchor="ctr"/>
              <a:lstStyle/>
              <a:p>
                <a:pPr algn="ctr" eaLnBrk="0" hangingPunct="0">
                  <a:buClrTx/>
                  <a:buFontTx/>
                  <a:buNone/>
                  <a:defRPr/>
                </a:pPr>
                <a:endParaRPr lang="zh-CN" altLang="zh-CN" sz="2800" b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Arial Unicode MS" pitchFamily="34" charset="-122"/>
                  <a:cs typeface="Arial Unicode MS" pitchFamily="34" charset="-122"/>
                  <a:sym typeface="Wingdings" panose="05000000000000000000" pitchFamily="2" charset="2"/>
                </a:endParaRPr>
              </a:p>
            </p:txBody>
          </p:sp>
          <p:sp>
            <p:nvSpPr>
              <p:cNvPr id="271448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75" y="864"/>
                <a:ext cx="282" cy="281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91449" tIns="45725" rIns="91449" bIns="45725" anchor="ctr"/>
              <a:lstStyle/>
              <a:p>
                <a:pPr algn="ctr" eaLnBrk="0" hangingPunct="0">
                  <a:buClrTx/>
                  <a:buFontTx/>
                  <a:buNone/>
                  <a:defRPr/>
                </a:pPr>
                <a:endParaRPr lang="zh-CN" altLang="zh-CN" sz="2800" b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Arial Unicode MS" pitchFamily="34" charset="-122"/>
                  <a:cs typeface="Arial Unicode MS" pitchFamily="34" charset="-122"/>
                  <a:sym typeface="Wingdings" panose="05000000000000000000" pitchFamily="2" charset="2"/>
                </a:endParaRPr>
              </a:p>
            </p:txBody>
          </p:sp>
          <p:sp>
            <p:nvSpPr>
              <p:cNvPr id="271449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58" y="880"/>
                <a:ext cx="266" cy="265"/>
              </a:xfrm>
              <a:prstGeom prst="rect">
                <a:avLst/>
              </a:prstGeom>
              <a:solidFill>
                <a:srgbClr val="00BA00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91449" tIns="45725" rIns="91449" bIns="45725" anchor="ctr"/>
              <a:lstStyle/>
              <a:p>
                <a:pPr algn="ctr" eaLnBrk="0" hangingPunct="0">
                  <a:buClrTx/>
                  <a:buFontTx/>
                  <a:buNone/>
                </a:pPr>
                <a:r>
                  <a:rPr lang="en-US" altLang="zh-CN" sz="3600" b="0">
                    <a:solidFill>
                      <a:srgbClr val="FFFF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Arial Unicode MS" pitchFamily="34" charset="-122"/>
                    <a:sym typeface="Wingdings" panose="05000000000000000000" pitchFamily="2" charset="2"/>
                  </a:rPr>
                  <a:t>7.1</a:t>
                </a:r>
              </a:p>
            </p:txBody>
          </p:sp>
          <p:sp>
            <p:nvSpPr>
              <p:cNvPr id="271450" name="Freeform 90"/>
              <p:cNvSpPr>
                <a:spLocks noChangeAspect="1"/>
              </p:cNvSpPr>
              <p:nvPr/>
            </p:nvSpPr>
            <p:spPr bwMode="auto">
              <a:xfrm>
                <a:off x="58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1" name="Freeform 91"/>
              <p:cNvSpPr>
                <a:spLocks noChangeAspect="1"/>
              </p:cNvSpPr>
              <p:nvPr/>
            </p:nvSpPr>
            <p:spPr bwMode="auto">
              <a:xfrm>
                <a:off x="91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2" name="Freeform 92"/>
              <p:cNvSpPr>
                <a:spLocks noChangeAspect="1"/>
              </p:cNvSpPr>
              <p:nvPr/>
            </p:nvSpPr>
            <p:spPr bwMode="auto">
              <a:xfrm>
                <a:off x="125" y="664"/>
                <a:ext cx="144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3" name="Freeform 93"/>
              <p:cNvSpPr>
                <a:spLocks noChangeAspect="1"/>
              </p:cNvSpPr>
              <p:nvPr/>
            </p:nvSpPr>
            <p:spPr bwMode="auto">
              <a:xfrm>
                <a:off x="158" y="664"/>
                <a:ext cx="144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4" name="Freeform 94"/>
              <p:cNvSpPr>
                <a:spLocks noChangeAspect="1"/>
              </p:cNvSpPr>
              <p:nvPr/>
            </p:nvSpPr>
            <p:spPr bwMode="auto">
              <a:xfrm>
                <a:off x="191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5" name="Freeform 95"/>
              <p:cNvSpPr>
                <a:spLocks noChangeAspect="1"/>
              </p:cNvSpPr>
              <p:nvPr/>
            </p:nvSpPr>
            <p:spPr bwMode="auto">
              <a:xfrm>
                <a:off x="224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6" name="Freeform 96"/>
              <p:cNvSpPr>
                <a:spLocks noChangeAspect="1"/>
              </p:cNvSpPr>
              <p:nvPr/>
            </p:nvSpPr>
            <p:spPr bwMode="auto">
              <a:xfrm>
                <a:off x="257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7" name="Freeform 97"/>
              <p:cNvSpPr>
                <a:spLocks noChangeAspect="1"/>
              </p:cNvSpPr>
              <p:nvPr/>
            </p:nvSpPr>
            <p:spPr bwMode="auto">
              <a:xfrm>
                <a:off x="291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8" name="Freeform 98"/>
              <p:cNvSpPr>
                <a:spLocks noChangeAspect="1"/>
              </p:cNvSpPr>
              <p:nvPr/>
            </p:nvSpPr>
            <p:spPr bwMode="auto">
              <a:xfrm>
                <a:off x="324" y="664"/>
                <a:ext cx="145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59" name="Freeform 99"/>
              <p:cNvSpPr>
                <a:spLocks noChangeAspect="1"/>
              </p:cNvSpPr>
              <p:nvPr/>
            </p:nvSpPr>
            <p:spPr bwMode="auto">
              <a:xfrm>
                <a:off x="357" y="664"/>
                <a:ext cx="144" cy="166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136" y="1089"/>
                  </a:cxn>
                  <a:cxn ang="0">
                    <a:pos x="817" y="0"/>
                  </a:cxn>
                  <a:cxn ang="0">
                    <a:pos x="0" y="1089"/>
                  </a:cxn>
                </a:cxnLst>
                <a:rect l="0" t="0" r="r" b="b"/>
                <a:pathLst>
                  <a:path w="817" h="1089">
                    <a:moveTo>
                      <a:pt x="0" y="1089"/>
                    </a:moveTo>
                    <a:lnTo>
                      <a:pt x="136" y="1089"/>
                    </a:lnTo>
                    <a:lnTo>
                      <a:pt x="817" y="0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0" name="Freeform 100"/>
              <p:cNvSpPr>
                <a:spLocks noChangeAspect="1"/>
              </p:cNvSpPr>
              <p:nvPr/>
            </p:nvSpPr>
            <p:spPr bwMode="auto">
              <a:xfrm>
                <a:off x="390" y="698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1" name="Freeform 101"/>
              <p:cNvSpPr>
                <a:spLocks noChangeAspect="1"/>
              </p:cNvSpPr>
              <p:nvPr/>
            </p:nvSpPr>
            <p:spPr bwMode="auto">
              <a:xfrm>
                <a:off x="390" y="731"/>
                <a:ext cx="121" cy="165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2" name="Freeform 102"/>
              <p:cNvSpPr>
                <a:spLocks noChangeAspect="1"/>
              </p:cNvSpPr>
              <p:nvPr/>
            </p:nvSpPr>
            <p:spPr bwMode="auto">
              <a:xfrm>
                <a:off x="390" y="764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3" name="Freeform 103"/>
              <p:cNvSpPr>
                <a:spLocks noChangeAspect="1"/>
              </p:cNvSpPr>
              <p:nvPr/>
            </p:nvSpPr>
            <p:spPr bwMode="auto">
              <a:xfrm>
                <a:off x="390" y="797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4" name="Freeform 104"/>
              <p:cNvSpPr>
                <a:spLocks noChangeAspect="1"/>
              </p:cNvSpPr>
              <p:nvPr/>
            </p:nvSpPr>
            <p:spPr bwMode="auto">
              <a:xfrm>
                <a:off x="390" y="830"/>
                <a:ext cx="121" cy="165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5" name="Freeform 105"/>
              <p:cNvSpPr>
                <a:spLocks noChangeAspect="1"/>
              </p:cNvSpPr>
              <p:nvPr/>
            </p:nvSpPr>
            <p:spPr bwMode="auto">
              <a:xfrm>
                <a:off x="390" y="864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6" name="Freeform 106"/>
              <p:cNvSpPr>
                <a:spLocks noChangeAspect="1"/>
              </p:cNvSpPr>
              <p:nvPr/>
            </p:nvSpPr>
            <p:spPr bwMode="auto">
              <a:xfrm>
                <a:off x="390" y="897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7" name="Freeform 107"/>
              <p:cNvSpPr>
                <a:spLocks noChangeAspect="1"/>
              </p:cNvSpPr>
              <p:nvPr/>
            </p:nvSpPr>
            <p:spPr bwMode="auto">
              <a:xfrm>
                <a:off x="390" y="929"/>
                <a:ext cx="121" cy="165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8" name="Freeform 108"/>
              <p:cNvSpPr>
                <a:spLocks noChangeAspect="1"/>
              </p:cNvSpPr>
              <p:nvPr/>
            </p:nvSpPr>
            <p:spPr bwMode="auto">
              <a:xfrm>
                <a:off x="390" y="962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1469" name="Freeform 109"/>
              <p:cNvSpPr>
                <a:spLocks noChangeAspect="1"/>
              </p:cNvSpPr>
              <p:nvPr/>
            </p:nvSpPr>
            <p:spPr bwMode="auto">
              <a:xfrm>
                <a:off x="390" y="995"/>
                <a:ext cx="121" cy="166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0" y="998"/>
                  </a:cxn>
                  <a:cxn ang="0">
                    <a:pos x="0" y="816"/>
                  </a:cxn>
                  <a:cxn ang="0">
                    <a:pos x="726" y="0"/>
                  </a:cxn>
                </a:cxnLst>
                <a:rect l="0" t="0" r="r" b="b"/>
                <a:pathLst>
                  <a:path w="726" h="998">
                    <a:moveTo>
                      <a:pt x="726" y="0"/>
                    </a:moveTo>
                    <a:lnTo>
                      <a:pt x="0" y="998"/>
                    </a:lnTo>
                    <a:lnTo>
                      <a:pt x="0" y="816"/>
                    </a:lnTo>
                    <a:lnTo>
                      <a:pt x="726" y="0"/>
                    </a:lnTo>
                    <a:close/>
                  </a:path>
                </a:pathLst>
              </a:custGeom>
              <a:solidFill>
                <a:srgbClr val="0093DC"/>
              </a:solidFill>
              <a:ln w="9525" cap="flat" cmpd="sng">
                <a:solidFill>
                  <a:srgbClr val="006699"/>
                </a:solidFill>
                <a:prstDash val="solid"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470" name="Text Box 110"/>
            <p:cNvSpPr txBox="1">
              <a:spLocks noChangeArrowheads="1"/>
            </p:cNvSpPr>
            <p:nvPr/>
          </p:nvSpPr>
          <p:spPr bwMode="auto">
            <a:xfrm>
              <a:off x="467" y="522"/>
              <a:ext cx="1320" cy="612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zh-CN" altLang="en-US" sz="66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命 题</a:t>
              </a:r>
              <a:endParaRPr lang="zh-CN" altLang="en-US" sz="6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0" y="5229994"/>
            <a:ext cx="914558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8" name="Group 4"/>
          <p:cNvGrpSpPr>
            <a:grpSpLocks noChangeAspect="1"/>
          </p:cNvGrpSpPr>
          <p:nvPr/>
        </p:nvGrpSpPr>
        <p:grpSpPr bwMode="auto">
          <a:xfrm>
            <a:off x="684213" y="261938"/>
            <a:ext cx="2428875" cy="733425"/>
            <a:chOff x="624" y="2795"/>
            <a:chExt cx="1621" cy="490"/>
          </a:xfrm>
        </p:grpSpPr>
        <p:sp>
          <p:nvSpPr>
            <p:cNvPr id="322565" name="AutoShape 5"/>
            <p:cNvSpPr>
              <a:spLocks noChangeAspect="1" noChangeArrowheads="1"/>
            </p:cNvSpPr>
            <p:nvPr/>
          </p:nvSpPr>
          <p:spPr bwMode="blackWhite">
            <a:xfrm>
              <a:off x="858" y="3149"/>
              <a:ext cx="979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718" y="0"/>
                </a:cxn>
                <a:cxn ang="0">
                  <a:pos x="7219" y="500"/>
                </a:cxn>
                <a:cxn ang="0">
                  <a:pos x="6719" y="1000"/>
                </a:cxn>
                <a:cxn ang="0">
                  <a:pos x="0" y="1000"/>
                </a:cxn>
              </a:cxnLst>
              <a:rect l="T0" t="T1" r="T2" b="T3"/>
              <a:pathLst>
                <a:path w="7199" h="1000">
                  <a:moveTo>
                    <a:pt x="0" y="0"/>
                  </a:moveTo>
                  <a:lnTo>
                    <a:pt x="6718" y="0"/>
                  </a:lnTo>
                  <a:cubicBezTo>
                    <a:pt x="6995" y="0"/>
                    <a:pt x="7219" y="223"/>
                    <a:pt x="7219" y="500"/>
                  </a:cubicBezTo>
                  <a:cubicBezTo>
                    <a:pt x="7219" y="776"/>
                    <a:pt x="6995" y="999"/>
                    <a:pt x="671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 w="38100">
              <a:noFill/>
              <a:miter lim="800000"/>
            </a:ln>
          </p:spPr>
          <p:txBody>
            <a:bodyPr lIns="91449" tIns="45725" rIns="91449" bIns="45725"/>
            <a:lstStyle/>
            <a:p>
              <a:pPr eaLnBrk="0" hangingPunct="0">
                <a:buClrTx/>
                <a:buFontTx/>
                <a:buNone/>
                <a:defRPr/>
              </a:pPr>
              <a:endParaRPr lang="zh-CN" altLang="zh-CN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endParaRPr>
            </a:p>
          </p:txBody>
        </p:sp>
        <p:grpSp>
          <p:nvGrpSpPr>
            <p:cNvPr id="5140" name="Group 6"/>
            <p:cNvGrpSpPr>
              <a:grpSpLocks noChangeAspect="1"/>
            </p:cNvGrpSpPr>
            <p:nvPr/>
          </p:nvGrpSpPr>
          <p:grpSpPr bwMode="auto">
            <a:xfrm>
              <a:off x="624" y="2807"/>
              <a:ext cx="351" cy="470"/>
              <a:chOff x="1303" y="1187"/>
              <a:chExt cx="1799" cy="2873"/>
            </a:xfrm>
          </p:grpSpPr>
          <p:grpSp>
            <p:nvGrpSpPr>
              <p:cNvPr id="5141" name="Group 7"/>
              <p:cNvGrpSpPr>
                <a:grpSpLocks noChangeAspect="1"/>
              </p:cNvGrpSpPr>
              <p:nvPr/>
            </p:nvGrpSpPr>
            <p:grpSpPr bwMode="auto">
              <a:xfrm>
                <a:off x="1565" y="2478"/>
                <a:ext cx="1179" cy="1582"/>
                <a:chOff x="3515" y="2483"/>
                <a:chExt cx="1179" cy="1582"/>
              </a:xfrm>
            </p:grpSpPr>
            <p:grpSp>
              <p:nvGrpSpPr>
                <p:cNvPr id="5142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515" y="2627"/>
                  <a:ext cx="1146" cy="1438"/>
                  <a:chOff x="3424" y="2296"/>
                  <a:chExt cx="1045" cy="1360"/>
                </a:xfrm>
              </p:grpSpPr>
              <p:sp>
                <p:nvSpPr>
                  <p:cNvPr id="322569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427"/>
                    <a:ext cx="1045" cy="638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0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3423" y="2703"/>
                    <a:ext cx="1045" cy="9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5" y="181"/>
                      </a:cxn>
                      <a:cxn ang="0">
                        <a:pos x="181" y="272"/>
                      </a:cxn>
                      <a:cxn ang="0">
                        <a:pos x="363" y="362"/>
                      </a:cxn>
                      <a:cxn ang="0">
                        <a:pos x="590" y="362"/>
                      </a:cxn>
                      <a:cxn ang="0">
                        <a:pos x="816" y="317"/>
                      </a:cxn>
                      <a:cxn ang="0">
                        <a:pos x="952" y="226"/>
                      </a:cxn>
                      <a:cxn ang="0">
                        <a:pos x="1043" y="90"/>
                      </a:cxn>
                      <a:cxn ang="0">
                        <a:pos x="1043" y="0"/>
                      </a:cxn>
                      <a:cxn ang="0">
                        <a:pos x="816" y="907"/>
                      </a:cxn>
                      <a:cxn ang="0">
                        <a:pos x="680" y="952"/>
                      </a:cxn>
                      <a:cxn ang="0">
                        <a:pos x="544" y="952"/>
                      </a:cxn>
                      <a:cxn ang="0">
                        <a:pos x="363" y="952"/>
                      </a:cxn>
                      <a:cxn ang="0">
                        <a:pos x="227" y="907"/>
                      </a:cxn>
                      <a:cxn ang="0">
                        <a:pos x="0" y="90"/>
                      </a:cxn>
                    </a:cxnLst>
                    <a:rect l="0" t="0" r="r" b="b"/>
                    <a:pathLst>
                      <a:path w="1043" h="952">
                        <a:moveTo>
                          <a:pt x="0" y="0"/>
                        </a:moveTo>
                        <a:lnTo>
                          <a:pt x="45" y="181"/>
                        </a:lnTo>
                        <a:lnTo>
                          <a:pt x="181" y="272"/>
                        </a:lnTo>
                        <a:lnTo>
                          <a:pt x="363" y="362"/>
                        </a:lnTo>
                        <a:lnTo>
                          <a:pt x="590" y="362"/>
                        </a:lnTo>
                        <a:lnTo>
                          <a:pt x="816" y="317"/>
                        </a:lnTo>
                        <a:lnTo>
                          <a:pt x="952" y="226"/>
                        </a:lnTo>
                        <a:lnTo>
                          <a:pt x="1043" y="90"/>
                        </a:lnTo>
                        <a:lnTo>
                          <a:pt x="1043" y="0"/>
                        </a:lnTo>
                        <a:lnTo>
                          <a:pt x="816" y="907"/>
                        </a:lnTo>
                        <a:lnTo>
                          <a:pt x="680" y="952"/>
                        </a:lnTo>
                        <a:lnTo>
                          <a:pt x="544" y="952"/>
                        </a:lnTo>
                        <a:lnTo>
                          <a:pt x="363" y="952"/>
                        </a:lnTo>
                        <a:lnTo>
                          <a:pt x="227" y="907"/>
                        </a:lnTo>
                        <a:lnTo>
                          <a:pt x="0" y="9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1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292"/>
                    <a:ext cx="1045" cy="4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22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720"/>
                  <a:ext cx="1146" cy="64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73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480"/>
                  <a:ext cx="1178" cy="493"/>
                </a:xfrm>
                <a:prstGeom prst="rect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148" name="Group 14"/>
              <p:cNvGrpSpPr>
                <a:grpSpLocks noChangeAspect="1"/>
              </p:cNvGrpSpPr>
              <p:nvPr/>
            </p:nvGrpSpPr>
            <p:grpSpPr bwMode="auto">
              <a:xfrm>
                <a:off x="2200" y="1298"/>
                <a:ext cx="902" cy="2087"/>
                <a:chOff x="3067" y="1298"/>
                <a:chExt cx="902" cy="2087"/>
              </a:xfrm>
            </p:grpSpPr>
            <p:grpSp>
              <p:nvGrpSpPr>
                <p:cNvPr id="5149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3067" y="1298"/>
                  <a:ext cx="902" cy="2087"/>
                  <a:chOff x="2200" y="1298"/>
                  <a:chExt cx="902" cy="2087"/>
                </a:xfrm>
              </p:grpSpPr>
              <p:sp>
                <p:nvSpPr>
                  <p:cNvPr id="322576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2199" y="1931"/>
                    <a:ext cx="869" cy="1452"/>
                  </a:xfrm>
                  <a:custGeom>
                    <a:avLst/>
                    <a:gdLst/>
                    <a:ahLst/>
                    <a:cxnLst>
                      <a:cxn ang="0">
                        <a:pos x="0" y="1451"/>
                      </a:cxn>
                      <a:cxn ang="0">
                        <a:pos x="91" y="1406"/>
                      </a:cxn>
                      <a:cxn ang="0">
                        <a:pos x="227" y="1361"/>
                      </a:cxn>
                      <a:cxn ang="0">
                        <a:pos x="317" y="1315"/>
                      </a:cxn>
                      <a:cxn ang="0">
                        <a:pos x="408" y="1225"/>
                      </a:cxn>
                      <a:cxn ang="0">
                        <a:pos x="816" y="181"/>
                      </a:cxn>
                      <a:cxn ang="0">
                        <a:pos x="317" y="0"/>
                      </a:cxn>
                      <a:cxn ang="0">
                        <a:pos x="0" y="1451"/>
                      </a:cxn>
                    </a:cxnLst>
                    <a:rect l="0" t="0" r="r" b="b"/>
                    <a:pathLst>
                      <a:path w="816" h="1451">
                        <a:moveTo>
                          <a:pt x="0" y="1451"/>
                        </a:moveTo>
                        <a:lnTo>
                          <a:pt x="91" y="1406"/>
                        </a:lnTo>
                        <a:lnTo>
                          <a:pt x="227" y="1361"/>
                        </a:lnTo>
                        <a:lnTo>
                          <a:pt x="317" y="1315"/>
                        </a:lnTo>
                        <a:lnTo>
                          <a:pt x="408" y="1225"/>
                        </a:lnTo>
                        <a:lnTo>
                          <a:pt x="816" y="181"/>
                        </a:lnTo>
                        <a:lnTo>
                          <a:pt x="317" y="0"/>
                        </a:lnTo>
                        <a:lnTo>
                          <a:pt x="0" y="145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009900"/>
                      </a:gs>
                    </a:gsLst>
                    <a:lin ang="27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5151" name="Group 17"/>
                  <p:cNvGrpSpPr>
                    <a:grpSpLocks noChangeAspect="1"/>
                  </p:cNvGrpSpPr>
                  <p:nvPr/>
                </p:nvGrpSpPr>
                <p:grpSpPr bwMode="auto">
                  <a:xfrm rot="193291">
                    <a:off x="2562" y="1298"/>
                    <a:ext cx="540" cy="832"/>
                    <a:chOff x="2608" y="890"/>
                    <a:chExt cx="545" cy="771"/>
                  </a:xfrm>
                </p:grpSpPr>
                <p:sp>
                  <p:nvSpPr>
                    <p:cNvPr id="322578" name="Freeform 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09" y="887"/>
                      <a:ext cx="543" cy="769"/>
                    </a:xfrm>
                    <a:custGeom>
                      <a:avLst/>
                      <a:gdLst/>
                      <a:ahLst/>
                      <a:cxnLst>
                        <a:cxn ang="0">
                          <a:pos x="318" y="0"/>
                        </a:cxn>
                        <a:cxn ang="0">
                          <a:pos x="0" y="589"/>
                        </a:cxn>
                        <a:cxn ang="0">
                          <a:pos x="91" y="680"/>
                        </a:cxn>
                        <a:cxn ang="0">
                          <a:pos x="227" y="725"/>
                        </a:cxn>
                        <a:cxn ang="0">
                          <a:pos x="454" y="771"/>
                        </a:cxn>
                        <a:cxn ang="0">
                          <a:pos x="545" y="771"/>
                        </a:cxn>
                        <a:cxn ang="0">
                          <a:pos x="318" y="0"/>
                        </a:cxn>
                      </a:cxnLst>
                      <a:rect l="0" t="0" r="r" b="b"/>
                      <a:pathLst>
                        <a:path w="545" h="771">
                          <a:moveTo>
                            <a:pt x="318" y="0"/>
                          </a:moveTo>
                          <a:lnTo>
                            <a:pt x="0" y="589"/>
                          </a:lnTo>
                          <a:lnTo>
                            <a:pt x="91" y="680"/>
                          </a:lnTo>
                          <a:lnTo>
                            <a:pt x="227" y="725"/>
                          </a:lnTo>
                          <a:lnTo>
                            <a:pt x="454" y="771"/>
                          </a:lnTo>
                          <a:lnTo>
                            <a:pt x="545" y="771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79" name="Freeform 19"/>
                    <p:cNvSpPr>
                      <a:spLocks noChangeAspect="1"/>
                    </p:cNvSpPr>
                    <p:nvPr/>
                  </p:nvSpPr>
                  <p:spPr bwMode="auto">
                    <a:xfrm rot="-7508742">
                      <a:off x="2815" y="1057"/>
                      <a:ext cx="216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9"/>
                        </a:cxn>
                        <a:cxn ang="0">
                          <a:pos x="136" y="23"/>
                        </a:cxn>
                        <a:cxn ang="0">
                          <a:pos x="273" y="23"/>
                        </a:cxn>
                      </a:cxnLst>
                      <a:rect l="0" t="0" r="r" b="b"/>
                      <a:pathLst>
                        <a:path w="273" h="159">
                          <a:moveTo>
                            <a:pt x="0" y="159"/>
                          </a:moveTo>
                          <a:cubicBezTo>
                            <a:pt x="45" y="102"/>
                            <a:pt x="91" y="46"/>
                            <a:pt x="136" y="23"/>
                          </a:cubicBezTo>
                          <a:cubicBezTo>
                            <a:pt x="181" y="0"/>
                            <a:pt x="227" y="11"/>
                            <a:pt x="273" y="23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80" name="Line 20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386" y="2119"/>
                  <a:ext cx="331" cy="1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81" name="Line 21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240" y="2021"/>
                  <a:ext cx="272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156" name="Group 22"/>
              <p:cNvGrpSpPr>
                <a:grpSpLocks noChangeAspect="1"/>
              </p:cNvGrpSpPr>
              <p:nvPr/>
            </p:nvGrpSpPr>
            <p:grpSpPr bwMode="auto">
              <a:xfrm>
                <a:off x="1882" y="1187"/>
                <a:ext cx="499" cy="2152"/>
                <a:chOff x="4876" y="1616"/>
                <a:chExt cx="499" cy="1950"/>
              </a:xfrm>
            </p:grpSpPr>
            <p:sp>
              <p:nvSpPr>
                <p:cNvPr id="322583" name="Freeform 23"/>
                <p:cNvSpPr>
                  <a:spLocks noChangeAspect="1"/>
                </p:cNvSpPr>
                <p:nvPr/>
              </p:nvSpPr>
              <p:spPr bwMode="auto">
                <a:xfrm>
                  <a:off x="4878" y="2337"/>
                  <a:ext cx="494" cy="12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1" y="1225"/>
                    </a:cxn>
                    <a:cxn ang="0">
                      <a:pos x="363" y="1225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1225">
                      <a:moveTo>
                        <a:pt x="0" y="0"/>
                      </a:moveTo>
                      <a:lnTo>
                        <a:pt x="91" y="1225"/>
                      </a:lnTo>
                      <a:lnTo>
                        <a:pt x="363" y="1225"/>
                      </a:lnTo>
                      <a:lnTo>
                        <a:pt x="499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CCFF33"/>
                    </a:gs>
                    <a:gs pos="50000">
                      <a:srgbClr val="FFFFCC"/>
                    </a:gs>
                    <a:gs pos="100000">
                      <a:srgbClr val="CCFF33"/>
                    </a:gs>
                  </a:gsLst>
                  <a:lin ang="0" scaled="1"/>
                </a:gradFill>
                <a:ln w="28575" cap="flat" cmpd="sng">
                  <a:solidFill>
                    <a:schemeClr val="tx1"/>
                  </a:solidFill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5158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4876" y="1616"/>
                  <a:ext cx="499" cy="817"/>
                  <a:chOff x="4468" y="1661"/>
                  <a:chExt cx="499" cy="817"/>
                </a:xfrm>
              </p:grpSpPr>
              <p:sp>
                <p:nvSpPr>
                  <p:cNvPr id="322585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470" y="1659"/>
                    <a:ext cx="494" cy="817"/>
                  </a:xfrm>
                  <a:custGeom>
                    <a:avLst/>
                    <a:gdLst/>
                    <a:ahLst/>
                    <a:cxnLst>
                      <a:cxn ang="0">
                        <a:pos x="227" y="0"/>
                      </a:cxn>
                      <a:cxn ang="0">
                        <a:pos x="0" y="725"/>
                      </a:cxn>
                      <a:cxn ang="0">
                        <a:pos x="91" y="771"/>
                      </a:cxn>
                      <a:cxn ang="0">
                        <a:pos x="227" y="816"/>
                      </a:cxn>
                      <a:cxn ang="0">
                        <a:pos x="317" y="816"/>
                      </a:cxn>
                      <a:cxn ang="0">
                        <a:pos x="408" y="771"/>
                      </a:cxn>
                      <a:cxn ang="0">
                        <a:pos x="499" y="725"/>
                      </a:cxn>
                      <a:cxn ang="0">
                        <a:pos x="227" y="0"/>
                      </a:cxn>
                    </a:cxnLst>
                    <a:rect l="0" t="0" r="r" b="b"/>
                    <a:pathLst>
                      <a:path w="499" h="816">
                        <a:moveTo>
                          <a:pt x="227" y="0"/>
                        </a:moveTo>
                        <a:lnTo>
                          <a:pt x="0" y="725"/>
                        </a:lnTo>
                        <a:lnTo>
                          <a:pt x="91" y="771"/>
                        </a:lnTo>
                        <a:lnTo>
                          <a:pt x="227" y="816"/>
                        </a:lnTo>
                        <a:lnTo>
                          <a:pt x="317" y="816"/>
                        </a:lnTo>
                        <a:lnTo>
                          <a:pt x="408" y="771"/>
                        </a:lnTo>
                        <a:lnTo>
                          <a:pt x="499" y="725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CC99"/>
                      </a:gs>
                      <a:gs pos="50000">
                        <a:srgbClr val="FFFF99"/>
                      </a:gs>
                      <a:gs pos="100000">
                        <a:srgbClr val="FFCC99"/>
                      </a:gs>
                    </a:gsLst>
                    <a:lin ang="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516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8" y="1662"/>
                    <a:ext cx="499" cy="816"/>
                    <a:chOff x="4694" y="1344"/>
                    <a:chExt cx="499" cy="816"/>
                  </a:xfrm>
                </p:grpSpPr>
                <p:sp>
                  <p:nvSpPr>
                    <p:cNvPr id="322587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2064"/>
                      <a:ext cx="494" cy="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36" y="46"/>
                        </a:cxn>
                        <a:cxn ang="0">
                          <a:pos x="363" y="46"/>
                        </a:cxn>
                        <a:cxn ang="0">
                          <a:pos x="499" y="0"/>
                        </a:cxn>
                      </a:cxnLst>
                      <a:rect l="0" t="0" r="r" b="b"/>
                      <a:pathLst>
                        <a:path w="499" h="54">
                          <a:moveTo>
                            <a:pt x="0" y="0"/>
                          </a:moveTo>
                          <a:cubicBezTo>
                            <a:pt x="38" y="19"/>
                            <a:pt x="76" y="38"/>
                            <a:pt x="136" y="46"/>
                          </a:cubicBezTo>
                          <a:cubicBezTo>
                            <a:pt x="196" y="54"/>
                            <a:pt x="303" y="54"/>
                            <a:pt x="363" y="46"/>
                          </a:cubicBezTo>
                          <a:cubicBezTo>
                            <a:pt x="423" y="38"/>
                            <a:pt x="461" y="19"/>
                            <a:pt x="499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8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1341"/>
                      <a:ext cx="494" cy="7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5"/>
                        </a:cxn>
                        <a:cxn ang="0">
                          <a:pos x="227" y="0"/>
                        </a:cxn>
                        <a:cxn ang="0">
                          <a:pos x="499" y="725"/>
                        </a:cxn>
                      </a:cxnLst>
                      <a:rect l="0" t="0" r="r" b="b"/>
                      <a:pathLst>
                        <a:path w="499" h="725">
                          <a:moveTo>
                            <a:pt x="0" y="725"/>
                          </a:moveTo>
                          <a:lnTo>
                            <a:pt x="227" y="0"/>
                          </a:lnTo>
                          <a:lnTo>
                            <a:pt x="499" y="725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9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832" y="1564"/>
                      <a:ext cx="179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1" y="46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46">
                          <a:moveTo>
                            <a:pt x="0" y="0"/>
                          </a:moveTo>
                          <a:cubicBezTo>
                            <a:pt x="30" y="23"/>
                            <a:pt x="61" y="46"/>
                            <a:pt x="91" y="46"/>
                          </a:cubicBezTo>
                          <a:cubicBezTo>
                            <a:pt x="121" y="46"/>
                            <a:pt x="151" y="23"/>
                            <a:pt x="182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0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5014" y="2431"/>
                  <a:ext cx="71" cy="1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1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150" y="2431"/>
                  <a:ext cx="43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166" name="Group 32"/>
              <p:cNvGrpSpPr>
                <a:grpSpLocks noChangeAspect="1"/>
              </p:cNvGrpSpPr>
              <p:nvPr/>
            </p:nvGrpSpPr>
            <p:grpSpPr bwMode="auto">
              <a:xfrm>
                <a:off x="1303" y="1391"/>
                <a:ext cx="670" cy="1948"/>
                <a:chOff x="1303" y="1391"/>
                <a:chExt cx="670" cy="1948"/>
              </a:xfrm>
            </p:grpSpPr>
            <p:grpSp>
              <p:nvGrpSpPr>
                <p:cNvPr id="5167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1303" y="1391"/>
                  <a:ext cx="670" cy="1948"/>
                  <a:chOff x="1303" y="1391"/>
                  <a:chExt cx="670" cy="1948"/>
                </a:xfrm>
              </p:grpSpPr>
              <p:sp>
                <p:nvSpPr>
                  <p:cNvPr id="322594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1336" y="1885"/>
                    <a:ext cx="635" cy="1452"/>
                  </a:xfrm>
                  <a:custGeom>
                    <a:avLst/>
                    <a:gdLst/>
                    <a:ahLst/>
                    <a:cxnLst>
                      <a:cxn ang="0">
                        <a:pos x="499" y="0"/>
                      </a:cxn>
                      <a:cxn ang="0">
                        <a:pos x="0" y="181"/>
                      </a:cxn>
                      <a:cxn ang="0">
                        <a:pos x="317" y="1270"/>
                      </a:cxn>
                      <a:cxn ang="0">
                        <a:pos x="363" y="1361"/>
                      </a:cxn>
                      <a:cxn ang="0">
                        <a:pos x="544" y="1406"/>
                      </a:cxn>
                      <a:cxn ang="0">
                        <a:pos x="635" y="1451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635" h="1451">
                        <a:moveTo>
                          <a:pt x="499" y="0"/>
                        </a:moveTo>
                        <a:lnTo>
                          <a:pt x="0" y="181"/>
                        </a:lnTo>
                        <a:lnTo>
                          <a:pt x="317" y="1270"/>
                        </a:lnTo>
                        <a:lnTo>
                          <a:pt x="363" y="1361"/>
                        </a:lnTo>
                        <a:lnTo>
                          <a:pt x="544" y="1406"/>
                        </a:lnTo>
                        <a:lnTo>
                          <a:pt x="635" y="1451"/>
                        </a:lnTo>
                        <a:lnTo>
                          <a:pt x="499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9999"/>
                      </a:gs>
                      <a:gs pos="50000">
                        <a:srgbClr val="FFCCCC"/>
                      </a:gs>
                      <a:gs pos="100000">
                        <a:srgbClr val="009999"/>
                      </a:gs>
                    </a:gsLst>
                    <a:lin ang="189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5169" name="Group 35"/>
                  <p:cNvGrpSpPr>
                    <a:grpSpLocks noChangeAspect="1"/>
                  </p:cNvGrpSpPr>
                  <p:nvPr/>
                </p:nvGrpSpPr>
                <p:grpSpPr bwMode="auto">
                  <a:xfrm rot="-212392">
                    <a:off x="1303" y="1391"/>
                    <a:ext cx="530" cy="680"/>
                    <a:chOff x="1474" y="890"/>
                    <a:chExt cx="408" cy="680"/>
                  </a:xfrm>
                </p:grpSpPr>
                <p:sp>
                  <p:nvSpPr>
                    <p:cNvPr id="322596" name="Freeform 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885"/>
                      <a:ext cx="405" cy="681"/>
                    </a:xfrm>
                    <a:custGeom>
                      <a:avLst/>
                      <a:gdLst/>
                      <a:ahLst/>
                      <a:cxnLst>
                        <a:cxn ang="0">
                          <a:pos x="408" y="544"/>
                        </a:cxn>
                        <a:cxn ang="0">
                          <a:pos x="272" y="0"/>
                        </a:cxn>
                        <a:cxn ang="0">
                          <a:pos x="0" y="680"/>
                        </a:cxn>
                        <a:cxn ang="0">
                          <a:pos x="136" y="680"/>
                        </a:cxn>
                        <a:cxn ang="0">
                          <a:pos x="272" y="635"/>
                        </a:cxn>
                        <a:cxn ang="0">
                          <a:pos x="408" y="544"/>
                        </a:cxn>
                      </a:cxnLst>
                      <a:rect l="0" t="0" r="r" b="b"/>
                      <a:pathLst>
                        <a:path w="408" h="680">
                          <a:moveTo>
                            <a:pt x="408" y="544"/>
                          </a:moveTo>
                          <a:lnTo>
                            <a:pt x="272" y="0"/>
                          </a:lnTo>
                          <a:lnTo>
                            <a:pt x="0" y="680"/>
                          </a:lnTo>
                          <a:lnTo>
                            <a:pt x="136" y="680"/>
                          </a:lnTo>
                          <a:lnTo>
                            <a:pt x="272" y="635"/>
                          </a:lnTo>
                          <a:lnTo>
                            <a:pt x="408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97" name="Freeform 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06" y="1146"/>
                      <a:ext cx="180" cy="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91" y="45"/>
                        </a:cxn>
                        <a:cxn ang="0">
                          <a:pos x="181" y="0"/>
                        </a:cxn>
                      </a:cxnLst>
                      <a:rect l="0" t="0" r="r" b="b"/>
                      <a:pathLst>
                        <a:path w="181" h="52">
                          <a:moveTo>
                            <a:pt x="0" y="45"/>
                          </a:moveTo>
                          <a:cubicBezTo>
                            <a:pt x="30" y="48"/>
                            <a:pt x="61" y="52"/>
                            <a:pt x="91" y="45"/>
                          </a:cubicBezTo>
                          <a:cubicBezTo>
                            <a:pt x="121" y="38"/>
                            <a:pt x="151" y="19"/>
                            <a:pt x="181" y="0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8" name="Line 38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536" y="2060"/>
                  <a:ext cx="255" cy="1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9" name="Line 39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770" y="1963"/>
                  <a:ext cx="109" cy="132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322600" name="Text Box 40"/>
            <p:cNvSpPr txBox="1">
              <a:spLocks noChangeAspect="1" noChangeArrowheads="1"/>
            </p:cNvSpPr>
            <p:nvPr/>
          </p:nvSpPr>
          <p:spPr bwMode="auto">
            <a:xfrm>
              <a:off x="908" y="2795"/>
              <a:ext cx="1337" cy="38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zh-CN" altLang="en-US" sz="3200" b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举反例</a:t>
              </a:r>
            </a:p>
          </p:txBody>
        </p:sp>
      </p:grp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828675" y="1196975"/>
            <a:ext cx="72739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要说明一个命题是假命题</a:t>
            </a:r>
            <a:r>
              <a:rPr lang="en-US" altLang="zh-CN" sz="3200" dirty="0"/>
              <a:t>,</a:t>
            </a:r>
            <a:r>
              <a:rPr lang="zh-CN" altLang="en-US" sz="3200" dirty="0"/>
              <a:t>只要举出一个符合命题条件</a:t>
            </a:r>
            <a:r>
              <a:rPr lang="en-US" altLang="zh-CN" sz="3200" dirty="0"/>
              <a:t>,</a:t>
            </a:r>
            <a:r>
              <a:rPr lang="zh-CN" altLang="en-US" sz="3200" dirty="0"/>
              <a:t>但不符合命题结论的例子就可以了</a:t>
            </a:r>
            <a:r>
              <a:rPr lang="en-US" altLang="zh-CN" sz="3200" dirty="0"/>
              <a:t>,</a:t>
            </a:r>
            <a:r>
              <a:rPr lang="zh-CN" altLang="en-US" sz="3200" dirty="0"/>
              <a:t>像这样的例子叫做</a:t>
            </a:r>
            <a:r>
              <a:rPr lang="zh-CN" altLang="en-US" sz="3200" dirty="0">
                <a:solidFill>
                  <a:srgbClr val="CC3300"/>
                </a:solidFill>
              </a:rPr>
              <a:t>反例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828675" y="3070225"/>
            <a:ext cx="6624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CC00"/>
                </a:solidFill>
              </a:rPr>
              <a:t>举反例越简单越好</a:t>
            </a:r>
            <a:r>
              <a:rPr lang="en-US" altLang="zh-CN" sz="2800">
                <a:solidFill>
                  <a:srgbClr val="00CC00"/>
                </a:solidFill>
              </a:rPr>
              <a:t>,</a:t>
            </a:r>
            <a:r>
              <a:rPr lang="zh-CN" altLang="en-US" sz="2800">
                <a:solidFill>
                  <a:srgbClr val="00CC00"/>
                </a:solidFill>
              </a:rPr>
              <a:t>反例满足命题的条件</a:t>
            </a:r>
            <a:r>
              <a:rPr lang="en-US" altLang="zh-CN" sz="2800">
                <a:solidFill>
                  <a:srgbClr val="00CC00"/>
                </a:solidFill>
              </a:rPr>
              <a:t>,</a:t>
            </a:r>
            <a:r>
              <a:rPr lang="zh-CN" altLang="en-US" sz="2800">
                <a:solidFill>
                  <a:srgbClr val="00CC00"/>
                </a:solidFill>
              </a:rPr>
              <a:t>不满足命题的结论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 noChangeAspect="1"/>
          </p:cNvGrpSpPr>
          <p:nvPr/>
        </p:nvGrpSpPr>
        <p:grpSpPr bwMode="auto">
          <a:xfrm>
            <a:off x="71438" y="188913"/>
            <a:ext cx="2428875" cy="733425"/>
            <a:chOff x="624" y="2795"/>
            <a:chExt cx="1621" cy="490"/>
          </a:xfrm>
        </p:grpSpPr>
        <p:sp>
          <p:nvSpPr>
            <p:cNvPr id="7187" name="AutoShape 5"/>
            <p:cNvSpPr>
              <a:spLocks noChangeAspect="1" noChangeArrowheads="1"/>
            </p:cNvSpPr>
            <p:nvPr/>
          </p:nvSpPr>
          <p:spPr bwMode="blackWhite">
            <a:xfrm>
              <a:off x="858" y="3149"/>
              <a:ext cx="979" cy="136"/>
            </a:xfrm>
            <a:custGeom>
              <a:avLst/>
              <a:gdLst>
                <a:gd name="T0" fmla="*/ 0 w 7199"/>
                <a:gd name="T1" fmla="*/ 0 h 1000"/>
                <a:gd name="T2" fmla="*/ 6718 w 7199"/>
                <a:gd name="T3" fmla="*/ 0 h 1000"/>
                <a:gd name="T4" fmla="*/ 7219 w 7199"/>
                <a:gd name="T5" fmla="*/ 500 h 1000"/>
                <a:gd name="T6" fmla="*/ 6719 w 7199"/>
                <a:gd name="T7" fmla="*/ 1000 h 1000"/>
                <a:gd name="T8" fmla="*/ 0 w 7199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99"/>
                <a:gd name="T16" fmla="*/ 0 h 1000"/>
                <a:gd name="T17" fmla="*/ 3603 w 7199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99" h="1000">
                  <a:moveTo>
                    <a:pt x="0" y="0"/>
                  </a:moveTo>
                  <a:lnTo>
                    <a:pt x="6718" y="0"/>
                  </a:lnTo>
                  <a:cubicBezTo>
                    <a:pt x="6995" y="0"/>
                    <a:pt x="7219" y="223"/>
                    <a:pt x="7219" y="500"/>
                  </a:cubicBezTo>
                  <a:cubicBezTo>
                    <a:pt x="7219" y="776"/>
                    <a:pt x="6995" y="999"/>
                    <a:pt x="671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9" tIns="45725" rIns="91449" bIns="45725"/>
            <a:lstStyle/>
            <a:p>
              <a:endParaRPr lang="zh-CN" altLang="en-US"/>
            </a:p>
          </p:txBody>
        </p:sp>
        <p:grpSp>
          <p:nvGrpSpPr>
            <p:cNvPr id="7188" name="Group 6"/>
            <p:cNvGrpSpPr>
              <a:grpSpLocks noChangeAspect="1"/>
            </p:cNvGrpSpPr>
            <p:nvPr/>
          </p:nvGrpSpPr>
          <p:grpSpPr bwMode="auto">
            <a:xfrm>
              <a:off x="624" y="2807"/>
              <a:ext cx="351" cy="470"/>
              <a:chOff x="1303" y="1187"/>
              <a:chExt cx="1799" cy="2873"/>
            </a:xfrm>
          </p:grpSpPr>
          <p:grpSp>
            <p:nvGrpSpPr>
              <p:cNvPr id="7190" name="Group 7"/>
              <p:cNvGrpSpPr>
                <a:grpSpLocks noChangeAspect="1"/>
              </p:cNvGrpSpPr>
              <p:nvPr/>
            </p:nvGrpSpPr>
            <p:grpSpPr bwMode="auto">
              <a:xfrm>
                <a:off x="1565" y="2478"/>
                <a:ext cx="1179" cy="1582"/>
                <a:chOff x="3515" y="2483"/>
                <a:chExt cx="1179" cy="1582"/>
              </a:xfrm>
            </p:grpSpPr>
            <p:grpSp>
              <p:nvGrpSpPr>
                <p:cNvPr id="7217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515" y="2627"/>
                  <a:ext cx="1146" cy="1438"/>
                  <a:chOff x="3424" y="2296"/>
                  <a:chExt cx="1045" cy="1360"/>
                </a:xfrm>
              </p:grpSpPr>
              <p:sp>
                <p:nvSpPr>
                  <p:cNvPr id="325641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427"/>
                    <a:ext cx="1045" cy="638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5642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3423" y="2703"/>
                    <a:ext cx="1045" cy="9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5" y="181"/>
                      </a:cxn>
                      <a:cxn ang="0">
                        <a:pos x="181" y="272"/>
                      </a:cxn>
                      <a:cxn ang="0">
                        <a:pos x="363" y="362"/>
                      </a:cxn>
                      <a:cxn ang="0">
                        <a:pos x="590" y="362"/>
                      </a:cxn>
                      <a:cxn ang="0">
                        <a:pos x="816" y="317"/>
                      </a:cxn>
                      <a:cxn ang="0">
                        <a:pos x="952" y="226"/>
                      </a:cxn>
                      <a:cxn ang="0">
                        <a:pos x="1043" y="90"/>
                      </a:cxn>
                      <a:cxn ang="0">
                        <a:pos x="1043" y="0"/>
                      </a:cxn>
                      <a:cxn ang="0">
                        <a:pos x="816" y="907"/>
                      </a:cxn>
                      <a:cxn ang="0">
                        <a:pos x="680" y="952"/>
                      </a:cxn>
                      <a:cxn ang="0">
                        <a:pos x="544" y="952"/>
                      </a:cxn>
                      <a:cxn ang="0">
                        <a:pos x="363" y="952"/>
                      </a:cxn>
                      <a:cxn ang="0">
                        <a:pos x="227" y="907"/>
                      </a:cxn>
                      <a:cxn ang="0">
                        <a:pos x="0" y="90"/>
                      </a:cxn>
                    </a:cxnLst>
                    <a:rect l="0" t="0" r="r" b="b"/>
                    <a:pathLst>
                      <a:path w="1043" h="952">
                        <a:moveTo>
                          <a:pt x="0" y="0"/>
                        </a:moveTo>
                        <a:lnTo>
                          <a:pt x="45" y="181"/>
                        </a:lnTo>
                        <a:lnTo>
                          <a:pt x="181" y="272"/>
                        </a:lnTo>
                        <a:lnTo>
                          <a:pt x="363" y="362"/>
                        </a:lnTo>
                        <a:lnTo>
                          <a:pt x="590" y="362"/>
                        </a:lnTo>
                        <a:lnTo>
                          <a:pt x="816" y="317"/>
                        </a:lnTo>
                        <a:lnTo>
                          <a:pt x="952" y="226"/>
                        </a:lnTo>
                        <a:lnTo>
                          <a:pt x="1043" y="90"/>
                        </a:lnTo>
                        <a:lnTo>
                          <a:pt x="1043" y="0"/>
                        </a:lnTo>
                        <a:lnTo>
                          <a:pt x="816" y="907"/>
                        </a:lnTo>
                        <a:lnTo>
                          <a:pt x="680" y="952"/>
                        </a:lnTo>
                        <a:lnTo>
                          <a:pt x="544" y="952"/>
                        </a:lnTo>
                        <a:lnTo>
                          <a:pt x="363" y="952"/>
                        </a:lnTo>
                        <a:lnTo>
                          <a:pt x="227" y="907"/>
                        </a:lnTo>
                        <a:lnTo>
                          <a:pt x="0" y="9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5643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292"/>
                    <a:ext cx="1045" cy="4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2564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720"/>
                  <a:ext cx="1146" cy="64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5645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480"/>
                  <a:ext cx="1178" cy="493"/>
                </a:xfrm>
                <a:prstGeom prst="rect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191" name="Group 14"/>
              <p:cNvGrpSpPr>
                <a:grpSpLocks noChangeAspect="1"/>
              </p:cNvGrpSpPr>
              <p:nvPr/>
            </p:nvGrpSpPr>
            <p:grpSpPr bwMode="auto">
              <a:xfrm>
                <a:off x="2200" y="1298"/>
                <a:ext cx="902" cy="2087"/>
                <a:chOff x="3067" y="1298"/>
                <a:chExt cx="902" cy="2087"/>
              </a:xfrm>
            </p:grpSpPr>
            <p:grpSp>
              <p:nvGrpSpPr>
                <p:cNvPr id="7210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3067" y="1298"/>
                  <a:ext cx="902" cy="2087"/>
                  <a:chOff x="2200" y="1298"/>
                  <a:chExt cx="902" cy="2087"/>
                </a:xfrm>
              </p:grpSpPr>
              <p:sp>
                <p:nvSpPr>
                  <p:cNvPr id="325648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2199" y="1931"/>
                    <a:ext cx="869" cy="1452"/>
                  </a:xfrm>
                  <a:custGeom>
                    <a:avLst/>
                    <a:gdLst/>
                    <a:ahLst/>
                    <a:cxnLst>
                      <a:cxn ang="0">
                        <a:pos x="0" y="1451"/>
                      </a:cxn>
                      <a:cxn ang="0">
                        <a:pos x="91" y="1406"/>
                      </a:cxn>
                      <a:cxn ang="0">
                        <a:pos x="227" y="1361"/>
                      </a:cxn>
                      <a:cxn ang="0">
                        <a:pos x="317" y="1315"/>
                      </a:cxn>
                      <a:cxn ang="0">
                        <a:pos x="408" y="1225"/>
                      </a:cxn>
                      <a:cxn ang="0">
                        <a:pos x="816" y="181"/>
                      </a:cxn>
                      <a:cxn ang="0">
                        <a:pos x="317" y="0"/>
                      </a:cxn>
                      <a:cxn ang="0">
                        <a:pos x="0" y="1451"/>
                      </a:cxn>
                    </a:cxnLst>
                    <a:rect l="0" t="0" r="r" b="b"/>
                    <a:pathLst>
                      <a:path w="816" h="1451">
                        <a:moveTo>
                          <a:pt x="0" y="1451"/>
                        </a:moveTo>
                        <a:lnTo>
                          <a:pt x="91" y="1406"/>
                        </a:lnTo>
                        <a:lnTo>
                          <a:pt x="227" y="1361"/>
                        </a:lnTo>
                        <a:lnTo>
                          <a:pt x="317" y="1315"/>
                        </a:lnTo>
                        <a:lnTo>
                          <a:pt x="408" y="1225"/>
                        </a:lnTo>
                        <a:lnTo>
                          <a:pt x="816" y="181"/>
                        </a:lnTo>
                        <a:lnTo>
                          <a:pt x="317" y="0"/>
                        </a:lnTo>
                        <a:lnTo>
                          <a:pt x="0" y="145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009900"/>
                      </a:gs>
                    </a:gsLst>
                    <a:lin ang="27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7214" name="Group 17"/>
                  <p:cNvGrpSpPr>
                    <a:grpSpLocks noChangeAspect="1"/>
                  </p:cNvGrpSpPr>
                  <p:nvPr/>
                </p:nvGrpSpPr>
                <p:grpSpPr bwMode="auto">
                  <a:xfrm rot="193291">
                    <a:off x="2562" y="1298"/>
                    <a:ext cx="540" cy="832"/>
                    <a:chOff x="2608" y="890"/>
                    <a:chExt cx="545" cy="771"/>
                  </a:xfrm>
                </p:grpSpPr>
                <p:sp>
                  <p:nvSpPr>
                    <p:cNvPr id="325650" name="Freeform 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09" y="887"/>
                      <a:ext cx="543" cy="769"/>
                    </a:xfrm>
                    <a:custGeom>
                      <a:avLst/>
                      <a:gdLst/>
                      <a:ahLst/>
                      <a:cxnLst>
                        <a:cxn ang="0">
                          <a:pos x="318" y="0"/>
                        </a:cxn>
                        <a:cxn ang="0">
                          <a:pos x="0" y="589"/>
                        </a:cxn>
                        <a:cxn ang="0">
                          <a:pos x="91" y="680"/>
                        </a:cxn>
                        <a:cxn ang="0">
                          <a:pos x="227" y="725"/>
                        </a:cxn>
                        <a:cxn ang="0">
                          <a:pos x="454" y="771"/>
                        </a:cxn>
                        <a:cxn ang="0">
                          <a:pos x="545" y="771"/>
                        </a:cxn>
                        <a:cxn ang="0">
                          <a:pos x="318" y="0"/>
                        </a:cxn>
                      </a:cxnLst>
                      <a:rect l="0" t="0" r="r" b="b"/>
                      <a:pathLst>
                        <a:path w="545" h="771">
                          <a:moveTo>
                            <a:pt x="318" y="0"/>
                          </a:moveTo>
                          <a:lnTo>
                            <a:pt x="0" y="589"/>
                          </a:lnTo>
                          <a:lnTo>
                            <a:pt x="91" y="680"/>
                          </a:lnTo>
                          <a:lnTo>
                            <a:pt x="227" y="725"/>
                          </a:lnTo>
                          <a:lnTo>
                            <a:pt x="454" y="771"/>
                          </a:lnTo>
                          <a:lnTo>
                            <a:pt x="545" y="771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5651" name="Freeform 19"/>
                    <p:cNvSpPr>
                      <a:spLocks noChangeAspect="1"/>
                    </p:cNvSpPr>
                    <p:nvPr/>
                  </p:nvSpPr>
                  <p:spPr bwMode="auto">
                    <a:xfrm rot="-7508742">
                      <a:off x="2815" y="1057"/>
                      <a:ext cx="216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9"/>
                        </a:cxn>
                        <a:cxn ang="0">
                          <a:pos x="136" y="23"/>
                        </a:cxn>
                        <a:cxn ang="0">
                          <a:pos x="273" y="23"/>
                        </a:cxn>
                      </a:cxnLst>
                      <a:rect l="0" t="0" r="r" b="b"/>
                      <a:pathLst>
                        <a:path w="273" h="159">
                          <a:moveTo>
                            <a:pt x="0" y="159"/>
                          </a:moveTo>
                          <a:cubicBezTo>
                            <a:pt x="45" y="102"/>
                            <a:pt x="91" y="46"/>
                            <a:pt x="136" y="23"/>
                          </a:cubicBezTo>
                          <a:cubicBezTo>
                            <a:pt x="181" y="0"/>
                            <a:pt x="227" y="11"/>
                            <a:pt x="273" y="23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5652" name="Line 20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386" y="2119"/>
                  <a:ext cx="331" cy="1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5653" name="Line 21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240" y="2021"/>
                  <a:ext cx="272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192" name="Group 22"/>
              <p:cNvGrpSpPr>
                <a:grpSpLocks noChangeAspect="1"/>
              </p:cNvGrpSpPr>
              <p:nvPr/>
            </p:nvGrpSpPr>
            <p:grpSpPr bwMode="auto">
              <a:xfrm>
                <a:off x="1882" y="1187"/>
                <a:ext cx="499" cy="2152"/>
                <a:chOff x="4876" y="1616"/>
                <a:chExt cx="499" cy="1950"/>
              </a:xfrm>
            </p:grpSpPr>
            <p:sp>
              <p:nvSpPr>
                <p:cNvPr id="325655" name="Freeform 23"/>
                <p:cNvSpPr>
                  <a:spLocks noChangeAspect="1"/>
                </p:cNvSpPr>
                <p:nvPr/>
              </p:nvSpPr>
              <p:spPr bwMode="auto">
                <a:xfrm>
                  <a:off x="4878" y="2337"/>
                  <a:ext cx="494" cy="12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1" y="1225"/>
                    </a:cxn>
                    <a:cxn ang="0">
                      <a:pos x="363" y="1225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1225">
                      <a:moveTo>
                        <a:pt x="0" y="0"/>
                      </a:moveTo>
                      <a:lnTo>
                        <a:pt x="91" y="1225"/>
                      </a:lnTo>
                      <a:lnTo>
                        <a:pt x="363" y="1225"/>
                      </a:lnTo>
                      <a:lnTo>
                        <a:pt x="499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CCFF33"/>
                    </a:gs>
                    <a:gs pos="50000">
                      <a:srgbClr val="FFFFCC"/>
                    </a:gs>
                    <a:gs pos="100000">
                      <a:srgbClr val="CCFF33"/>
                    </a:gs>
                  </a:gsLst>
                  <a:lin ang="0" scaled="1"/>
                </a:gradFill>
                <a:ln w="28575" cap="flat" cmpd="sng">
                  <a:solidFill>
                    <a:schemeClr val="tx1"/>
                  </a:solidFill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7202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4876" y="1616"/>
                  <a:ext cx="499" cy="817"/>
                  <a:chOff x="4468" y="1661"/>
                  <a:chExt cx="499" cy="817"/>
                </a:xfrm>
              </p:grpSpPr>
              <p:sp>
                <p:nvSpPr>
                  <p:cNvPr id="325657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470" y="1659"/>
                    <a:ext cx="494" cy="817"/>
                  </a:xfrm>
                  <a:custGeom>
                    <a:avLst/>
                    <a:gdLst/>
                    <a:ahLst/>
                    <a:cxnLst>
                      <a:cxn ang="0">
                        <a:pos x="227" y="0"/>
                      </a:cxn>
                      <a:cxn ang="0">
                        <a:pos x="0" y="725"/>
                      </a:cxn>
                      <a:cxn ang="0">
                        <a:pos x="91" y="771"/>
                      </a:cxn>
                      <a:cxn ang="0">
                        <a:pos x="227" y="816"/>
                      </a:cxn>
                      <a:cxn ang="0">
                        <a:pos x="317" y="816"/>
                      </a:cxn>
                      <a:cxn ang="0">
                        <a:pos x="408" y="771"/>
                      </a:cxn>
                      <a:cxn ang="0">
                        <a:pos x="499" y="725"/>
                      </a:cxn>
                      <a:cxn ang="0">
                        <a:pos x="227" y="0"/>
                      </a:cxn>
                    </a:cxnLst>
                    <a:rect l="0" t="0" r="r" b="b"/>
                    <a:pathLst>
                      <a:path w="499" h="816">
                        <a:moveTo>
                          <a:pt x="227" y="0"/>
                        </a:moveTo>
                        <a:lnTo>
                          <a:pt x="0" y="725"/>
                        </a:lnTo>
                        <a:lnTo>
                          <a:pt x="91" y="771"/>
                        </a:lnTo>
                        <a:lnTo>
                          <a:pt x="227" y="816"/>
                        </a:lnTo>
                        <a:lnTo>
                          <a:pt x="317" y="816"/>
                        </a:lnTo>
                        <a:lnTo>
                          <a:pt x="408" y="771"/>
                        </a:lnTo>
                        <a:lnTo>
                          <a:pt x="499" y="725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CC99"/>
                      </a:gs>
                      <a:gs pos="50000">
                        <a:srgbClr val="FFFF99"/>
                      </a:gs>
                      <a:gs pos="100000">
                        <a:srgbClr val="FFCC99"/>
                      </a:gs>
                    </a:gsLst>
                    <a:lin ang="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7206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8" y="1662"/>
                    <a:ext cx="499" cy="816"/>
                    <a:chOff x="4694" y="1344"/>
                    <a:chExt cx="499" cy="816"/>
                  </a:xfrm>
                </p:grpSpPr>
                <p:sp>
                  <p:nvSpPr>
                    <p:cNvPr id="325659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2064"/>
                      <a:ext cx="494" cy="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36" y="46"/>
                        </a:cxn>
                        <a:cxn ang="0">
                          <a:pos x="363" y="46"/>
                        </a:cxn>
                        <a:cxn ang="0">
                          <a:pos x="499" y="0"/>
                        </a:cxn>
                      </a:cxnLst>
                      <a:rect l="0" t="0" r="r" b="b"/>
                      <a:pathLst>
                        <a:path w="499" h="54">
                          <a:moveTo>
                            <a:pt x="0" y="0"/>
                          </a:moveTo>
                          <a:cubicBezTo>
                            <a:pt x="38" y="19"/>
                            <a:pt x="76" y="38"/>
                            <a:pt x="136" y="46"/>
                          </a:cubicBezTo>
                          <a:cubicBezTo>
                            <a:pt x="196" y="54"/>
                            <a:pt x="303" y="54"/>
                            <a:pt x="363" y="46"/>
                          </a:cubicBezTo>
                          <a:cubicBezTo>
                            <a:pt x="423" y="38"/>
                            <a:pt x="461" y="19"/>
                            <a:pt x="499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5660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1341"/>
                      <a:ext cx="494" cy="7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5"/>
                        </a:cxn>
                        <a:cxn ang="0">
                          <a:pos x="227" y="0"/>
                        </a:cxn>
                        <a:cxn ang="0">
                          <a:pos x="499" y="725"/>
                        </a:cxn>
                      </a:cxnLst>
                      <a:rect l="0" t="0" r="r" b="b"/>
                      <a:pathLst>
                        <a:path w="499" h="725">
                          <a:moveTo>
                            <a:pt x="0" y="725"/>
                          </a:moveTo>
                          <a:lnTo>
                            <a:pt x="227" y="0"/>
                          </a:lnTo>
                          <a:lnTo>
                            <a:pt x="499" y="725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5661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832" y="1564"/>
                      <a:ext cx="179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1" y="46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46">
                          <a:moveTo>
                            <a:pt x="0" y="0"/>
                          </a:moveTo>
                          <a:cubicBezTo>
                            <a:pt x="30" y="23"/>
                            <a:pt x="61" y="46"/>
                            <a:pt x="91" y="46"/>
                          </a:cubicBezTo>
                          <a:cubicBezTo>
                            <a:pt x="121" y="46"/>
                            <a:pt x="151" y="23"/>
                            <a:pt x="182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5662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5014" y="2431"/>
                  <a:ext cx="71" cy="1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5663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150" y="2431"/>
                  <a:ext cx="43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193" name="Group 32"/>
              <p:cNvGrpSpPr>
                <a:grpSpLocks noChangeAspect="1"/>
              </p:cNvGrpSpPr>
              <p:nvPr/>
            </p:nvGrpSpPr>
            <p:grpSpPr bwMode="auto">
              <a:xfrm>
                <a:off x="1303" y="1391"/>
                <a:ext cx="670" cy="1948"/>
                <a:chOff x="1303" y="1391"/>
                <a:chExt cx="670" cy="1948"/>
              </a:xfrm>
            </p:grpSpPr>
            <p:grpSp>
              <p:nvGrpSpPr>
                <p:cNvPr id="7194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1303" y="1391"/>
                  <a:ext cx="670" cy="1948"/>
                  <a:chOff x="1303" y="1391"/>
                  <a:chExt cx="670" cy="1948"/>
                </a:xfrm>
              </p:grpSpPr>
              <p:sp>
                <p:nvSpPr>
                  <p:cNvPr id="325666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1336" y="1885"/>
                    <a:ext cx="635" cy="1452"/>
                  </a:xfrm>
                  <a:custGeom>
                    <a:avLst/>
                    <a:gdLst/>
                    <a:ahLst/>
                    <a:cxnLst>
                      <a:cxn ang="0">
                        <a:pos x="499" y="0"/>
                      </a:cxn>
                      <a:cxn ang="0">
                        <a:pos x="0" y="181"/>
                      </a:cxn>
                      <a:cxn ang="0">
                        <a:pos x="317" y="1270"/>
                      </a:cxn>
                      <a:cxn ang="0">
                        <a:pos x="363" y="1361"/>
                      </a:cxn>
                      <a:cxn ang="0">
                        <a:pos x="544" y="1406"/>
                      </a:cxn>
                      <a:cxn ang="0">
                        <a:pos x="635" y="1451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635" h="1451">
                        <a:moveTo>
                          <a:pt x="499" y="0"/>
                        </a:moveTo>
                        <a:lnTo>
                          <a:pt x="0" y="181"/>
                        </a:lnTo>
                        <a:lnTo>
                          <a:pt x="317" y="1270"/>
                        </a:lnTo>
                        <a:lnTo>
                          <a:pt x="363" y="1361"/>
                        </a:lnTo>
                        <a:lnTo>
                          <a:pt x="544" y="1406"/>
                        </a:lnTo>
                        <a:lnTo>
                          <a:pt x="635" y="1451"/>
                        </a:lnTo>
                        <a:lnTo>
                          <a:pt x="499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9999"/>
                      </a:gs>
                      <a:gs pos="50000">
                        <a:srgbClr val="FFCCCC"/>
                      </a:gs>
                      <a:gs pos="100000">
                        <a:srgbClr val="009999"/>
                      </a:gs>
                    </a:gsLst>
                    <a:lin ang="189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7198" name="Group 35"/>
                  <p:cNvGrpSpPr>
                    <a:grpSpLocks noChangeAspect="1"/>
                  </p:cNvGrpSpPr>
                  <p:nvPr/>
                </p:nvGrpSpPr>
                <p:grpSpPr bwMode="auto">
                  <a:xfrm rot="-212392">
                    <a:off x="1303" y="1391"/>
                    <a:ext cx="530" cy="680"/>
                    <a:chOff x="1474" y="890"/>
                    <a:chExt cx="408" cy="680"/>
                  </a:xfrm>
                </p:grpSpPr>
                <p:sp>
                  <p:nvSpPr>
                    <p:cNvPr id="325668" name="Freeform 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885"/>
                      <a:ext cx="405" cy="681"/>
                    </a:xfrm>
                    <a:custGeom>
                      <a:avLst/>
                      <a:gdLst/>
                      <a:ahLst/>
                      <a:cxnLst>
                        <a:cxn ang="0">
                          <a:pos x="408" y="544"/>
                        </a:cxn>
                        <a:cxn ang="0">
                          <a:pos x="272" y="0"/>
                        </a:cxn>
                        <a:cxn ang="0">
                          <a:pos x="0" y="680"/>
                        </a:cxn>
                        <a:cxn ang="0">
                          <a:pos x="136" y="680"/>
                        </a:cxn>
                        <a:cxn ang="0">
                          <a:pos x="272" y="635"/>
                        </a:cxn>
                        <a:cxn ang="0">
                          <a:pos x="408" y="544"/>
                        </a:cxn>
                      </a:cxnLst>
                      <a:rect l="0" t="0" r="r" b="b"/>
                      <a:pathLst>
                        <a:path w="408" h="680">
                          <a:moveTo>
                            <a:pt x="408" y="544"/>
                          </a:moveTo>
                          <a:lnTo>
                            <a:pt x="272" y="0"/>
                          </a:lnTo>
                          <a:lnTo>
                            <a:pt x="0" y="680"/>
                          </a:lnTo>
                          <a:lnTo>
                            <a:pt x="136" y="680"/>
                          </a:lnTo>
                          <a:lnTo>
                            <a:pt x="272" y="635"/>
                          </a:lnTo>
                          <a:lnTo>
                            <a:pt x="408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5669" name="Freeform 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06" y="1146"/>
                      <a:ext cx="180" cy="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91" y="45"/>
                        </a:cxn>
                        <a:cxn ang="0">
                          <a:pos x="181" y="0"/>
                        </a:cxn>
                      </a:cxnLst>
                      <a:rect l="0" t="0" r="r" b="b"/>
                      <a:pathLst>
                        <a:path w="181" h="52">
                          <a:moveTo>
                            <a:pt x="0" y="45"/>
                          </a:moveTo>
                          <a:cubicBezTo>
                            <a:pt x="30" y="48"/>
                            <a:pt x="61" y="52"/>
                            <a:pt x="91" y="45"/>
                          </a:cubicBezTo>
                          <a:cubicBezTo>
                            <a:pt x="121" y="38"/>
                            <a:pt x="151" y="19"/>
                            <a:pt x="181" y="0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5670" name="Line 38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536" y="2060"/>
                  <a:ext cx="255" cy="1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5671" name="Line 39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770" y="1963"/>
                  <a:ext cx="109" cy="132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7189" name="Text Box 40"/>
            <p:cNvSpPr txBox="1">
              <a:spLocks noChangeAspect="1" noChangeArrowheads="1"/>
            </p:cNvSpPr>
            <p:nvPr/>
          </p:nvSpPr>
          <p:spPr bwMode="auto">
            <a:xfrm>
              <a:off x="908" y="2795"/>
              <a:ext cx="133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zh-CN" altLang="en-US" sz="32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课堂小结</a:t>
              </a:r>
            </a:p>
          </p:txBody>
        </p:sp>
      </p:grp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0" y="1341438"/>
            <a:ext cx="9145588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1</a:t>
            </a:r>
            <a:r>
              <a:rPr lang="zh-CN" altLang="en-US" sz="2800" dirty="0"/>
              <a:t>、什么是命题？它是怎样构成的？可以写成什么形式？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2</a:t>
            </a:r>
            <a:r>
              <a:rPr lang="zh-CN" altLang="en-US" sz="2800" dirty="0"/>
              <a:t>、什么样的命题是真命题？什么样的命题是假命题？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3</a:t>
            </a:r>
            <a:r>
              <a:rPr lang="zh-CN" altLang="en-US" sz="2800" dirty="0"/>
              <a:t>、定义是什么命题？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4</a:t>
            </a:r>
            <a:r>
              <a:rPr lang="zh-CN" altLang="en-US" sz="2800" dirty="0"/>
              <a:t>、什么是反例？举反例有什么作用</a:t>
            </a:r>
            <a:r>
              <a:rPr lang="zh-CN" altLang="en-US" sz="2800" dirty="0" smtClean="0"/>
              <a:t>？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2"/>
          <p:cNvSpPr>
            <a:spLocks noGrp="1" noChangeArrowheads="1"/>
          </p:cNvSpPr>
          <p:nvPr/>
        </p:nvSpPr>
        <p:spPr bwMode="auto">
          <a:xfrm>
            <a:off x="755650" y="1485900"/>
            <a:ext cx="799306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zh-CN" altLang="en-US" sz="2800" dirty="0">
                <a:solidFill>
                  <a:schemeClr val="tx1"/>
                </a:solidFill>
              </a:rPr>
              <a:t>下面的句子中哪些是判断某一件事情的句子，请你挑出来</a:t>
            </a:r>
            <a:r>
              <a:rPr lang="zh-CN" altLang="en-US" sz="2800" u="sng" dirty="0">
                <a:solidFill>
                  <a:schemeClr val="tx1"/>
                </a:solidFill>
              </a:rPr>
              <a:t>            </a:t>
            </a:r>
            <a:r>
              <a:rPr lang="zh-CN" altLang="en-US" sz="2800" dirty="0">
                <a:solidFill>
                  <a:schemeClr val="tx1"/>
                </a:solidFill>
              </a:rPr>
              <a:t>  </a:t>
            </a:r>
            <a:r>
              <a:rPr lang="en-US" altLang="zh-CN" dirty="0"/>
              <a:t> </a:t>
            </a:r>
            <a:r>
              <a:rPr lang="zh-CN" altLang="en-US" sz="2800" u="sng" dirty="0">
                <a:solidFill>
                  <a:schemeClr val="tx1"/>
                </a:solidFill>
              </a:rPr>
              <a:t>                             </a:t>
            </a:r>
            <a:endParaRPr lang="zh-CN" altLang="en-US" sz="2800" dirty="0">
              <a:solidFill>
                <a:schemeClr val="tx1"/>
              </a:solidFill>
            </a:endParaRPr>
          </a:p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en-US" altLang="zh-CN" sz="2800" dirty="0">
                <a:solidFill>
                  <a:schemeClr val="tx1"/>
                </a:solidFill>
              </a:rPr>
              <a:t>(1)</a:t>
            </a:r>
            <a:r>
              <a:rPr lang="zh-CN" altLang="en-US" sz="2800" dirty="0">
                <a:solidFill>
                  <a:schemeClr val="tx1"/>
                </a:solidFill>
              </a:rPr>
              <a:t>我</a:t>
            </a:r>
            <a:r>
              <a:rPr lang="zh-CN" altLang="en-US" sz="2800" dirty="0">
                <a:solidFill>
                  <a:srgbClr val="00CC00"/>
                </a:solidFill>
              </a:rPr>
              <a:t>是</a:t>
            </a:r>
            <a:r>
              <a:rPr lang="zh-CN" altLang="en-US" sz="2800" dirty="0">
                <a:solidFill>
                  <a:schemeClr val="tx1"/>
                </a:solidFill>
              </a:rPr>
              <a:t>中国人</a:t>
            </a:r>
            <a:r>
              <a:rPr lang="en-US" altLang="zh-CN" sz="2800" dirty="0">
                <a:solidFill>
                  <a:schemeClr val="tx1"/>
                </a:solidFill>
              </a:rPr>
              <a:t>.              </a:t>
            </a:r>
          </a:p>
          <a:p>
            <a:r>
              <a:rPr lang="en-US" altLang="zh-CN" sz="2800" dirty="0">
                <a:solidFill>
                  <a:srgbClr val="FF3300"/>
                </a:solidFill>
              </a:rPr>
              <a:t>(2)</a:t>
            </a:r>
            <a:r>
              <a:rPr lang="zh-CN" altLang="en-US" sz="2800" dirty="0">
                <a:solidFill>
                  <a:srgbClr val="FF3300"/>
                </a:solidFill>
              </a:rPr>
              <a:t>请你按时完成作业！</a:t>
            </a:r>
            <a:r>
              <a:rPr lang="zh-CN" altLang="en-US" sz="2800" dirty="0">
                <a:solidFill>
                  <a:schemeClr val="tx1"/>
                </a:solidFill>
              </a:rPr>
              <a:t>        </a:t>
            </a:r>
          </a:p>
          <a:p>
            <a:r>
              <a:rPr lang="en-US" altLang="zh-CN" sz="2800" dirty="0">
                <a:solidFill>
                  <a:srgbClr val="FF3300"/>
                </a:solidFill>
              </a:rPr>
              <a:t>(3)</a:t>
            </a:r>
            <a:r>
              <a:rPr lang="zh-CN" altLang="en-US" sz="2800" dirty="0">
                <a:solidFill>
                  <a:srgbClr val="FF3300"/>
                </a:solidFill>
              </a:rPr>
              <a:t>你吃饭了吗</a:t>
            </a:r>
            <a:r>
              <a:rPr lang="en-US" altLang="zh-CN" sz="2800" dirty="0">
                <a:solidFill>
                  <a:srgbClr val="FF3300"/>
                </a:solidFill>
              </a:rPr>
              <a:t>?</a:t>
            </a:r>
            <a:r>
              <a:rPr lang="en-US" altLang="zh-CN" sz="2800" dirty="0">
                <a:solidFill>
                  <a:schemeClr val="tx1"/>
                </a:solidFill>
              </a:rPr>
              <a:t>   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(4)</a:t>
            </a:r>
            <a:r>
              <a:rPr lang="zh-CN" altLang="en-US" sz="2800" dirty="0">
                <a:solidFill>
                  <a:schemeClr val="tx1"/>
                </a:solidFill>
              </a:rPr>
              <a:t>等腰三角形</a:t>
            </a:r>
            <a:r>
              <a:rPr lang="zh-CN" altLang="en-US" sz="2800" dirty="0">
                <a:solidFill>
                  <a:srgbClr val="00CC00"/>
                </a:solidFill>
              </a:rPr>
              <a:t>是</a:t>
            </a:r>
            <a:r>
              <a:rPr lang="zh-CN" altLang="en-US" sz="2800" dirty="0">
                <a:solidFill>
                  <a:schemeClr val="tx1"/>
                </a:solidFill>
              </a:rPr>
              <a:t>轴对称图形</a:t>
            </a:r>
            <a:r>
              <a:rPr lang="en-US" altLang="zh-CN" sz="2800" dirty="0">
                <a:solidFill>
                  <a:schemeClr val="tx1"/>
                </a:solidFill>
              </a:rPr>
              <a:t>.  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(5)</a:t>
            </a:r>
            <a:r>
              <a:rPr lang="zh-CN" altLang="en-US" sz="2800" dirty="0">
                <a:solidFill>
                  <a:schemeClr val="tx1"/>
                </a:solidFill>
              </a:rPr>
              <a:t>正整数、</a:t>
            </a:r>
            <a:r>
              <a:rPr lang="en-US" altLang="zh-CN" sz="2800" dirty="0">
                <a:solidFill>
                  <a:schemeClr val="tx1"/>
                </a:solidFill>
              </a:rPr>
              <a:t>0</a:t>
            </a:r>
            <a:r>
              <a:rPr lang="zh-CN" altLang="en-US" sz="2800" dirty="0">
                <a:solidFill>
                  <a:schemeClr val="tx1"/>
                </a:solidFill>
              </a:rPr>
              <a:t>和负整数统称</a:t>
            </a:r>
            <a:r>
              <a:rPr lang="zh-CN" altLang="en-US" sz="2800" dirty="0">
                <a:solidFill>
                  <a:srgbClr val="00CC00"/>
                </a:solidFill>
              </a:rPr>
              <a:t>为</a:t>
            </a:r>
            <a:r>
              <a:rPr lang="zh-CN" altLang="en-US" sz="2800" dirty="0">
                <a:solidFill>
                  <a:schemeClr val="tx1"/>
                </a:solidFill>
              </a:rPr>
              <a:t>整数． 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(6)</a:t>
            </a:r>
            <a:r>
              <a:rPr lang="zh-CN" altLang="en-US" sz="2800" dirty="0">
                <a:solidFill>
                  <a:schemeClr val="tx1"/>
                </a:solidFill>
              </a:rPr>
              <a:t>两个正数的差</a:t>
            </a:r>
            <a:r>
              <a:rPr lang="zh-CN" altLang="en-US" sz="2800" dirty="0">
                <a:solidFill>
                  <a:srgbClr val="0033CC"/>
                </a:solidFill>
              </a:rPr>
              <a:t>不是</a:t>
            </a:r>
            <a:r>
              <a:rPr lang="zh-CN" altLang="en-US" sz="2800" dirty="0">
                <a:solidFill>
                  <a:schemeClr val="tx1"/>
                </a:solidFill>
              </a:rPr>
              <a:t>正数      </a:t>
            </a:r>
          </a:p>
          <a:p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2484438" y="1989138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(1) (4) (5) (6)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850" y="5518150"/>
            <a:ext cx="88217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rgbClr val="FF0066"/>
                </a:solidFill>
              </a:rPr>
              <a:t>能够进行肯定或者否定判断的语句，叫做</a:t>
            </a:r>
            <a:r>
              <a:rPr lang="zh-CN" altLang="en-US" dirty="0">
                <a:solidFill>
                  <a:srgbClr val="0000FF"/>
                </a:solidFill>
              </a:rPr>
              <a:t>命题</a:t>
            </a:r>
            <a:r>
              <a:rPr lang="en-US" altLang="zh-CN" dirty="0">
                <a:solidFill>
                  <a:srgbClr val="FF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252413" y="4863549"/>
            <a:ext cx="8280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20000"/>
              </a:lnSpc>
              <a:buClrTx/>
              <a:buFontTx/>
              <a:buNone/>
            </a:pPr>
            <a:r>
              <a:rPr lang="en-US" altLang="zh-CN" b="0"/>
              <a:t>  </a:t>
            </a:r>
            <a:endParaRPr lang="en-US" altLang="zh-CN" b="0">
              <a:solidFill>
                <a:srgbClr val="FF0066"/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116013" y="1401212"/>
            <a:ext cx="756126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下面的句子是命题吗？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</a:rPr>
              <a:t>（</a:t>
            </a:r>
            <a:r>
              <a:rPr lang="en-US" altLang="zh-CN" dirty="0">
                <a:solidFill>
                  <a:srgbClr val="FF0066"/>
                </a:solidFill>
              </a:rPr>
              <a:t>1</a:t>
            </a:r>
            <a:r>
              <a:rPr lang="zh-CN" altLang="en-US" dirty="0">
                <a:solidFill>
                  <a:srgbClr val="FF0066"/>
                </a:solidFill>
              </a:rPr>
              <a:t>）你喜欢数学吗？   （</a:t>
            </a:r>
            <a:r>
              <a:rPr lang="en-US" altLang="zh-CN" dirty="0">
                <a:solidFill>
                  <a:srgbClr val="FF0066"/>
                </a:solidFill>
              </a:rPr>
              <a:t>2</a:t>
            </a:r>
            <a:r>
              <a:rPr lang="zh-CN" altLang="en-US" dirty="0">
                <a:solidFill>
                  <a:srgbClr val="FF0066"/>
                </a:solidFill>
              </a:rPr>
              <a:t>）作线段</a:t>
            </a:r>
            <a:r>
              <a:rPr lang="en-US" altLang="zh-CN" i="1" dirty="0">
                <a:solidFill>
                  <a:srgbClr val="FF0066"/>
                </a:solidFill>
              </a:rPr>
              <a:t>AB=CD</a:t>
            </a:r>
            <a:r>
              <a:rPr lang="en-US" altLang="zh-CN" i="1" dirty="0"/>
              <a:t> </a:t>
            </a:r>
            <a:br>
              <a:rPr lang="en-US" altLang="zh-CN" i="1" dirty="0"/>
            </a:b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）熊猫</a:t>
            </a:r>
            <a:r>
              <a:rPr lang="zh-CN" altLang="en-US" dirty="0">
                <a:solidFill>
                  <a:srgbClr val="00CC00"/>
                </a:solidFill>
              </a:rPr>
              <a:t>没有</a:t>
            </a:r>
            <a:r>
              <a:rPr lang="zh-CN" altLang="en-US" dirty="0"/>
              <a:t>翅膀（</a:t>
            </a:r>
            <a:r>
              <a:rPr lang="en-US" altLang="zh-CN" dirty="0"/>
              <a:t>4</a:t>
            </a:r>
            <a:r>
              <a:rPr lang="zh-CN" altLang="en-US" dirty="0"/>
              <a:t>）任何一个三角形</a:t>
            </a:r>
            <a:r>
              <a:rPr lang="zh-CN" altLang="en-US" dirty="0">
                <a:solidFill>
                  <a:srgbClr val="00CC00"/>
                </a:solidFill>
              </a:rPr>
              <a:t>一定有</a:t>
            </a:r>
            <a:r>
              <a:rPr lang="zh-CN" altLang="en-US" dirty="0"/>
              <a:t>直角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68313" y="3056974"/>
            <a:ext cx="80645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命题是一个完整的句子，是陈述句，可以是肯定句也可以是否定句；对一件事情可以进行肯定的判断，也可以进行否定的判断。</a:t>
            </a:r>
            <a:r>
              <a:rPr lang="zh-CN" altLang="en-US" sz="2800" dirty="0">
                <a:solidFill>
                  <a:srgbClr val="FF0066"/>
                </a:solidFill>
              </a:rPr>
              <a:t>反之，如果一个句子没有对某一事情作出任何判断，那么它就不是命题</a:t>
            </a:r>
            <a:r>
              <a:rPr lang="en-US" altLang="zh-CN" sz="2800" dirty="0">
                <a:solidFill>
                  <a:srgbClr val="FF0066"/>
                </a:solidFill>
              </a:rPr>
              <a:t>.</a:t>
            </a:r>
            <a:r>
              <a:rPr lang="zh-CN" altLang="en-US" sz="2800" dirty="0"/>
              <a:t> </a:t>
            </a:r>
            <a:r>
              <a:rPr lang="zh-CN" altLang="en-US" sz="2800" dirty="0">
                <a:solidFill>
                  <a:srgbClr val="FF0066"/>
                </a:solidFill>
              </a:rPr>
              <a:t>疑问句</a:t>
            </a:r>
            <a:r>
              <a:rPr lang="zh-CN" altLang="en-US" sz="2800" dirty="0"/>
              <a:t>和</a:t>
            </a:r>
            <a:r>
              <a:rPr lang="zh-CN" altLang="en-US" sz="2800" dirty="0">
                <a:solidFill>
                  <a:srgbClr val="FF0066"/>
                </a:solidFill>
              </a:rPr>
              <a:t>命令性语句</a:t>
            </a:r>
            <a:r>
              <a:rPr lang="zh-CN" altLang="en-US" sz="2800" dirty="0"/>
              <a:t>都不是命题</a:t>
            </a:r>
            <a:r>
              <a:rPr lang="zh-CN" altLang="en-US" sz="2800" dirty="0">
                <a:solidFill>
                  <a:schemeClr val="tx1"/>
                </a:solidFill>
              </a:rPr>
              <a:t>命题可以写成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Arial" panose="020B0604020202020204"/>
              </a:rPr>
              <a:t>“</a:t>
            </a:r>
            <a:r>
              <a:rPr lang="zh-CN" altLang="en-US" sz="2800" dirty="0">
                <a:solidFill>
                  <a:srgbClr val="CC3300"/>
                </a:solidFill>
              </a:rPr>
              <a:t>如果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/>
              </a:rPr>
              <a:t>……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en-US" sz="2800" dirty="0">
                <a:solidFill>
                  <a:srgbClr val="CC3300"/>
                </a:solidFill>
              </a:rPr>
              <a:t>那么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/>
              </a:rPr>
              <a:t>……”</a:t>
            </a:r>
            <a:r>
              <a:rPr lang="zh-CN" altLang="en-US" sz="2800" dirty="0">
                <a:solidFill>
                  <a:schemeClr val="tx1"/>
                </a:solidFill>
              </a:rPr>
              <a:t>的形</a:t>
            </a:r>
            <a:r>
              <a:rPr lang="zh-CN" altLang="en-US" sz="2800" dirty="0" smtClean="0">
                <a:solidFill>
                  <a:schemeClr val="tx1"/>
                </a:solidFill>
              </a:rPr>
              <a:t>式</a:t>
            </a:r>
            <a:endParaRPr lang="zh-CN" altLang="en-US" sz="2800" dirty="0">
              <a:solidFill>
                <a:srgbClr val="CC3300"/>
              </a:solidFill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20466" y="884362"/>
            <a:ext cx="244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一、认识命题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6" grpId="0"/>
      <p:bldP spid="409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96113" cy="4527550"/>
          </a:xfrm>
          <a:noFill/>
        </p:spPr>
        <p:txBody>
          <a:bodyPr/>
          <a:lstStyle/>
          <a:p>
            <a:r>
              <a:rPr lang="zh-CN" altLang="en-US" b="1" dirty="0"/>
              <a:t>请同学们看课本</a:t>
            </a:r>
            <a:r>
              <a:rPr lang="en-US" altLang="zh-CN" b="1" dirty="0"/>
              <a:t>30</a:t>
            </a:r>
            <a:r>
              <a:rPr lang="zh-CN" altLang="en-US" b="1" dirty="0"/>
              <a:t>页中的</a:t>
            </a:r>
            <a:r>
              <a:rPr lang="en-US" altLang="zh-CN" b="1" dirty="0"/>
              <a:t>6</a:t>
            </a:r>
            <a:r>
              <a:rPr lang="zh-CN" altLang="en-US" b="1" dirty="0"/>
              <a:t>个判断，也是</a:t>
            </a:r>
            <a:r>
              <a:rPr lang="en-US" altLang="zh-CN" b="1" dirty="0"/>
              <a:t>6</a:t>
            </a:r>
            <a:r>
              <a:rPr lang="zh-CN" altLang="en-US" b="1" dirty="0"/>
              <a:t>个命题，小组合作试着将它们说成</a:t>
            </a:r>
            <a:r>
              <a:rPr lang="zh-CN" altLang="en-US" b="1" dirty="0">
                <a:solidFill>
                  <a:srgbClr val="6600CC"/>
                </a:solidFill>
              </a:rPr>
              <a:t>“如果</a:t>
            </a:r>
            <a:r>
              <a:rPr lang="en-US" altLang="zh-CN" b="1" dirty="0">
                <a:solidFill>
                  <a:srgbClr val="6600CC"/>
                </a:solidFill>
              </a:rPr>
              <a:t>……,</a:t>
            </a:r>
            <a:r>
              <a:rPr lang="zh-CN" altLang="en-US" b="1" dirty="0">
                <a:solidFill>
                  <a:srgbClr val="6600CC"/>
                </a:solidFill>
              </a:rPr>
              <a:t>那么</a:t>
            </a:r>
            <a:r>
              <a:rPr lang="en-US" altLang="zh-CN" b="1" dirty="0">
                <a:solidFill>
                  <a:srgbClr val="6600CC"/>
                </a:solidFill>
              </a:rPr>
              <a:t>……”</a:t>
            </a:r>
            <a:r>
              <a:rPr lang="zh-CN" altLang="en-US" b="1" dirty="0"/>
              <a:t>的形式</a:t>
            </a:r>
            <a:r>
              <a:rPr lang="en-US" altLang="zh-CN" b="1" dirty="0"/>
              <a:t>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784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(1)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两个角是直角</a:t>
            </a:r>
            <a:r>
              <a:rPr lang="zh-CN" altLang="en-US" dirty="0"/>
              <a:t>，那么</a:t>
            </a:r>
            <a:r>
              <a:rPr lang="zh-CN" altLang="en-US" dirty="0">
                <a:solidFill>
                  <a:srgbClr val="00CC00"/>
                </a:solidFill>
              </a:rPr>
              <a:t>这两个角相等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80975" y="4005263"/>
            <a:ext cx="84963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命题是由</a:t>
            </a:r>
            <a:r>
              <a:rPr lang="zh-CN" altLang="en-US" dirty="0">
                <a:solidFill>
                  <a:srgbClr val="CC3300"/>
                </a:solidFill>
              </a:rPr>
              <a:t>条件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zh-CN" altLang="en-US" dirty="0">
                <a:solidFill>
                  <a:srgbClr val="00CC00"/>
                </a:solidFill>
              </a:rPr>
              <a:t>结论</a:t>
            </a:r>
            <a:r>
              <a:rPr lang="zh-CN" altLang="en-US" dirty="0">
                <a:solidFill>
                  <a:schemeClr val="tx1"/>
                </a:solidFill>
              </a:rPr>
              <a:t>两部分组成的，</a:t>
            </a:r>
            <a:r>
              <a:rPr lang="zh-CN" altLang="en-US" dirty="0">
                <a:solidFill>
                  <a:srgbClr val="CC3300"/>
                </a:solidFill>
              </a:rPr>
              <a:t>如果</a:t>
            </a:r>
            <a:r>
              <a:rPr lang="zh-CN" altLang="en-US" dirty="0">
                <a:solidFill>
                  <a:schemeClr val="tx1"/>
                </a:solidFill>
              </a:rPr>
              <a:t>引出的部分是</a:t>
            </a:r>
            <a:r>
              <a:rPr lang="zh-CN" altLang="en-US" dirty="0">
                <a:solidFill>
                  <a:srgbClr val="CC3300"/>
                </a:solidFill>
              </a:rPr>
              <a:t>条件</a:t>
            </a:r>
            <a:r>
              <a:rPr lang="zh-CN" altLang="en-US" dirty="0">
                <a:solidFill>
                  <a:schemeClr val="tx1"/>
                </a:solidFill>
              </a:rPr>
              <a:t>，</a:t>
            </a:r>
            <a:r>
              <a:rPr lang="zh-CN" altLang="en-US" dirty="0">
                <a:solidFill>
                  <a:srgbClr val="CC3300"/>
                </a:solidFill>
              </a:rPr>
              <a:t>那么</a:t>
            </a:r>
            <a:r>
              <a:rPr lang="zh-CN" altLang="en-US" dirty="0">
                <a:solidFill>
                  <a:schemeClr val="tx1"/>
                </a:solidFill>
              </a:rPr>
              <a:t>引出的部分是</a:t>
            </a:r>
            <a:r>
              <a:rPr lang="zh-CN" altLang="en-US" dirty="0">
                <a:solidFill>
                  <a:srgbClr val="00CC00"/>
                </a:solidFill>
              </a:rPr>
              <a:t>结论</a:t>
            </a:r>
            <a:r>
              <a:rPr lang="en-US" altLang="zh-CN" dirty="0">
                <a:solidFill>
                  <a:srgbClr val="00CC00"/>
                </a:solidFill>
              </a:rPr>
              <a:t>,</a:t>
            </a:r>
            <a:r>
              <a:rPr lang="zh-CN" altLang="en-US" dirty="0">
                <a:solidFill>
                  <a:schemeClr val="tx1"/>
                </a:solidFill>
              </a:rPr>
              <a:t>对于条件和结论不明显的命题</a:t>
            </a:r>
            <a:r>
              <a:rPr lang="en-US" altLang="zh-CN" dirty="0">
                <a:solidFill>
                  <a:schemeClr val="tx1"/>
                </a:solidFill>
              </a:rPr>
              <a:t>,</a:t>
            </a:r>
            <a:r>
              <a:rPr lang="zh-CN" altLang="en-US" dirty="0">
                <a:solidFill>
                  <a:schemeClr val="tx1"/>
                </a:solidFill>
              </a:rPr>
              <a:t>先写成“如果</a:t>
            </a:r>
            <a:r>
              <a:rPr lang="en-US" altLang="zh-CN" dirty="0">
                <a:solidFill>
                  <a:schemeClr val="tx1"/>
                </a:solidFill>
              </a:rPr>
              <a:t>……,</a:t>
            </a:r>
            <a:r>
              <a:rPr lang="zh-CN" altLang="en-US" dirty="0">
                <a:solidFill>
                  <a:schemeClr val="tx1"/>
                </a:solidFill>
              </a:rPr>
              <a:t>那么</a:t>
            </a:r>
            <a:r>
              <a:rPr lang="en-US" altLang="zh-CN" dirty="0">
                <a:solidFill>
                  <a:schemeClr val="tx1"/>
                </a:solidFill>
              </a:rPr>
              <a:t>……”</a:t>
            </a:r>
            <a:r>
              <a:rPr lang="zh-CN" altLang="en-US" dirty="0">
                <a:solidFill>
                  <a:schemeClr val="tx1"/>
                </a:solidFill>
              </a:rPr>
              <a:t>的形式，再去找条件和结论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  <a:r>
              <a:rPr lang="zh-CN" altLang="en-US" dirty="0">
                <a:solidFill>
                  <a:schemeClr val="tx1"/>
                </a:solidFill>
              </a:rPr>
              <a:t>对于条件和结论明显的命题</a:t>
            </a:r>
            <a:r>
              <a:rPr lang="en-US" altLang="zh-CN" dirty="0">
                <a:solidFill>
                  <a:schemeClr val="tx1"/>
                </a:solidFill>
              </a:rPr>
              <a:t>,</a:t>
            </a:r>
            <a:r>
              <a:rPr lang="zh-CN" altLang="en-US" dirty="0">
                <a:solidFill>
                  <a:schemeClr val="tx1"/>
                </a:solidFill>
              </a:rPr>
              <a:t>有时以 </a:t>
            </a:r>
            <a:r>
              <a:rPr lang="en-US" altLang="zh-CN" sz="3600" dirty="0">
                <a:solidFill>
                  <a:srgbClr val="FF3300"/>
                </a:solidFill>
              </a:rPr>
              <a:t>,</a:t>
            </a:r>
            <a:r>
              <a:rPr lang="zh-CN" altLang="en-US" dirty="0">
                <a:solidFill>
                  <a:schemeClr val="tx1"/>
                </a:solidFill>
              </a:rPr>
              <a:t>为界</a:t>
            </a:r>
            <a:r>
              <a:rPr lang="en-US" altLang="zh-CN" dirty="0" smtClean="0">
                <a:solidFill>
                  <a:schemeClr val="tx1"/>
                </a:solidFill>
              </a:rPr>
              <a:t>.</a:t>
            </a:r>
            <a:endParaRPr lang="en-US" altLang="zh-CN" dirty="0">
              <a:solidFill>
                <a:srgbClr val="00CC00"/>
              </a:solidFill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39750" y="1270000"/>
            <a:ext cx="61563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(2)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两个角是锐角</a:t>
            </a:r>
            <a:r>
              <a:rPr lang="en-US" altLang="zh-CN" dirty="0"/>
              <a:t>,</a:t>
            </a:r>
            <a:r>
              <a:rPr lang="zh-CN" altLang="en-US" dirty="0"/>
              <a:t>那么</a:t>
            </a:r>
            <a:r>
              <a:rPr lang="zh-CN" altLang="en-US" dirty="0">
                <a:solidFill>
                  <a:srgbClr val="00CC00"/>
                </a:solidFill>
              </a:rPr>
              <a:t>它们的和是钝角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39750" y="1773238"/>
            <a:ext cx="748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(3)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两个角是同一个角的余角</a:t>
            </a:r>
            <a:r>
              <a:rPr lang="zh-CN" altLang="en-US" dirty="0"/>
              <a:t>，那么</a:t>
            </a:r>
            <a:r>
              <a:rPr lang="zh-CN" altLang="en-US" dirty="0">
                <a:solidFill>
                  <a:srgbClr val="00CC00"/>
                </a:solidFill>
              </a:rPr>
              <a:t>这两个角相等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662463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(4)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两个数是负数</a:t>
            </a:r>
            <a:r>
              <a:rPr lang="en-US" altLang="zh-CN" dirty="0"/>
              <a:t>,</a:t>
            </a:r>
            <a:r>
              <a:rPr lang="zh-CN" altLang="en-US" dirty="0"/>
              <a:t>那么</a:t>
            </a:r>
            <a:r>
              <a:rPr lang="zh-CN" altLang="en-US" dirty="0">
                <a:solidFill>
                  <a:srgbClr val="00CC00"/>
                </a:solidFill>
              </a:rPr>
              <a:t>绝对值大的反而小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39750" y="2925763"/>
            <a:ext cx="68405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(5)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两个数是负数</a:t>
            </a:r>
            <a:r>
              <a:rPr lang="en-US" altLang="zh-CN" dirty="0"/>
              <a:t>,</a:t>
            </a:r>
            <a:r>
              <a:rPr lang="zh-CN" altLang="en-US" dirty="0"/>
              <a:t>那么</a:t>
            </a:r>
            <a:r>
              <a:rPr lang="zh-CN" altLang="en-US" dirty="0">
                <a:solidFill>
                  <a:srgbClr val="00CC00"/>
                </a:solidFill>
              </a:rPr>
              <a:t>它们的差仍是负数</a:t>
            </a:r>
            <a:r>
              <a:rPr lang="en-US" altLang="zh-CN" dirty="0"/>
              <a:t>.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39750" y="3430588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(6)</a:t>
            </a:r>
            <a:r>
              <a:rPr lang="zh-CN" altLang="en-US" dirty="0"/>
              <a:t>如果</a:t>
            </a:r>
            <a:r>
              <a:rPr lang="zh-CN" altLang="en-US" dirty="0">
                <a:solidFill>
                  <a:srgbClr val="CC3300"/>
                </a:solidFill>
              </a:rPr>
              <a:t>一个数是负数</a:t>
            </a:r>
            <a:r>
              <a:rPr lang="en-US" altLang="zh-CN" dirty="0"/>
              <a:t>,</a:t>
            </a:r>
            <a:r>
              <a:rPr lang="zh-CN" altLang="en-US" dirty="0"/>
              <a:t>那么</a:t>
            </a:r>
            <a:r>
              <a:rPr lang="zh-CN" altLang="en-US" dirty="0">
                <a:solidFill>
                  <a:srgbClr val="00CC00"/>
                </a:solidFill>
              </a:rPr>
              <a:t>它的奇次幂是负数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700338" y="188913"/>
            <a:ext cx="36006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二、命题的构成和形式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2" name="Group 4"/>
          <p:cNvGrpSpPr>
            <a:grpSpLocks noChangeAspect="1"/>
          </p:cNvGrpSpPr>
          <p:nvPr/>
        </p:nvGrpSpPr>
        <p:grpSpPr bwMode="auto">
          <a:xfrm>
            <a:off x="684213" y="1196975"/>
            <a:ext cx="2428875" cy="733425"/>
            <a:chOff x="624" y="2795"/>
            <a:chExt cx="1621" cy="490"/>
          </a:xfrm>
        </p:grpSpPr>
        <p:sp>
          <p:nvSpPr>
            <p:cNvPr id="322565" name="AutoShape 5"/>
            <p:cNvSpPr>
              <a:spLocks noChangeAspect="1" noChangeArrowheads="1"/>
            </p:cNvSpPr>
            <p:nvPr/>
          </p:nvSpPr>
          <p:spPr bwMode="blackWhite">
            <a:xfrm>
              <a:off x="858" y="3149"/>
              <a:ext cx="979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718" y="0"/>
                </a:cxn>
                <a:cxn ang="0">
                  <a:pos x="7219" y="500"/>
                </a:cxn>
                <a:cxn ang="0">
                  <a:pos x="6719" y="1000"/>
                </a:cxn>
                <a:cxn ang="0">
                  <a:pos x="0" y="1000"/>
                </a:cxn>
              </a:cxnLst>
              <a:rect l="T0" t="T1" r="T2" b="T3"/>
              <a:pathLst>
                <a:path w="7199" h="1000">
                  <a:moveTo>
                    <a:pt x="0" y="0"/>
                  </a:moveTo>
                  <a:lnTo>
                    <a:pt x="6718" y="0"/>
                  </a:lnTo>
                  <a:cubicBezTo>
                    <a:pt x="6995" y="0"/>
                    <a:pt x="7219" y="223"/>
                    <a:pt x="7219" y="500"/>
                  </a:cubicBezTo>
                  <a:cubicBezTo>
                    <a:pt x="7219" y="776"/>
                    <a:pt x="6995" y="999"/>
                    <a:pt x="671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 w="38100">
              <a:noFill/>
              <a:miter lim="800000"/>
            </a:ln>
          </p:spPr>
          <p:txBody>
            <a:bodyPr lIns="91449" tIns="45725" rIns="91449" bIns="45725"/>
            <a:lstStyle/>
            <a:p>
              <a:pPr eaLnBrk="0" hangingPunct="0">
                <a:buClrTx/>
                <a:buFontTx/>
                <a:buNone/>
                <a:defRPr/>
              </a:pPr>
              <a:endParaRPr lang="zh-CN" altLang="zh-CN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endParaRPr>
            </a:p>
          </p:txBody>
        </p:sp>
        <p:grpSp>
          <p:nvGrpSpPr>
            <p:cNvPr id="43014" name="Group 6"/>
            <p:cNvGrpSpPr>
              <a:grpSpLocks noChangeAspect="1"/>
            </p:cNvGrpSpPr>
            <p:nvPr/>
          </p:nvGrpSpPr>
          <p:grpSpPr bwMode="auto">
            <a:xfrm>
              <a:off x="624" y="2807"/>
              <a:ext cx="351" cy="470"/>
              <a:chOff x="1303" y="1187"/>
              <a:chExt cx="1799" cy="2873"/>
            </a:xfrm>
          </p:grpSpPr>
          <p:grpSp>
            <p:nvGrpSpPr>
              <p:cNvPr id="43015" name="Group 7"/>
              <p:cNvGrpSpPr>
                <a:grpSpLocks noChangeAspect="1"/>
              </p:cNvGrpSpPr>
              <p:nvPr/>
            </p:nvGrpSpPr>
            <p:grpSpPr bwMode="auto">
              <a:xfrm>
                <a:off x="1565" y="2478"/>
                <a:ext cx="1179" cy="1582"/>
                <a:chOff x="3515" y="2483"/>
                <a:chExt cx="1179" cy="1582"/>
              </a:xfrm>
            </p:grpSpPr>
            <p:grpSp>
              <p:nvGrpSpPr>
                <p:cNvPr id="43016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515" y="2627"/>
                  <a:ext cx="1146" cy="1438"/>
                  <a:chOff x="3424" y="2296"/>
                  <a:chExt cx="1045" cy="1360"/>
                </a:xfrm>
              </p:grpSpPr>
              <p:sp>
                <p:nvSpPr>
                  <p:cNvPr id="322569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427"/>
                    <a:ext cx="1045" cy="638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0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3423" y="2703"/>
                    <a:ext cx="1045" cy="9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5" y="181"/>
                      </a:cxn>
                      <a:cxn ang="0">
                        <a:pos x="181" y="272"/>
                      </a:cxn>
                      <a:cxn ang="0">
                        <a:pos x="363" y="362"/>
                      </a:cxn>
                      <a:cxn ang="0">
                        <a:pos x="590" y="362"/>
                      </a:cxn>
                      <a:cxn ang="0">
                        <a:pos x="816" y="317"/>
                      </a:cxn>
                      <a:cxn ang="0">
                        <a:pos x="952" y="226"/>
                      </a:cxn>
                      <a:cxn ang="0">
                        <a:pos x="1043" y="90"/>
                      </a:cxn>
                      <a:cxn ang="0">
                        <a:pos x="1043" y="0"/>
                      </a:cxn>
                      <a:cxn ang="0">
                        <a:pos x="816" y="907"/>
                      </a:cxn>
                      <a:cxn ang="0">
                        <a:pos x="680" y="952"/>
                      </a:cxn>
                      <a:cxn ang="0">
                        <a:pos x="544" y="952"/>
                      </a:cxn>
                      <a:cxn ang="0">
                        <a:pos x="363" y="952"/>
                      </a:cxn>
                      <a:cxn ang="0">
                        <a:pos x="227" y="907"/>
                      </a:cxn>
                      <a:cxn ang="0">
                        <a:pos x="0" y="90"/>
                      </a:cxn>
                    </a:cxnLst>
                    <a:rect l="0" t="0" r="r" b="b"/>
                    <a:pathLst>
                      <a:path w="1043" h="952">
                        <a:moveTo>
                          <a:pt x="0" y="0"/>
                        </a:moveTo>
                        <a:lnTo>
                          <a:pt x="45" y="181"/>
                        </a:lnTo>
                        <a:lnTo>
                          <a:pt x="181" y="272"/>
                        </a:lnTo>
                        <a:lnTo>
                          <a:pt x="363" y="362"/>
                        </a:lnTo>
                        <a:lnTo>
                          <a:pt x="590" y="362"/>
                        </a:lnTo>
                        <a:lnTo>
                          <a:pt x="816" y="317"/>
                        </a:lnTo>
                        <a:lnTo>
                          <a:pt x="952" y="226"/>
                        </a:lnTo>
                        <a:lnTo>
                          <a:pt x="1043" y="90"/>
                        </a:lnTo>
                        <a:lnTo>
                          <a:pt x="1043" y="0"/>
                        </a:lnTo>
                        <a:lnTo>
                          <a:pt x="816" y="907"/>
                        </a:lnTo>
                        <a:lnTo>
                          <a:pt x="680" y="952"/>
                        </a:lnTo>
                        <a:lnTo>
                          <a:pt x="544" y="952"/>
                        </a:lnTo>
                        <a:lnTo>
                          <a:pt x="363" y="952"/>
                        </a:lnTo>
                        <a:lnTo>
                          <a:pt x="227" y="907"/>
                        </a:lnTo>
                        <a:lnTo>
                          <a:pt x="0" y="9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1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292"/>
                    <a:ext cx="1045" cy="4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22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720"/>
                  <a:ext cx="1146" cy="64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73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480"/>
                  <a:ext cx="1178" cy="493"/>
                </a:xfrm>
                <a:prstGeom prst="rect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3022" name="Group 14"/>
              <p:cNvGrpSpPr>
                <a:grpSpLocks noChangeAspect="1"/>
              </p:cNvGrpSpPr>
              <p:nvPr/>
            </p:nvGrpSpPr>
            <p:grpSpPr bwMode="auto">
              <a:xfrm>
                <a:off x="2200" y="1298"/>
                <a:ext cx="902" cy="2087"/>
                <a:chOff x="3067" y="1298"/>
                <a:chExt cx="902" cy="2087"/>
              </a:xfrm>
            </p:grpSpPr>
            <p:grpSp>
              <p:nvGrpSpPr>
                <p:cNvPr id="43023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3067" y="1298"/>
                  <a:ext cx="902" cy="2087"/>
                  <a:chOff x="2200" y="1298"/>
                  <a:chExt cx="902" cy="2087"/>
                </a:xfrm>
              </p:grpSpPr>
              <p:sp>
                <p:nvSpPr>
                  <p:cNvPr id="322576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2199" y="1931"/>
                    <a:ext cx="869" cy="1452"/>
                  </a:xfrm>
                  <a:custGeom>
                    <a:avLst/>
                    <a:gdLst/>
                    <a:ahLst/>
                    <a:cxnLst>
                      <a:cxn ang="0">
                        <a:pos x="0" y="1451"/>
                      </a:cxn>
                      <a:cxn ang="0">
                        <a:pos x="91" y="1406"/>
                      </a:cxn>
                      <a:cxn ang="0">
                        <a:pos x="227" y="1361"/>
                      </a:cxn>
                      <a:cxn ang="0">
                        <a:pos x="317" y="1315"/>
                      </a:cxn>
                      <a:cxn ang="0">
                        <a:pos x="408" y="1225"/>
                      </a:cxn>
                      <a:cxn ang="0">
                        <a:pos x="816" y="181"/>
                      </a:cxn>
                      <a:cxn ang="0">
                        <a:pos x="317" y="0"/>
                      </a:cxn>
                      <a:cxn ang="0">
                        <a:pos x="0" y="1451"/>
                      </a:cxn>
                    </a:cxnLst>
                    <a:rect l="0" t="0" r="r" b="b"/>
                    <a:pathLst>
                      <a:path w="816" h="1451">
                        <a:moveTo>
                          <a:pt x="0" y="1451"/>
                        </a:moveTo>
                        <a:lnTo>
                          <a:pt x="91" y="1406"/>
                        </a:lnTo>
                        <a:lnTo>
                          <a:pt x="227" y="1361"/>
                        </a:lnTo>
                        <a:lnTo>
                          <a:pt x="317" y="1315"/>
                        </a:lnTo>
                        <a:lnTo>
                          <a:pt x="408" y="1225"/>
                        </a:lnTo>
                        <a:lnTo>
                          <a:pt x="816" y="181"/>
                        </a:lnTo>
                        <a:lnTo>
                          <a:pt x="317" y="0"/>
                        </a:lnTo>
                        <a:lnTo>
                          <a:pt x="0" y="145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009900"/>
                      </a:gs>
                    </a:gsLst>
                    <a:lin ang="27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3025" name="Group 17"/>
                  <p:cNvGrpSpPr>
                    <a:grpSpLocks noChangeAspect="1"/>
                  </p:cNvGrpSpPr>
                  <p:nvPr/>
                </p:nvGrpSpPr>
                <p:grpSpPr bwMode="auto">
                  <a:xfrm rot="193291">
                    <a:off x="2562" y="1298"/>
                    <a:ext cx="540" cy="832"/>
                    <a:chOff x="2608" y="890"/>
                    <a:chExt cx="545" cy="771"/>
                  </a:xfrm>
                </p:grpSpPr>
                <p:sp>
                  <p:nvSpPr>
                    <p:cNvPr id="322578" name="Freeform 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09" y="887"/>
                      <a:ext cx="543" cy="769"/>
                    </a:xfrm>
                    <a:custGeom>
                      <a:avLst/>
                      <a:gdLst/>
                      <a:ahLst/>
                      <a:cxnLst>
                        <a:cxn ang="0">
                          <a:pos x="318" y="0"/>
                        </a:cxn>
                        <a:cxn ang="0">
                          <a:pos x="0" y="589"/>
                        </a:cxn>
                        <a:cxn ang="0">
                          <a:pos x="91" y="680"/>
                        </a:cxn>
                        <a:cxn ang="0">
                          <a:pos x="227" y="725"/>
                        </a:cxn>
                        <a:cxn ang="0">
                          <a:pos x="454" y="771"/>
                        </a:cxn>
                        <a:cxn ang="0">
                          <a:pos x="545" y="771"/>
                        </a:cxn>
                        <a:cxn ang="0">
                          <a:pos x="318" y="0"/>
                        </a:cxn>
                      </a:cxnLst>
                      <a:rect l="0" t="0" r="r" b="b"/>
                      <a:pathLst>
                        <a:path w="545" h="771">
                          <a:moveTo>
                            <a:pt x="318" y="0"/>
                          </a:moveTo>
                          <a:lnTo>
                            <a:pt x="0" y="589"/>
                          </a:lnTo>
                          <a:lnTo>
                            <a:pt x="91" y="680"/>
                          </a:lnTo>
                          <a:lnTo>
                            <a:pt x="227" y="725"/>
                          </a:lnTo>
                          <a:lnTo>
                            <a:pt x="454" y="771"/>
                          </a:lnTo>
                          <a:lnTo>
                            <a:pt x="545" y="771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79" name="Freeform 19"/>
                    <p:cNvSpPr>
                      <a:spLocks noChangeAspect="1"/>
                    </p:cNvSpPr>
                    <p:nvPr/>
                  </p:nvSpPr>
                  <p:spPr bwMode="auto">
                    <a:xfrm rot="-7508742">
                      <a:off x="2815" y="1057"/>
                      <a:ext cx="216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9"/>
                        </a:cxn>
                        <a:cxn ang="0">
                          <a:pos x="136" y="23"/>
                        </a:cxn>
                        <a:cxn ang="0">
                          <a:pos x="273" y="23"/>
                        </a:cxn>
                      </a:cxnLst>
                      <a:rect l="0" t="0" r="r" b="b"/>
                      <a:pathLst>
                        <a:path w="273" h="159">
                          <a:moveTo>
                            <a:pt x="0" y="159"/>
                          </a:moveTo>
                          <a:cubicBezTo>
                            <a:pt x="45" y="102"/>
                            <a:pt x="91" y="46"/>
                            <a:pt x="136" y="23"/>
                          </a:cubicBezTo>
                          <a:cubicBezTo>
                            <a:pt x="181" y="0"/>
                            <a:pt x="227" y="11"/>
                            <a:pt x="273" y="23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80" name="Line 20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386" y="2119"/>
                  <a:ext cx="331" cy="1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81" name="Line 21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240" y="2021"/>
                  <a:ext cx="272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3030" name="Group 22"/>
              <p:cNvGrpSpPr>
                <a:grpSpLocks noChangeAspect="1"/>
              </p:cNvGrpSpPr>
              <p:nvPr/>
            </p:nvGrpSpPr>
            <p:grpSpPr bwMode="auto">
              <a:xfrm>
                <a:off x="1882" y="1187"/>
                <a:ext cx="499" cy="2152"/>
                <a:chOff x="4876" y="1616"/>
                <a:chExt cx="499" cy="1950"/>
              </a:xfrm>
            </p:grpSpPr>
            <p:sp>
              <p:nvSpPr>
                <p:cNvPr id="322583" name="Freeform 23"/>
                <p:cNvSpPr>
                  <a:spLocks noChangeAspect="1"/>
                </p:cNvSpPr>
                <p:nvPr/>
              </p:nvSpPr>
              <p:spPr bwMode="auto">
                <a:xfrm>
                  <a:off x="4878" y="2337"/>
                  <a:ext cx="494" cy="12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1" y="1225"/>
                    </a:cxn>
                    <a:cxn ang="0">
                      <a:pos x="363" y="1225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1225">
                      <a:moveTo>
                        <a:pt x="0" y="0"/>
                      </a:moveTo>
                      <a:lnTo>
                        <a:pt x="91" y="1225"/>
                      </a:lnTo>
                      <a:lnTo>
                        <a:pt x="363" y="1225"/>
                      </a:lnTo>
                      <a:lnTo>
                        <a:pt x="499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CCFF33"/>
                    </a:gs>
                    <a:gs pos="50000">
                      <a:srgbClr val="FFFFCC"/>
                    </a:gs>
                    <a:gs pos="100000">
                      <a:srgbClr val="CCFF33"/>
                    </a:gs>
                  </a:gsLst>
                  <a:lin ang="0" scaled="1"/>
                </a:gradFill>
                <a:ln w="28575" cap="flat" cmpd="sng">
                  <a:solidFill>
                    <a:schemeClr val="tx1"/>
                  </a:solidFill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43032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4876" y="1616"/>
                  <a:ext cx="499" cy="817"/>
                  <a:chOff x="4468" y="1661"/>
                  <a:chExt cx="499" cy="817"/>
                </a:xfrm>
              </p:grpSpPr>
              <p:sp>
                <p:nvSpPr>
                  <p:cNvPr id="322585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470" y="1659"/>
                    <a:ext cx="494" cy="817"/>
                  </a:xfrm>
                  <a:custGeom>
                    <a:avLst/>
                    <a:gdLst/>
                    <a:ahLst/>
                    <a:cxnLst>
                      <a:cxn ang="0">
                        <a:pos x="227" y="0"/>
                      </a:cxn>
                      <a:cxn ang="0">
                        <a:pos x="0" y="725"/>
                      </a:cxn>
                      <a:cxn ang="0">
                        <a:pos x="91" y="771"/>
                      </a:cxn>
                      <a:cxn ang="0">
                        <a:pos x="227" y="816"/>
                      </a:cxn>
                      <a:cxn ang="0">
                        <a:pos x="317" y="816"/>
                      </a:cxn>
                      <a:cxn ang="0">
                        <a:pos x="408" y="771"/>
                      </a:cxn>
                      <a:cxn ang="0">
                        <a:pos x="499" y="725"/>
                      </a:cxn>
                      <a:cxn ang="0">
                        <a:pos x="227" y="0"/>
                      </a:cxn>
                    </a:cxnLst>
                    <a:rect l="0" t="0" r="r" b="b"/>
                    <a:pathLst>
                      <a:path w="499" h="816">
                        <a:moveTo>
                          <a:pt x="227" y="0"/>
                        </a:moveTo>
                        <a:lnTo>
                          <a:pt x="0" y="725"/>
                        </a:lnTo>
                        <a:lnTo>
                          <a:pt x="91" y="771"/>
                        </a:lnTo>
                        <a:lnTo>
                          <a:pt x="227" y="816"/>
                        </a:lnTo>
                        <a:lnTo>
                          <a:pt x="317" y="816"/>
                        </a:lnTo>
                        <a:lnTo>
                          <a:pt x="408" y="771"/>
                        </a:lnTo>
                        <a:lnTo>
                          <a:pt x="499" y="725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CC99"/>
                      </a:gs>
                      <a:gs pos="50000">
                        <a:srgbClr val="FFFF99"/>
                      </a:gs>
                      <a:gs pos="100000">
                        <a:srgbClr val="FFCC99"/>
                      </a:gs>
                    </a:gsLst>
                    <a:lin ang="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3034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8" y="1662"/>
                    <a:ext cx="499" cy="816"/>
                    <a:chOff x="4694" y="1344"/>
                    <a:chExt cx="499" cy="816"/>
                  </a:xfrm>
                </p:grpSpPr>
                <p:sp>
                  <p:nvSpPr>
                    <p:cNvPr id="322587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2064"/>
                      <a:ext cx="494" cy="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36" y="46"/>
                        </a:cxn>
                        <a:cxn ang="0">
                          <a:pos x="363" y="46"/>
                        </a:cxn>
                        <a:cxn ang="0">
                          <a:pos x="499" y="0"/>
                        </a:cxn>
                      </a:cxnLst>
                      <a:rect l="0" t="0" r="r" b="b"/>
                      <a:pathLst>
                        <a:path w="499" h="54">
                          <a:moveTo>
                            <a:pt x="0" y="0"/>
                          </a:moveTo>
                          <a:cubicBezTo>
                            <a:pt x="38" y="19"/>
                            <a:pt x="76" y="38"/>
                            <a:pt x="136" y="46"/>
                          </a:cubicBezTo>
                          <a:cubicBezTo>
                            <a:pt x="196" y="54"/>
                            <a:pt x="303" y="54"/>
                            <a:pt x="363" y="46"/>
                          </a:cubicBezTo>
                          <a:cubicBezTo>
                            <a:pt x="423" y="38"/>
                            <a:pt x="461" y="19"/>
                            <a:pt x="499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8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1341"/>
                      <a:ext cx="494" cy="7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5"/>
                        </a:cxn>
                        <a:cxn ang="0">
                          <a:pos x="227" y="0"/>
                        </a:cxn>
                        <a:cxn ang="0">
                          <a:pos x="499" y="725"/>
                        </a:cxn>
                      </a:cxnLst>
                      <a:rect l="0" t="0" r="r" b="b"/>
                      <a:pathLst>
                        <a:path w="499" h="725">
                          <a:moveTo>
                            <a:pt x="0" y="725"/>
                          </a:moveTo>
                          <a:lnTo>
                            <a:pt x="227" y="0"/>
                          </a:lnTo>
                          <a:lnTo>
                            <a:pt x="499" y="725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9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832" y="1564"/>
                      <a:ext cx="179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1" y="46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46">
                          <a:moveTo>
                            <a:pt x="0" y="0"/>
                          </a:moveTo>
                          <a:cubicBezTo>
                            <a:pt x="30" y="23"/>
                            <a:pt x="61" y="46"/>
                            <a:pt x="91" y="46"/>
                          </a:cubicBezTo>
                          <a:cubicBezTo>
                            <a:pt x="121" y="46"/>
                            <a:pt x="151" y="23"/>
                            <a:pt x="182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0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5014" y="2431"/>
                  <a:ext cx="71" cy="1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1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150" y="2431"/>
                  <a:ext cx="43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3040" name="Group 32"/>
              <p:cNvGrpSpPr>
                <a:grpSpLocks noChangeAspect="1"/>
              </p:cNvGrpSpPr>
              <p:nvPr/>
            </p:nvGrpSpPr>
            <p:grpSpPr bwMode="auto">
              <a:xfrm>
                <a:off x="1303" y="1391"/>
                <a:ext cx="670" cy="1948"/>
                <a:chOff x="1303" y="1391"/>
                <a:chExt cx="670" cy="1948"/>
              </a:xfrm>
            </p:grpSpPr>
            <p:grpSp>
              <p:nvGrpSpPr>
                <p:cNvPr id="4304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1303" y="1391"/>
                  <a:ext cx="670" cy="1948"/>
                  <a:chOff x="1303" y="1391"/>
                  <a:chExt cx="670" cy="1948"/>
                </a:xfrm>
              </p:grpSpPr>
              <p:sp>
                <p:nvSpPr>
                  <p:cNvPr id="322594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1336" y="1885"/>
                    <a:ext cx="635" cy="1452"/>
                  </a:xfrm>
                  <a:custGeom>
                    <a:avLst/>
                    <a:gdLst/>
                    <a:ahLst/>
                    <a:cxnLst>
                      <a:cxn ang="0">
                        <a:pos x="499" y="0"/>
                      </a:cxn>
                      <a:cxn ang="0">
                        <a:pos x="0" y="181"/>
                      </a:cxn>
                      <a:cxn ang="0">
                        <a:pos x="317" y="1270"/>
                      </a:cxn>
                      <a:cxn ang="0">
                        <a:pos x="363" y="1361"/>
                      </a:cxn>
                      <a:cxn ang="0">
                        <a:pos x="544" y="1406"/>
                      </a:cxn>
                      <a:cxn ang="0">
                        <a:pos x="635" y="1451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635" h="1451">
                        <a:moveTo>
                          <a:pt x="499" y="0"/>
                        </a:moveTo>
                        <a:lnTo>
                          <a:pt x="0" y="181"/>
                        </a:lnTo>
                        <a:lnTo>
                          <a:pt x="317" y="1270"/>
                        </a:lnTo>
                        <a:lnTo>
                          <a:pt x="363" y="1361"/>
                        </a:lnTo>
                        <a:lnTo>
                          <a:pt x="544" y="1406"/>
                        </a:lnTo>
                        <a:lnTo>
                          <a:pt x="635" y="1451"/>
                        </a:lnTo>
                        <a:lnTo>
                          <a:pt x="499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9999"/>
                      </a:gs>
                      <a:gs pos="50000">
                        <a:srgbClr val="FFCCCC"/>
                      </a:gs>
                      <a:gs pos="100000">
                        <a:srgbClr val="009999"/>
                      </a:gs>
                    </a:gsLst>
                    <a:lin ang="189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3043" name="Group 35"/>
                  <p:cNvGrpSpPr>
                    <a:grpSpLocks noChangeAspect="1"/>
                  </p:cNvGrpSpPr>
                  <p:nvPr/>
                </p:nvGrpSpPr>
                <p:grpSpPr bwMode="auto">
                  <a:xfrm rot="-212392">
                    <a:off x="1303" y="1391"/>
                    <a:ext cx="530" cy="680"/>
                    <a:chOff x="1474" y="890"/>
                    <a:chExt cx="408" cy="680"/>
                  </a:xfrm>
                </p:grpSpPr>
                <p:sp>
                  <p:nvSpPr>
                    <p:cNvPr id="322596" name="Freeform 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885"/>
                      <a:ext cx="405" cy="681"/>
                    </a:xfrm>
                    <a:custGeom>
                      <a:avLst/>
                      <a:gdLst/>
                      <a:ahLst/>
                      <a:cxnLst>
                        <a:cxn ang="0">
                          <a:pos x="408" y="544"/>
                        </a:cxn>
                        <a:cxn ang="0">
                          <a:pos x="272" y="0"/>
                        </a:cxn>
                        <a:cxn ang="0">
                          <a:pos x="0" y="680"/>
                        </a:cxn>
                        <a:cxn ang="0">
                          <a:pos x="136" y="680"/>
                        </a:cxn>
                        <a:cxn ang="0">
                          <a:pos x="272" y="635"/>
                        </a:cxn>
                        <a:cxn ang="0">
                          <a:pos x="408" y="544"/>
                        </a:cxn>
                      </a:cxnLst>
                      <a:rect l="0" t="0" r="r" b="b"/>
                      <a:pathLst>
                        <a:path w="408" h="680">
                          <a:moveTo>
                            <a:pt x="408" y="544"/>
                          </a:moveTo>
                          <a:lnTo>
                            <a:pt x="272" y="0"/>
                          </a:lnTo>
                          <a:lnTo>
                            <a:pt x="0" y="680"/>
                          </a:lnTo>
                          <a:lnTo>
                            <a:pt x="136" y="680"/>
                          </a:lnTo>
                          <a:lnTo>
                            <a:pt x="272" y="635"/>
                          </a:lnTo>
                          <a:lnTo>
                            <a:pt x="408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97" name="Freeform 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06" y="1146"/>
                      <a:ext cx="180" cy="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91" y="45"/>
                        </a:cxn>
                        <a:cxn ang="0">
                          <a:pos x="181" y="0"/>
                        </a:cxn>
                      </a:cxnLst>
                      <a:rect l="0" t="0" r="r" b="b"/>
                      <a:pathLst>
                        <a:path w="181" h="52">
                          <a:moveTo>
                            <a:pt x="0" y="45"/>
                          </a:moveTo>
                          <a:cubicBezTo>
                            <a:pt x="30" y="48"/>
                            <a:pt x="61" y="52"/>
                            <a:pt x="91" y="45"/>
                          </a:cubicBezTo>
                          <a:cubicBezTo>
                            <a:pt x="121" y="38"/>
                            <a:pt x="151" y="19"/>
                            <a:pt x="181" y="0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8" name="Line 38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536" y="2060"/>
                  <a:ext cx="255" cy="1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9" name="Line 39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770" y="1963"/>
                  <a:ext cx="109" cy="132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322600" name="Text Box 40"/>
            <p:cNvSpPr txBox="1">
              <a:spLocks noChangeAspect="1" noChangeArrowheads="1"/>
            </p:cNvSpPr>
            <p:nvPr/>
          </p:nvSpPr>
          <p:spPr bwMode="auto">
            <a:xfrm>
              <a:off x="908" y="2795"/>
              <a:ext cx="1337" cy="38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zh-CN" altLang="en-US" sz="3200" b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我会做</a:t>
              </a:r>
            </a:p>
          </p:txBody>
        </p:sp>
      </p:grp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539750" y="2349500"/>
            <a:ext cx="7272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先独立完成课本</a:t>
            </a:r>
            <a:r>
              <a:rPr lang="en-US" altLang="zh-CN" sz="3200" dirty="0"/>
              <a:t>31</a:t>
            </a:r>
            <a:r>
              <a:rPr lang="zh-CN" altLang="en-US" sz="3200" dirty="0"/>
              <a:t>页的做一做，</a:t>
            </a:r>
            <a:r>
              <a:rPr lang="en-US" altLang="zh-CN" sz="3200" dirty="0"/>
              <a:t>31~32</a:t>
            </a:r>
            <a:r>
              <a:rPr lang="zh-CN" altLang="en-US" sz="3200" dirty="0"/>
              <a:t>页的练习第</a:t>
            </a:r>
            <a:r>
              <a:rPr lang="en-US" altLang="zh-CN" sz="3200" dirty="0"/>
              <a:t>1</a:t>
            </a:r>
            <a:r>
              <a:rPr lang="zh-CN" altLang="en-US" sz="3200" dirty="0"/>
              <a:t>题</a:t>
            </a:r>
            <a:r>
              <a:rPr lang="en-US" altLang="zh-CN" sz="3200" dirty="0"/>
              <a:t>,</a:t>
            </a:r>
            <a:r>
              <a:rPr lang="zh-CN" altLang="en-US" sz="3200" dirty="0"/>
              <a:t>然后小组合作交流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6" name="Group 4"/>
          <p:cNvGrpSpPr>
            <a:grpSpLocks noChangeAspect="1"/>
          </p:cNvGrpSpPr>
          <p:nvPr/>
        </p:nvGrpSpPr>
        <p:grpSpPr bwMode="auto">
          <a:xfrm>
            <a:off x="900113" y="981075"/>
            <a:ext cx="4321175" cy="733425"/>
            <a:chOff x="624" y="2795"/>
            <a:chExt cx="1621" cy="490"/>
          </a:xfrm>
        </p:grpSpPr>
        <p:sp>
          <p:nvSpPr>
            <p:cNvPr id="322565" name="AutoShape 5"/>
            <p:cNvSpPr>
              <a:spLocks noChangeAspect="1" noChangeArrowheads="1"/>
            </p:cNvSpPr>
            <p:nvPr/>
          </p:nvSpPr>
          <p:spPr bwMode="blackWhite">
            <a:xfrm>
              <a:off x="858" y="3149"/>
              <a:ext cx="979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718" y="0"/>
                </a:cxn>
                <a:cxn ang="0">
                  <a:pos x="7219" y="500"/>
                </a:cxn>
                <a:cxn ang="0">
                  <a:pos x="6719" y="1000"/>
                </a:cxn>
                <a:cxn ang="0">
                  <a:pos x="0" y="1000"/>
                </a:cxn>
              </a:cxnLst>
              <a:rect l="T0" t="T1" r="T2" b="T3"/>
              <a:pathLst>
                <a:path w="7199" h="1000">
                  <a:moveTo>
                    <a:pt x="0" y="0"/>
                  </a:moveTo>
                  <a:lnTo>
                    <a:pt x="6718" y="0"/>
                  </a:lnTo>
                  <a:cubicBezTo>
                    <a:pt x="6995" y="0"/>
                    <a:pt x="7219" y="223"/>
                    <a:pt x="7219" y="500"/>
                  </a:cubicBezTo>
                  <a:cubicBezTo>
                    <a:pt x="7219" y="776"/>
                    <a:pt x="6995" y="999"/>
                    <a:pt x="671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 w="38100">
              <a:noFill/>
              <a:miter lim="800000"/>
            </a:ln>
          </p:spPr>
          <p:txBody>
            <a:bodyPr lIns="91449" tIns="45725" rIns="91449" bIns="45725"/>
            <a:lstStyle/>
            <a:p>
              <a:pPr eaLnBrk="0" hangingPunct="0">
                <a:buClrTx/>
                <a:buFontTx/>
                <a:buNone/>
                <a:defRPr/>
              </a:pPr>
              <a:endParaRPr lang="zh-CN" altLang="zh-CN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endParaRPr>
            </a:p>
          </p:txBody>
        </p:sp>
        <p:grpSp>
          <p:nvGrpSpPr>
            <p:cNvPr id="44038" name="Group 6"/>
            <p:cNvGrpSpPr>
              <a:grpSpLocks noChangeAspect="1"/>
            </p:cNvGrpSpPr>
            <p:nvPr/>
          </p:nvGrpSpPr>
          <p:grpSpPr bwMode="auto">
            <a:xfrm>
              <a:off x="624" y="2807"/>
              <a:ext cx="351" cy="470"/>
              <a:chOff x="1303" y="1187"/>
              <a:chExt cx="1799" cy="2873"/>
            </a:xfrm>
          </p:grpSpPr>
          <p:grpSp>
            <p:nvGrpSpPr>
              <p:cNvPr id="44039" name="Group 7"/>
              <p:cNvGrpSpPr>
                <a:grpSpLocks noChangeAspect="1"/>
              </p:cNvGrpSpPr>
              <p:nvPr/>
            </p:nvGrpSpPr>
            <p:grpSpPr bwMode="auto">
              <a:xfrm>
                <a:off x="1565" y="2478"/>
                <a:ext cx="1179" cy="1582"/>
                <a:chOff x="3515" y="2483"/>
                <a:chExt cx="1179" cy="1582"/>
              </a:xfrm>
            </p:grpSpPr>
            <p:grpSp>
              <p:nvGrpSpPr>
                <p:cNvPr id="44040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515" y="2627"/>
                  <a:ext cx="1146" cy="1438"/>
                  <a:chOff x="3424" y="2296"/>
                  <a:chExt cx="1045" cy="1360"/>
                </a:xfrm>
              </p:grpSpPr>
              <p:sp>
                <p:nvSpPr>
                  <p:cNvPr id="322569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4" y="2427"/>
                    <a:ext cx="1044" cy="638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0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3424" y="2703"/>
                    <a:ext cx="1044" cy="9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5" y="181"/>
                      </a:cxn>
                      <a:cxn ang="0">
                        <a:pos x="181" y="272"/>
                      </a:cxn>
                      <a:cxn ang="0">
                        <a:pos x="363" y="362"/>
                      </a:cxn>
                      <a:cxn ang="0">
                        <a:pos x="590" y="362"/>
                      </a:cxn>
                      <a:cxn ang="0">
                        <a:pos x="816" y="317"/>
                      </a:cxn>
                      <a:cxn ang="0">
                        <a:pos x="952" y="226"/>
                      </a:cxn>
                      <a:cxn ang="0">
                        <a:pos x="1043" y="90"/>
                      </a:cxn>
                      <a:cxn ang="0">
                        <a:pos x="1043" y="0"/>
                      </a:cxn>
                      <a:cxn ang="0">
                        <a:pos x="816" y="907"/>
                      </a:cxn>
                      <a:cxn ang="0">
                        <a:pos x="680" y="952"/>
                      </a:cxn>
                      <a:cxn ang="0">
                        <a:pos x="544" y="952"/>
                      </a:cxn>
                      <a:cxn ang="0">
                        <a:pos x="363" y="952"/>
                      </a:cxn>
                      <a:cxn ang="0">
                        <a:pos x="227" y="907"/>
                      </a:cxn>
                      <a:cxn ang="0">
                        <a:pos x="0" y="90"/>
                      </a:cxn>
                    </a:cxnLst>
                    <a:rect l="0" t="0" r="r" b="b"/>
                    <a:pathLst>
                      <a:path w="1043" h="952">
                        <a:moveTo>
                          <a:pt x="0" y="0"/>
                        </a:moveTo>
                        <a:lnTo>
                          <a:pt x="45" y="181"/>
                        </a:lnTo>
                        <a:lnTo>
                          <a:pt x="181" y="272"/>
                        </a:lnTo>
                        <a:lnTo>
                          <a:pt x="363" y="362"/>
                        </a:lnTo>
                        <a:lnTo>
                          <a:pt x="590" y="362"/>
                        </a:lnTo>
                        <a:lnTo>
                          <a:pt x="816" y="317"/>
                        </a:lnTo>
                        <a:lnTo>
                          <a:pt x="952" y="226"/>
                        </a:lnTo>
                        <a:lnTo>
                          <a:pt x="1043" y="90"/>
                        </a:lnTo>
                        <a:lnTo>
                          <a:pt x="1043" y="0"/>
                        </a:lnTo>
                        <a:lnTo>
                          <a:pt x="816" y="907"/>
                        </a:lnTo>
                        <a:lnTo>
                          <a:pt x="680" y="952"/>
                        </a:lnTo>
                        <a:lnTo>
                          <a:pt x="544" y="952"/>
                        </a:lnTo>
                        <a:lnTo>
                          <a:pt x="363" y="952"/>
                        </a:lnTo>
                        <a:lnTo>
                          <a:pt x="227" y="907"/>
                        </a:lnTo>
                        <a:lnTo>
                          <a:pt x="0" y="9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1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4" y="2292"/>
                    <a:ext cx="1044" cy="4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22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515" y="2720"/>
                  <a:ext cx="1145" cy="64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73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515" y="2480"/>
                  <a:ext cx="1178" cy="493"/>
                </a:xfrm>
                <a:prstGeom prst="rect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4046" name="Group 14"/>
              <p:cNvGrpSpPr>
                <a:grpSpLocks noChangeAspect="1"/>
              </p:cNvGrpSpPr>
              <p:nvPr/>
            </p:nvGrpSpPr>
            <p:grpSpPr bwMode="auto">
              <a:xfrm>
                <a:off x="2200" y="1298"/>
                <a:ext cx="902" cy="2087"/>
                <a:chOff x="3067" y="1298"/>
                <a:chExt cx="902" cy="2087"/>
              </a:xfrm>
            </p:grpSpPr>
            <p:grpSp>
              <p:nvGrpSpPr>
                <p:cNvPr id="44047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3067" y="1298"/>
                  <a:ext cx="902" cy="2087"/>
                  <a:chOff x="2200" y="1298"/>
                  <a:chExt cx="902" cy="2087"/>
                </a:xfrm>
              </p:grpSpPr>
              <p:sp>
                <p:nvSpPr>
                  <p:cNvPr id="322576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2200" y="1931"/>
                    <a:ext cx="870" cy="1452"/>
                  </a:xfrm>
                  <a:custGeom>
                    <a:avLst/>
                    <a:gdLst/>
                    <a:ahLst/>
                    <a:cxnLst>
                      <a:cxn ang="0">
                        <a:pos x="0" y="1451"/>
                      </a:cxn>
                      <a:cxn ang="0">
                        <a:pos x="91" y="1406"/>
                      </a:cxn>
                      <a:cxn ang="0">
                        <a:pos x="227" y="1361"/>
                      </a:cxn>
                      <a:cxn ang="0">
                        <a:pos x="317" y="1315"/>
                      </a:cxn>
                      <a:cxn ang="0">
                        <a:pos x="408" y="1225"/>
                      </a:cxn>
                      <a:cxn ang="0">
                        <a:pos x="816" y="181"/>
                      </a:cxn>
                      <a:cxn ang="0">
                        <a:pos x="317" y="0"/>
                      </a:cxn>
                      <a:cxn ang="0">
                        <a:pos x="0" y="1451"/>
                      </a:cxn>
                    </a:cxnLst>
                    <a:rect l="0" t="0" r="r" b="b"/>
                    <a:pathLst>
                      <a:path w="816" h="1451">
                        <a:moveTo>
                          <a:pt x="0" y="1451"/>
                        </a:moveTo>
                        <a:lnTo>
                          <a:pt x="91" y="1406"/>
                        </a:lnTo>
                        <a:lnTo>
                          <a:pt x="227" y="1361"/>
                        </a:lnTo>
                        <a:lnTo>
                          <a:pt x="317" y="1315"/>
                        </a:lnTo>
                        <a:lnTo>
                          <a:pt x="408" y="1225"/>
                        </a:lnTo>
                        <a:lnTo>
                          <a:pt x="816" y="181"/>
                        </a:lnTo>
                        <a:lnTo>
                          <a:pt x="317" y="0"/>
                        </a:lnTo>
                        <a:lnTo>
                          <a:pt x="0" y="145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009900"/>
                      </a:gs>
                    </a:gsLst>
                    <a:lin ang="27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4049" name="Group 17"/>
                  <p:cNvGrpSpPr>
                    <a:grpSpLocks noChangeAspect="1"/>
                  </p:cNvGrpSpPr>
                  <p:nvPr/>
                </p:nvGrpSpPr>
                <p:grpSpPr bwMode="auto">
                  <a:xfrm rot="193291">
                    <a:off x="2562" y="1298"/>
                    <a:ext cx="540" cy="832"/>
                    <a:chOff x="2608" y="890"/>
                    <a:chExt cx="545" cy="771"/>
                  </a:xfrm>
                </p:grpSpPr>
                <p:sp>
                  <p:nvSpPr>
                    <p:cNvPr id="322578" name="Freeform 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06" y="888"/>
                      <a:ext cx="545" cy="769"/>
                    </a:xfrm>
                    <a:custGeom>
                      <a:avLst/>
                      <a:gdLst/>
                      <a:ahLst/>
                      <a:cxnLst>
                        <a:cxn ang="0">
                          <a:pos x="318" y="0"/>
                        </a:cxn>
                        <a:cxn ang="0">
                          <a:pos x="0" y="589"/>
                        </a:cxn>
                        <a:cxn ang="0">
                          <a:pos x="91" y="680"/>
                        </a:cxn>
                        <a:cxn ang="0">
                          <a:pos x="227" y="725"/>
                        </a:cxn>
                        <a:cxn ang="0">
                          <a:pos x="454" y="771"/>
                        </a:cxn>
                        <a:cxn ang="0">
                          <a:pos x="545" y="771"/>
                        </a:cxn>
                        <a:cxn ang="0">
                          <a:pos x="318" y="0"/>
                        </a:cxn>
                      </a:cxnLst>
                      <a:rect l="0" t="0" r="r" b="b"/>
                      <a:pathLst>
                        <a:path w="545" h="771">
                          <a:moveTo>
                            <a:pt x="318" y="0"/>
                          </a:moveTo>
                          <a:lnTo>
                            <a:pt x="0" y="589"/>
                          </a:lnTo>
                          <a:lnTo>
                            <a:pt x="91" y="680"/>
                          </a:lnTo>
                          <a:lnTo>
                            <a:pt x="227" y="725"/>
                          </a:lnTo>
                          <a:lnTo>
                            <a:pt x="454" y="771"/>
                          </a:lnTo>
                          <a:lnTo>
                            <a:pt x="545" y="771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79" name="Freeform 19"/>
                    <p:cNvSpPr>
                      <a:spLocks noChangeAspect="1"/>
                    </p:cNvSpPr>
                    <p:nvPr/>
                  </p:nvSpPr>
                  <p:spPr bwMode="auto">
                    <a:xfrm rot="-7508742">
                      <a:off x="2817" y="1052"/>
                      <a:ext cx="216" cy="9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9"/>
                        </a:cxn>
                        <a:cxn ang="0">
                          <a:pos x="136" y="23"/>
                        </a:cxn>
                        <a:cxn ang="0">
                          <a:pos x="273" y="23"/>
                        </a:cxn>
                      </a:cxnLst>
                      <a:rect l="0" t="0" r="r" b="b"/>
                      <a:pathLst>
                        <a:path w="273" h="159">
                          <a:moveTo>
                            <a:pt x="0" y="159"/>
                          </a:moveTo>
                          <a:cubicBezTo>
                            <a:pt x="45" y="102"/>
                            <a:pt x="91" y="46"/>
                            <a:pt x="136" y="23"/>
                          </a:cubicBezTo>
                          <a:cubicBezTo>
                            <a:pt x="181" y="0"/>
                            <a:pt x="227" y="11"/>
                            <a:pt x="273" y="23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80" name="Line 20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385" y="2119"/>
                  <a:ext cx="333" cy="1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81" name="Line 21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241" y="2021"/>
                  <a:ext cx="272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4054" name="Group 22"/>
              <p:cNvGrpSpPr>
                <a:grpSpLocks noChangeAspect="1"/>
              </p:cNvGrpSpPr>
              <p:nvPr/>
            </p:nvGrpSpPr>
            <p:grpSpPr bwMode="auto">
              <a:xfrm>
                <a:off x="1882" y="1187"/>
                <a:ext cx="499" cy="2152"/>
                <a:chOff x="4876" y="1616"/>
                <a:chExt cx="499" cy="1950"/>
              </a:xfrm>
            </p:grpSpPr>
            <p:sp>
              <p:nvSpPr>
                <p:cNvPr id="322583" name="Freeform 23"/>
                <p:cNvSpPr>
                  <a:spLocks noChangeAspect="1"/>
                </p:cNvSpPr>
                <p:nvPr/>
              </p:nvSpPr>
              <p:spPr bwMode="auto">
                <a:xfrm>
                  <a:off x="4877" y="2337"/>
                  <a:ext cx="498" cy="12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1" y="1225"/>
                    </a:cxn>
                    <a:cxn ang="0">
                      <a:pos x="363" y="1225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1225">
                      <a:moveTo>
                        <a:pt x="0" y="0"/>
                      </a:moveTo>
                      <a:lnTo>
                        <a:pt x="91" y="1225"/>
                      </a:lnTo>
                      <a:lnTo>
                        <a:pt x="363" y="1225"/>
                      </a:lnTo>
                      <a:lnTo>
                        <a:pt x="499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CCFF33"/>
                    </a:gs>
                    <a:gs pos="50000">
                      <a:srgbClr val="FFFFCC"/>
                    </a:gs>
                    <a:gs pos="100000">
                      <a:srgbClr val="CCFF33"/>
                    </a:gs>
                  </a:gsLst>
                  <a:lin ang="0" scaled="1"/>
                </a:gradFill>
                <a:ln w="28575" cap="flat" cmpd="sng">
                  <a:solidFill>
                    <a:schemeClr val="tx1"/>
                  </a:solidFill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44056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4876" y="1616"/>
                  <a:ext cx="499" cy="817"/>
                  <a:chOff x="4468" y="1661"/>
                  <a:chExt cx="499" cy="817"/>
                </a:xfrm>
              </p:grpSpPr>
              <p:sp>
                <p:nvSpPr>
                  <p:cNvPr id="322585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469" y="1659"/>
                    <a:ext cx="498" cy="817"/>
                  </a:xfrm>
                  <a:custGeom>
                    <a:avLst/>
                    <a:gdLst/>
                    <a:ahLst/>
                    <a:cxnLst>
                      <a:cxn ang="0">
                        <a:pos x="227" y="0"/>
                      </a:cxn>
                      <a:cxn ang="0">
                        <a:pos x="0" y="725"/>
                      </a:cxn>
                      <a:cxn ang="0">
                        <a:pos x="91" y="771"/>
                      </a:cxn>
                      <a:cxn ang="0">
                        <a:pos x="227" y="816"/>
                      </a:cxn>
                      <a:cxn ang="0">
                        <a:pos x="317" y="816"/>
                      </a:cxn>
                      <a:cxn ang="0">
                        <a:pos x="408" y="771"/>
                      </a:cxn>
                      <a:cxn ang="0">
                        <a:pos x="499" y="725"/>
                      </a:cxn>
                      <a:cxn ang="0">
                        <a:pos x="227" y="0"/>
                      </a:cxn>
                    </a:cxnLst>
                    <a:rect l="0" t="0" r="r" b="b"/>
                    <a:pathLst>
                      <a:path w="499" h="816">
                        <a:moveTo>
                          <a:pt x="227" y="0"/>
                        </a:moveTo>
                        <a:lnTo>
                          <a:pt x="0" y="725"/>
                        </a:lnTo>
                        <a:lnTo>
                          <a:pt x="91" y="771"/>
                        </a:lnTo>
                        <a:lnTo>
                          <a:pt x="227" y="816"/>
                        </a:lnTo>
                        <a:lnTo>
                          <a:pt x="317" y="816"/>
                        </a:lnTo>
                        <a:lnTo>
                          <a:pt x="408" y="771"/>
                        </a:lnTo>
                        <a:lnTo>
                          <a:pt x="499" y="725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CC99"/>
                      </a:gs>
                      <a:gs pos="50000">
                        <a:srgbClr val="FFFF99"/>
                      </a:gs>
                      <a:gs pos="100000">
                        <a:srgbClr val="FFCC99"/>
                      </a:gs>
                    </a:gsLst>
                    <a:lin ang="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4058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8" y="1662"/>
                    <a:ext cx="499" cy="816"/>
                    <a:chOff x="4694" y="1344"/>
                    <a:chExt cx="499" cy="816"/>
                  </a:xfrm>
                </p:grpSpPr>
                <p:sp>
                  <p:nvSpPr>
                    <p:cNvPr id="322587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5" y="2064"/>
                      <a:ext cx="498" cy="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36" y="46"/>
                        </a:cxn>
                        <a:cxn ang="0">
                          <a:pos x="363" y="46"/>
                        </a:cxn>
                        <a:cxn ang="0">
                          <a:pos x="499" y="0"/>
                        </a:cxn>
                      </a:cxnLst>
                      <a:rect l="0" t="0" r="r" b="b"/>
                      <a:pathLst>
                        <a:path w="499" h="54">
                          <a:moveTo>
                            <a:pt x="0" y="0"/>
                          </a:moveTo>
                          <a:cubicBezTo>
                            <a:pt x="38" y="19"/>
                            <a:pt x="76" y="38"/>
                            <a:pt x="136" y="46"/>
                          </a:cubicBezTo>
                          <a:cubicBezTo>
                            <a:pt x="196" y="54"/>
                            <a:pt x="303" y="54"/>
                            <a:pt x="363" y="46"/>
                          </a:cubicBezTo>
                          <a:cubicBezTo>
                            <a:pt x="423" y="38"/>
                            <a:pt x="461" y="19"/>
                            <a:pt x="499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8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5" y="1341"/>
                      <a:ext cx="498" cy="7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5"/>
                        </a:cxn>
                        <a:cxn ang="0">
                          <a:pos x="227" y="0"/>
                        </a:cxn>
                        <a:cxn ang="0">
                          <a:pos x="499" y="725"/>
                        </a:cxn>
                      </a:cxnLst>
                      <a:rect l="0" t="0" r="r" b="b"/>
                      <a:pathLst>
                        <a:path w="499" h="725">
                          <a:moveTo>
                            <a:pt x="0" y="725"/>
                          </a:moveTo>
                          <a:lnTo>
                            <a:pt x="227" y="0"/>
                          </a:lnTo>
                          <a:lnTo>
                            <a:pt x="499" y="725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9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829" y="1564"/>
                      <a:ext cx="183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1" y="46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46">
                          <a:moveTo>
                            <a:pt x="0" y="0"/>
                          </a:moveTo>
                          <a:cubicBezTo>
                            <a:pt x="30" y="23"/>
                            <a:pt x="61" y="46"/>
                            <a:pt x="91" y="46"/>
                          </a:cubicBezTo>
                          <a:cubicBezTo>
                            <a:pt x="121" y="46"/>
                            <a:pt x="151" y="23"/>
                            <a:pt x="182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0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5011" y="2431"/>
                  <a:ext cx="70" cy="1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1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149" y="2431"/>
                  <a:ext cx="46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4064" name="Group 32"/>
              <p:cNvGrpSpPr>
                <a:grpSpLocks noChangeAspect="1"/>
              </p:cNvGrpSpPr>
              <p:nvPr/>
            </p:nvGrpSpPr>
            <p:grpSpPr bwMode="auto">
              <a:xfrm>
                <a:off x="1303" y="1391"/>
                <a:ext cx="670" cy="1948"/>
                <a:chOff x="1303" y="1391"/>
                <a:chExt cx="670" cy="1948"/>
              </a:xfrm>
            </p:grpSpPr>
            <p:grpSp>
              <p:nvGrpSpPr>
                <p:cNvPr id="44065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1303" y="1391"/>
                  <a:ext cx="670" cy="1948"/>
                  <a:chOff x="1303" y="1391"/>
                  <a:chExt cx="670" cy="1948"/>
                </a:xfrm>
              </p:grpSpPr>
              <p:sp>
                <p:nvSpPr>
                  <p:cNvPr id="322594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1337" y="1885"/>
                    <a:ext cx="635" cy="1452"/>
                  </a:xfrm>
                  <a:custGeom>
                    <a:avLst/>
                    <a:gdLst/>
                    <a:ahLst/>
                    <a:cxnLst>
                      <a:cxn ang="0">
                        <a:pos x="499" y="0"/>
                      </a:cxn>
                      <a:cxn ang="0">
                        <a:pos x="0" y="181"/>
                      </a:cxn>
                      <a:cxn ang="0">
                        <a:pos x="317" y="1270"/>
                      </a:cxn>
                      <a:cxn ang="0">
                        <a:pos x="363" y="1361"/>
                      </a:cxn>
                      <a:cxn ang="0">
                        <a:pos x="544" y="1406"/>
                      </a:cxn>
                      <a:cxn ang="0">
                        <a:pos x="635" y="1451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635" h="1451">
                        <a:moveTo>
                          <a:pt x="499" y="0"/>
                        </a:moveTo>
                        <a:lnTo>
                          <a:pt x="0" y="181"/>
                        </a:lnTo>
                        <a:lnTo>
                          <a:pt x="317" y="1270"/>
                        </a:lnTo>
                        <a:lnTo>
                          <a:pt x="363" y="1361"/>
                        </a:lnTo>
                        <a:lnTo>
                          <a:pt x="544" y="1406"/>
                        </a:lnTo>
                        <a:lnTo>
                          <a:pt x="635" y="1451"/>
                        </a:lnTo>
                        <a:lnTo>
                          <a:pt x="499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9999"/>
                      </a:gs>
                      <a:gs pos="50000">
                        <a:srgbClr val="FFCCCC"/>
                      </a:gs>
                      <a:gs pos="100000">
                        <a:srgbClr val="009999"/>
                      </a:gs>
                    </a:gsLst>
                    <a:lin ang="189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44067" name="Group 35"/>
                  <p:cNvGrpSpPr>
                    <a:grpSpLocks noChangeAspect="1"/>
                  </p:cNvGrpSpPr>
                  <p:nvPr/>
                </p:nvGrpSpPr>
                <p:grpSpPr bwMode="auto">
                  <a:xfrm rot="-212392">
                    <a:off x="1303" y="1391"/>
                    <a:ext cx="530" cy="680"/>
                    <a:chOff x="1474" y="890"/>
                    <a:chExt cx="408" cy="680"/>
                  </a:xfrm>
                </p:grpSpPr>
                <p:sp>
                  <p:nvSpPr>
                    <p:cNvPr id="322596" name="Freeform 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885"/>
                      <a:ext cx="406" cy="681"/>
                    </a:xfrm>
                    <a:custGeom>
                      <a:avLst/>
                      <a:gdLst/>
                      <a:ahLst/>
                      <a:cxnLst>
                        <a:cxn ang="0">
                          <a:pos x="408" y="544"/>
                        </a:cxn>
                        <a:cxn ang="0">
                          <a:pos x="272" y="0"/>
                        </a:cxn>
                        <a:cxn ang="0">
                          <a:pos x="0" y="680"/>
                        </a:cxn>
                        <a:cxn ang="0">
                          <a:pos x="136" y="680"/>
                        </a:cxn>
                        <a:cxn ang="0">
                          <a:pos x="272" y="635"/>
                        </a:cxn>
                        <a:cxn ang="0">
                          <a:pos x="408" y="544"/>
                        </a:cxn>
                      </a:cxnLst>
                      <a:rect l="0" t="0" r="r" b="b"/>
                      <a:pathLst>
                        <a:path w="408" h="680">
                          <a:moveTo>
                            <a:pt x="408" y="544"/>
                          </a:moveTo>
                          <a:lnTo>
                            <a:pt x="272" y="0"/>
                          </a:lnTo>
                          <a:lnTo>
                            <a:pt x="0" y="680"/>
                          </a:lnTo>
                          <a:lnTo>
                            <a:pt x="136" y="680"/>
                          </a:lnTo>
                          <a:lnTo>
                            <a:pt x="272" y="635"/>
                          </a:lnTo>
                          <a:lnTo>
                            <a:pt x="408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97" name="Freeform 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09" y="1148"/>
                      <a:ext cx="179" cy="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91" y="45"/>
                        </a:cxn>
                        <a:cxn ang="0">
                          <a:pos x="181" y="0"/>
                        </a:cxn>
                      </a:cxnLst>
                      <a:rect l="0" t="0" r="r" b="b"/>
                      <a:pathLst>
                        <a:path w="181" h="52">
                          <a:moveTo>
                            <a:pt x="0" y="45"/>
                          </a:moveTo>
                          <a:cubicBezTo>
                            <a:pt x="30" y="48"/>
                            <a:pt x="61" y="52"/>
                            <a:pt x="91" y="45"/>
                          </a:cubicBezTo>
                          <a:cubicBezTo>
                            <a:pt x="121" y="38"/>
                            <a:pt x="151" y="19"/>
                            <a:pt x="181" y="0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8" name="Line 38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535" y="2060"/>
                  <a:ext cx="256" cy="1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9" name="Line 39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770" y="1963"/>
                  <a:ext cx="107" cy="132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322600" name="Text Box 40"/>
            <p:cNvSpPr txBox="1">
              <a:spLocks noChangeAspect="1" noChangeArrowheads="1"/>
            </p:cNvSpPr>
            <p:nvPr/>
          </p:nvSpPr>
          <p:spPr bwMode="auto">
            <a:xfrm>
              <a:off x="908" y="2795"/>
              <a:ext cx="1337" cy="38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zh-CN" altLang="en-US" sz="32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三、命题的分类</a:t>
              </a:r>
            </a:p>
          </p:txBody>
        </p:sp>
      </p:grp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828675" y="2133600"/>
            <a:ext cx="5976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</a:rPr>
              <a:t>命题分为真命题和假命题</a:t>
            </a: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900113" y="3141663"/>
            <a:ext cx="4608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</a:rPr>
              <a:t>定义是常见的真命题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/>
        </p:nvSpPr>
        <p:spPr bwMode="auto">
          <a:xfrm>
            <a:off x="828675" y="693738"/>
            <a:ext cx="76755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rgbClr val="FF3300"/>
                </a:solidFill>
              </a:rPr>
              <a:t>对某些名称和术语的含义加以描述，作出明确的规定</a:t>
            </a:r>
            <a:r>
              <a:rPr lang="en-US" altLang="zh-CN" dirty="0">
                <a:solidFill>
                  <a:srgbClr val="FF3300"/>
                </a:solidFill>
              </a:rPr>
              <a:t>,</a:t>
            </a:r>
            <a:r>
              <a:rPr lang="zh-CN" altLang="en-US" dirty="0">
                <a:solidFill>
                  <a:srgbClr val="FF3300"/>
                </a:solidFill>
              </a:rPr>
              <a:t>也就是给出它们的</a:t>
            </a:r>
            <a:r>
              <a:rPr lang="zh-CN" altLang="en-US" dirty="0">
                <a:solidFill>
                  <a:schemeClr val="tx1"/>
                </a:solidFill>
              </a:rPr>
              <a:t>定义</a:t>
            </a:r>
            <a:r>
              <a:rPr lang="en-US" altLang="zh-CN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359569" y="2349674"/>
            <a:ext cx="80645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  <a:buClrTx/>
              <a:buFontTx/>
              <a:buNone/>
            </a:pPr>
            <a:r>
              <a:rPr lang="en-US" altLang="zh-CN" b="0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zh-CN" dirty="0"/>
              <a:t>“</a:t>
            </a:r>
            <a:r>
              <a:rPr lang="zh-CN" altLang="en-US" dirty="0"/>
              <a:t>在一个方程中，只含有一个未知数，并且未知数的指数是</a:t>
            </a:r>
            <a:r>
              <a:rPr lang="en-US" altLang="zh-CN" dirty="0"/>
              <a:t>1</a:t>
            </a:r>
            <a:r>
              <a:rPr lang="zh-CN" altLang="en-US" dirty="0"/>
              <a:t>，这样的方程</a:t>
            </a:r>
            <a:r>
              <a:rPr lang="zh-CN" altLang="en-US" dirty="0">
                <a:solidFill>
                  <a:srgbClr val="FF3300"/>
                </a:solidFill>
              </a:rPr>
              <a:t>叫做</a:t>
            </a:r>
            <a:r>
              <a:rPr lang="zh-CN" altLang="en-US" dirty="0"/>
              <a:t>一元一次方程”是“一元一次方程”的定义</a:t>
            </a:r>
            <a:endParaRPr lang="en-US" altLang="zh-CN" dirty="0"/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323850" y="3861842"/>
            <a:ext cx="8281988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  <a:buClrTx/>
              <a:buFontTx/>
              <a:buNone/>
            </a:pPr>
            <a:r>
              <a:rPr lang="en-US" altLang="zh-CN" b="0" dirty="0"/>
              <a:t>   </a:t>
            </a:r>
            <a:r>
              <a:rPr lang="en-US" altLang="zh-CN" dirty="0" smtClean="0"/>
              <a:t>“</a:t>
            </a:r>
            <a:r>
              <a:rPr lang="zh-CN" altLang="en-US" dirty="0"/>
              <a:t>角</a:t>
            </a:r>
            <a:r>
              <a:rPr lang="zh-CN" altLang="en-US" dirty="0">
                <a:solidFill>
                  <a:srgbClr val="FF3300"/>
                </a:solidFill>
              </a:rPr>
              <a:t>是</a:t>
            </a:r>
            <a:r>
              <a:rPr lang="zh-CN" altLang="en-US" dirty="0"/>
              <a:t>由两条具有公共端点的射线组成的图形”是“角”的定义</a:t>
            </a:r>
            <a:r>
              <a:rPr lang="en-US" altLang="zh-CN" dirty="0"/>
              <a:t>.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755650" y="17018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460750" eaLnBrk="0" hangingPunct="0"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defTabSz="3460750" eaLnBrk="0" hangingPunct="0"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defTabSz="3460750" eaLnBrk="0" hangingPunct="0"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defTabSz="3460750" eaLnBrk="0" hangingPunct="0"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defTabSz="3460750" eaLnBrk="0" hangingPunct="0"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defTabSz="34607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defTabSz="34607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defTabSz="34607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defTabSz="34607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defRPr sz="24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CN" altLang="en-US" dirty="0"/>
              <a:t>例如：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555875" y="117475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定义是常见的真命题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23850" y="4941888"/>
            <a:ext cx="882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大家谈谈  </a:t>
            </a:r>
            <a:r>
              <a:rPr lang="zh-CN" altLang="en-US" dirty="0">
                <a:solidFill>
                  <a:srgbClr val="FF3300"/>
                </a:solidFill>
              </a:rPr>
              <a:t>偶数、单项式、两点间的距离</a:t>
            </a:r>
            <a:r>
              <a:rPr lang="zh-CN" altLang="en-US" dirty="0"/>
              <a:t>分别是怎样定义的？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"/>
          <p:cNvGrpSpPr>
            <a:grpSpLocks noChangeAspect="1"/>
          </p:cNvGrpSpPr>
          <p:nvPr/>
        </p:nvGrpSpPr>
        <p:grpSpPr bwMode="auto">
          <a:xfrm>
            <a:off x="684213" y="549275"/>
            <a:ext cx="2428875" cy="733425"/>
            <a:chOff x="624" y="2795"/>
            <a:chExt cx="1621" cy="490"/>
          </a:xfrm>
        </p:grpSpPr>
        <p:sp>
          <p:nvSpPr>
            <p:cNvPr id="322565" name="AutoShape 5"/>
            <p:cNvSpPr>
              <a:spLocks noChangeAspect="1" noChangeArrowheads="1"/>
            </p:cNvSpPr>
            <p:nvPr/>
          </p:nvSpPr>
          <p:spPr bwMode="blackWhite">
            <a:xfrm>
              <a:off x="858" y="3149"/>
              <a:ext cx="979" cy="136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718" y="0"/>
                </a:cxn>
                <a:cxn ang="0">
                  <a:pos x="7219" y="500"/>
                </a:cxn>
                <a:cxn ang="0">
                  <a:pos x="6719" y="1000"/>
                </a:cxn>
                <a:cxn ang="0">
                  <a:pos x="0" y="1000"/>
                </a:cxn>
              </a:cxnLst>
              <a:rect l="T0" t="T1" r="T2" b="T3"/>
              <a:pathLst>
                <a:path w="7199" h="1000">
                  <a:moveTo>
                    <a:pt x="0" y="0"/>
                  </a:moveTo>
                  <a:lnTo>
                    <a:pt x="6718" y="0"/>
                  </a:lnTo>
                  <a:cubicBezTo>
                    <a:pt x="6995" y="0"/>
                    <a:pt x="7219" y="223"/>
                    <a:pt x="7219" y="500"/>
                  </a:cubicBezTo>
                  <a:cubicBezTo>
                    <a:pt x="7219" y="776"/>
                    <a:pt x="6995" y="999"/>
                    <a:pt x="671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 w="38100">
              <a:noFill/>
              <a:miter lim="800000"/>
            </a:ln>
          </p:spPr>
          <p:txBody>
            <a:bodyPr lIns="91449" tIns="45725" rIns="91449" bIns="45725"/>
            <a:lstStyle/>
            <a:p>
              <a:pPr eaLnBrk="0" hangingPunct="0">
                <a:buClrTx/>
                <a:buFontTx/>
                <a:buNone/>
                <a:defRPr/>
              </a:pPr>
              <a:endParaRPr lang="zh-CN" altLang="zh-CN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endParaRPr>
            </a:p>
          </p:txBody>
        </p:sp>
        <p:grpSp>
          <p:nvGrpSpPr>
            <p:cNvPr id="1039" name="Group 6"/>
            <p:cNvGrpSpPr>
              <a:grpSpLocks noChangeAspect="1"/>
            </p:cNvGrpSpPr>
            <p:nvPr/>
          </p:nvGrpSpPr>
          <p:grpSpPr bwMode="auto">
            <a:xfrm>
              <a:off x="624" y="2807"/>
              <a:ext cx="351" cy="470"/>
              <a:chOff x="1303" y="1187"/>
              <a:chExt cx="1799" cy="2873"/>
            </a:xfrm>
          </p:grpSpPr>
          <p:grpSp>
            <p:nvGrpSpPr>
              <p:cNvPr id="1041" name="Group 7"/>
              <p:cNvGrpSpPr>
                <a:grpSpLocks noChangeAspect="1"/>
              </p:cNvGrpSpPr>
              <p:nvPr/>
            </p:nvGrpSpPr>
            <p:grpSpPr bwMode="auto">
              <a:xfrm>
                <a:off x="1565" y="2478"/>
                <a:ext cx="1179" cy="1582"/>
                <a:chOff x="3515" y="2483"/>
                <a:chExt cx="1179" cy="1582"/>
              </a:xfrm>
            </p:grpSpPr>
            <p:grpSp>
              <p:nvGrpSpPr>
                <p:cNvPr id="1068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515" y="2627"/>
                  <a:ext cx="1146" cy="1438"/>
                  <a:chOff x="3424" y="2296"/>
                  <a:chExt cx="1045" cy="1360"/>
                </a:xfrm>
              </p:grpSpPr>
              <p:sp>
                <p:nvSpPr>
                  <p:cNvPr id="322569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427"/>
                    <a:ext cx="1045" cy="638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0" name="Freeform 10"/>
                  <p:cNvSpPr>
                    <a:spLocks noChangeAspect="1"/>
                  </p:cNvSpPr>
                  <p:nvPr/>
                </p:nvSpPr>
                <p:spPr bwMode="auto">
                  <a:xfrm>
                    <a:off x="3423" y="2703"/>
                    <a:ext cx="1045" cy="9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5" y="181"/>
                      </a:cxn>
                      <a:cxn ang="0">
                        <a:pos x="181" y="272"/>
                      </a:cxn>
                      <a:cxn ang="0">
                        <a:pos x="363" y="362"/>
                      </a:cxn>
                      <a:cxn ang="0">
                        <a:pos x="590" y="362"/>
                      </a:cxn>
                      <a:cxn ang="0">
                        <a:pos x="816" y="317"/>
                      </a:cxn>
                      <a:cxn ang="0">
                        <a:pos x="952" y="226"/>
                      </a:cxn>
                      <a:cxn ang="0">
                        <a:pos x="1043" y="90"/>
                      </a:cxn>
                      <a:cxn ang="0">
                        <a:pos x="1043" y="0"/>
                      </a:cxn>
                      <a:cxn ang="0">
                        <a:pos x="816" y="907"/>
                      </a:cxn>
                      <a:cxn ang="0">
                        <a:pos x="680" y="952"/>
                      </a:cxn>
                      <a:cxn ang="0">
                        <a:pos x="544" y="952"/>
                      </a:cxn>
                      <a:cxn ang="0">
                        <a:pos x="363" y="952"/>
                      </a:cxn>
                      <a:cxn ang="0">
                        <a:pos x="227" y="907"/>
                      </a:cxn>
                      <a:cxn ang="0">
                        <a:pos x="0" y="90"/>
                      </a:cxn>
                    </a:cxnLst>
                    <a:rect l="0" t="0" r="r" b="b"/>
                    <a:pathLst>
                      <a:path w="1043" h="952">
                        <a:moveTo>
                          <a:pt x="0" y="0"/>
                        </a:moveTo>
                        <a:lnTo>
                          <a:pt x="45" y="181"/>
                        </a:lnTo>
                        <a:lnTo>
                          <a:pt x="181" y="272"/>
                        </a:lnTo>
                        <a:lnTo>
                          <a:pt x="363" y="362"/>
                        </a:lnTo>
                        <a:lnTo>
                          <a:pt x="590" y="362"/>
                        </a:lnTo>
                        <a:lnTo>
                          <a:pt x="816" y="317"/>
                        </a:lnTo>
                        <a:lnTo>
                          <a:pt x="952" y="226"/>
                        </a:lnTo>
                        <a:lnTo>
                          <a:pt x="1043" y="90"/>
                        </a:lnTo>
                        <a:lnTo>
                          <a:pt x="1043" y="0"/>
                        </a:lnTo>
                        <a:lnTo>
                          <a:pt x="816" y="907"/>
                        </a:lnTo>
                        <a:lnTo>
                          <a:pt x="680" y="952"/>
                        </a:lnTo>
                        <a:lnTo>
                          <a:pt x="544" y="952"/>
                        </a:lnTo>
                        <a:lnTo>
                          <a:pt x="363" y="952"/>
                        </a:lnTo>
                        <a:lnTo>
                          <a:pt x="227" y="907"/>
                        </a:lnTo>
                        <a:lnTo>
                          <a:pt x="0" y="9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22571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23" y="2292"/>
                    <a:ext cx="1045" cy="4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algn="ctr">
                    <a:solidFill>
                      <a:schemeClr val="tx1"/>
                    </a:solidFill>
                    <a:miter lim="800000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22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720"/>
                  <a:ext cx="1146" cy="642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73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514" y="2480"/>
                  <a:ext cx="1178" cy="493"/>
                </a:xfrm>
                <a:prstGeom prst="rect">
                  <a:avLst/>
                </a:prstGeom>
                <a:solidFill>
                  <a:schemeClr val="bg1"/>
                </a:solidFill>
                <a:ln w="28575" algn="ctr">
                  <a:solidFill>
                    <a:schemeClr val="tx1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2" name="Group 14"/>
              <p:cNvGrpSpPr>
                <a:grpSpLocks noChangeAspect="1"/>
              </p:cNvGrpSpPr>
              <p:nvPr/>
            </p:nvGrpSpPr>
            <p:grpSpPr bwMode="auto">
              <a:xfrm>
                <a:off x="2200" y="1298"/>
                <a:ext cx="902" cy="2087"/>
                <a:chOff x="3067" y="1298"/>
                <a:chExt cx="902" cy="2087"/>
              </a:xfrm>
            </p:grpSpPr>
            <p:grpSp>
              <p:nvGrpSpPr>
                <p:cNvPr id="1061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3067" y="1298"/>
                  <a:ext cx="902" cy="2087"/>
                  <a:chOff x="2200" y="1298"/>
                  <a:chExt cx="902" cy="2087"/>
                </a:xfrm>
              </p:grpSpPr>
              <p:sp>
                <p:nvSpPr>
                  <p:cNvPr id="322576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2199" y="1931"/>
                    <a:ext cx="869" cy="1452"/>
                  </a:xfrm>
                  <a:custGeom>
                    <a:avLst/>
                    <a:gdLst/>
                    <a:ahLst/>
                    <a:cxnLst>
                      <a:cxn ang="0">
                        <a:pos x="0" y="1451"/>
                      </a:cxn>
                      <a:cxn ang="0">
                        <a:pos x="91" y="1406"/>
                      </a:cxn>
                      <a:cxn ang="0">
                        <a:pos x="227" y="1361"/>
                      </a:cxn>
                      <a:cxn ang="0">
                        <a:pos x="317" y="1315"/>
                      </a:cxn>
                      <a:cxn ang="0">
                        <a:pos x="408" y="1225"/>
                      </a:cxn>
                      <a:cxn ang="0">
                        <a:pos x="816" y="181"/>
                      </a:cxn>
                      <a:cxn ang="0">
                        <a:pos x="317" y="0"/>
                      </a:cxn>
                      <a:cxn ang="0">
                        <a:pos x="0" y="1451"/>
                      </a:cxn>
                    </a:cxnLst>
                    <a:rect l="0" t="0" r="r" b="b"/>
                    <a:pathLst>
                      <a:path w="816" h="1451">
                        <a:moveTo>
                          <a:pt x="0" y="1451"/>
                        </a:moveTo>
                        <a:lnTo>
                          <a:pt x="91" y="1406"/>
                        </a:lnTo>
                        <a:lnTo>
                          <a:pt x="227" y="1361"/>
                        </a:lnTo>
                        <a:lnTo>
                          <a:pt x="317" y="1315"/>
                        </a:lnTo>
                        <a:lnTo>
                          <a:pt x="408" y="1225"/>
                        </a:lnTo>
                        <a:lnTo>
                          <a:pt x="816" y="181"/>
                        </a:lnTo>
                        <a:lnTo>
                          <a:pt x="317" y="0"/>
                        </a:lnTo>
                        <a:lnTo>
                          <a:pt x="0" y="145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CC"/>
                      </a:gs>
                      <a:gs pos="100000">
                        <a:srgbClr val="009900"/>
                      </a:gs>
                    </a:gsLst>
                    <a:lin ang="27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65" name="Group 17"/>
                  <p:cNvGrpSpPr>
                    <a:grpSpLocks noChangeAspect="1"/>
                  </p:cNvGrpSpPr>
                  <p:nvPr/>
                </p:nvGrpSpPr>
                <p:grpSpPr bwMode="auto">
                  <a:xfrm rot="193291">
                    <a:off x="2562" y="1298"/>
                    <a:ext cx="540" cy="832"/>
                    <a:chOff x="2608" y="890"/>
                    <a:chExt cx="545" cy="771"/>
                  </a:xfrm>
                </p:grpSpPr>
                <p:sp>
                  <p:nvSpPr>
                    <p:cNvPr id="322578" name="Freeform 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09" y="887"/>
                      <a:ext cx="543" cy="769"/>
                    </a:xfrm>
                    <a:custGeom>
                      <a:avLst/>
                      <a:gdLst/>
                      <a:ahLst/>
                      <a:cxnLst>
                        <a:cxn ang="0">
                          <a:pos x="318" y="0"/>
                        </a:cxn>
                        <a:cxn ang="0">
                          <a:pos x="0" y="589"/>
                        </a:cxn>
                        <a:cxn ang="0">
                          <a:pos x="91" y="680"/>
                        </a:cxn>
                        <a:cxn ang="0">
                          <a:pos x="227" y="725"/>
                        </a:cxn>
                        <a:cxn ang="0">
                          <a:pos x="454" y="771"/>
                        </a:cxn>
                        <a:cxn ang="0">
                          <a:pos x="545" y="771"/>
                        </a:cxn>
                        <a:cxn ang="0">
                          <a:pos x="318" y="0"/>
                        </a:cxn>
                      </a:cxnLst>
                      <a:rect l="0" t="0" r="r" b="b"/>
                      <a:pathLst>
                        <a:path w="545" h="771">
                          <a:moveTo>
                            <a:pt x="318" y="0"/>
                          </a:moveTo>
                          <a:lnTo>
                            <a:pt x="0" y="589"/>
                          </a:lnTo>
                          <a:lnTo>
                            <a:pt x="91" y="680"/>
                          </a:lnTo>
                          <a:lnTo>
                            <a:pt x="227" y="725"/>
                          </a:lnTo>
                          <a:lnTo>
                            <a:pt x="454" y="771"/>
                          </a:lnTo>
                          <a:lnTo>
                            <a:pt x="545" y="771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79" name="Freeform 19"/>
                    <p:cNvSpPr>
                      <a:spLocks noChangeAspect="1"/>
                    </p:cNvSpPr>
                    <p:nvPr/>
                  </p:nvSpPr>
                  <p:spPr bwMode="auto">
                    <a:xfrm rot="-7508742">
                      <a:off x="2815" y="1057"/>
                      <a:ext cx="216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9"/>
                        </a:cxn>
                        <a:cxn ang="0">
                          <a:pos x="136" y="23"/>
                        </a:cxn>
                        <a:cxn ang="0">
                          <a:pos x="273" y="23"/>
                        </a:cxn>
                      </a:cxnLst>
                      <a:rect l="0" t="0" r="r" b="b"/>
                      <a:pathLst>
                        <a:path w="273" h="159">
                          <a:moveTo>
                            <a:pt x="0" y="159"/>
                          </a:moveTo>
                          <a:cubicBezTo>
                            <a:pt x="45" y="102"/>
                            <a:pt x="91" y="46"/>
                            <a:pt x="136" y="23"/>
                          </a:cubicBezTo>
                          <a:cubicBezTo>
                            <a:pt x="181" y="0"/>
                            <a:pt x="227" y="11"/>
                            <a:pt x="273" y="23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80" name="Line 20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386" y="2119"/>
                  <a:ext cx="331" cy="11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81" name="Line 21"/>
                <p:cNvSpPr>
                  <a:spLocks noChangeAspect="1" noChangeShapeType="1"/>
                </p:cNvSpPr>
                <p:nvPr/>
              </p:nvSpPr>
              <p:spPr bwMode="auto">
                <a:xfrm rot="193291" flipH="1">
                  <a:off x="3240" y="2021"/>
                  <a:ext cx="272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3" name="Group 22"/>
              <p:cNvGrpSpPr>
                <a:grpSpLocks noChangeAspect="1"/>
              </p:cNvGrpSpPr>
              <p:nvPr/>
            </p:nvGrpSpPr>
            <p:grpSpPr bwMode="auto">
              <a:xfrm>
                <a:off x="1882" y="1187"/>
                <a:ext cx="499" cy="2152"/>
                <a:chOff x="4876" y="1616"/>
                <a:chExt cx="499" cy="1950"/>
              </a:xfrm>
            </p:grpSpPr>
            <p:sp>
              <p:nvSpPr>
                <p:cNvPr id="322583" name="Freeform 23"/>
                <p:cNvSpPr>
                  <a:spLocks noChangeAspect="1"/>
                </p:cNvSpPr>
                <p:nvPr/>
              </p:nvSpPr>
              <p:spPr bwMode="auto">
                <a:xfrm>
                  <a:off x="4878" y="2337"/>
                  <a:ext cx="494" cy="12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1" y="1225"/>
                    </a:cxn>
                    <a:cxn ang="0">
                      <a:pos x="363" y="1225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1225">
                      <a:moveTo>
                        <a:pt x="0" y="0"/>
                      </a:moveTo>
                      <a:lnTo>
                        <a:pt x="91" y="1225"/>
                      </a:lnTo>
                      <a:lnTo>
                        <a:pt x="363" y="1225"/>
                      </a:lnTo>
                      <a:lnTo>
                        <a:pt x="499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CCFF33"/>
                    </a:gs>
                    <a:gs pos="50000">
                      <a:srgbClr val="FFFFCC"/>
                    </a:gs>
                    <a:gs pos="100000">
                      <a:srgbClr val="CCFF33"/>
                    </a:gs>
                  </a:gsLst>
                  <a:lin ang="0" scaled="1"/>
                </a:gradFill>
                <a:ln w="28575" cap="flat" cmpd="sng">
                  <a:solidFill>
                    <a:schemeClr val="tx1"/>
                  </a:solidFill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1053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4876" y="1616"/>
                  <a:ext cx="499" cy="817"/>
                  <a:chOff x="4468" y="1661"/>
                  <a:chExt cx="499" cy="817"/>
                </a:xfrm>
              </p:grpSpPr>
              <p:sp>
                <p:nvSpPr>
                  <p:cNvPr id="322585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470" y="1659"/>
                    <a:ext cx="494" cy="817"/>
                  </a:xfrm>
                  <a:custGeom>
                    <a:avLst/>
                    <a:gdLst/>
                    <a:ahLst/>
                    <a:cxnLst>
                      <a:cxn ang="0">
                        <a:pos x="227" y="0"/>
                      </a:cxn>
                      <a:cxn ang="0">
                        <a:pos x="0" y="725"/>
                      </a:cxn>
                      <a:cxn ang="0">
                        <a:pos x="91" y="771"/>
                      </a:cxn>
                      <a:cxn ang="0">
                        <a:pos x="227" y="816"/>
                      </a:cxn>
                      <a:cxn ang="0">
                        <a:pos x="317" y="816"/>
                      </a:cxn>
                      <a:cxn ang="0">
                        <a:pos x="408" y="771"/>
                      </a:cxn>
                      <a:cxn ang="0">
                        <a:pos x="499" y="725"/>
                      </a:cxn>
                      <a:cxn ang="0">
                        <a:pos x="227" y="0"/>
                      </a:cxn>
                    </a:cxnLst>
                    <a:rect l="0" t="0" r="r" b="b"/>
                    <a:pathLst>
                      <a:path w="499" h="816">
                        <a:moveTo>
                          <a:pt x="227" y="0"/>
                        </a:moveTo>
                        <a:lnTo>
                          <a:pt x="0" y="725"/>
                        </a:lnTo>
                        <a:lnTo>
                          <a:pt x="91" y="771"/>
                        </a:lnTo>
                        <a:lnTo>
                          <a:pt x="227" y="816"/>
                        </a:lnTo>
                        <a:lnTo>
                          <a:pt x="317" y="816"/>
                        </a:lnTo>
                        <a:lnTo>
                          <a:pt x="408" y="771"/>
                        </a:lnTo>
                        <a:lnTo>
                          <a:pt x="499" y="725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CC99"/>
                      </a:gs>
                      <a:gs pos="50000">
                        <a:srgbClr val="FFFF99"/>
                      </a:gs>
                      <a:gs pos="100000">
                        <a:srgbClr val="FFCC99"/>
                      </a:gs>
                    </a:gsLst>
                    <a:lin ang="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57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68" y="1662"/>
                    <a:ext cx="499" cy="816"/>
                    <a:chOff x="4694" y="1344"/>
                    <a:chExt cx="499" cy="816"/>
                  </a:xfrm>
                </p:grpSpPr>
                <p:sp>
                  <p:nvSpPr>
                    <p:cNvPr id="322587" name="Freeform 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2064"/>
                      <a:ext cx="494" cy="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36" y="46"/>
                        </a:cxn>
                        <a:cxn ang="0">
                          <a:pos x="363" y="46"/>
                        </a:cxn>
                        <a:cxn ang="0">
                          <a:pos x="499" y="0"/>
                        </a:cxn>
                      </a:cxnLst>
                      <a:rect l="0" t="0" r="r" b="b"/>
                      <a:pathLst>
                        <a:path w="499" h="54">
                          <a:moveTo>
                            <a:pt x="0" y="0"/>
                          </a:moveTo>
                          <a:cubicBezTo>
                            <a:pt x="38" y="19"/>
                            <a:pt x="76" y="38"/>
                            <a:pt x="136" y="46"/>
                          </a:cubicBezTo>
                          <a:cubicBezTo>
                            <a:pt x="196" y="54"/>
                            <a:pt x="303" y="54"/>
                            <a:pt x="363" y="46"/>
                          </a:cubicBezTo>
                          <a:cubicBezTo>
                            <a:pt x="423" y="38"/>
                            <a:pt x="461" y="19"/>
                            <a:pt x="499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8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96" y="1341"/>
                      <a:ext cx="494" cy="7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5"/>
                        </a:cxn>
                        <a:cxn ang="0">
                          <a:pos x="227" y="0"/>
                        </a:cxn>
                        <a:cxn ang="0">
                          <a:pos x="499" y="725"/>
                        </a:cxn>
                      </a:cxnLst>
                      <a:rect l="0" t="0" r="r" b="b"/>
                      <a:pathLst>
                        <a:path w="499" h="725">
                          <a:moveTo>
                            <a:pt x="0" y="725"/>
                          </a:moveTo>
                          <a:lnTo>
                            <a:pt x="227" y="0"/>
                          </a:lnTo>
                          <a:lnTo>
                            <a:pt x="499" y="725"/>
                          </a:ln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89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832" y="1564"/>
                      <a:ext cx="179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1" y="46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46">
                          <a:moveTo>
                            <a:pt x="0" y="0"/>
                          </a:moveTo>
                          <a:cubicBezTo>
                            <a:pt x="30" y="23"/>
                            <a:pt x="61" y="46"/>
                            <a:pt x="91" y="46"/>
                          </a:cubicBezTo>
                          <a:cubicBezTo>
                            <a:pt x="121" y="46"/>
                            <a:pt x="151" y="23"/>
                            <a:pt x="182" y="0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rgbClr val="FFFF99"/>
                        </a:gs>
                        <a:gs pos="100000">
                          <a:srgbClr val="FFCC99"/>
                        </a:gs>
                      </a:gsLst>
                      <a:lin ang="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0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5014" y="2431"/>
                  <a:ext cx="71" cy="1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1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150" y="2431"/>
                  <a:ext cx="43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4" name="Group 32"/>
              <p:cNvGrpSpPr>
                <a:grpSpLocks noChangeAspect="1"/>
              </p:cNvGrpSpPr>
              <p:nvPr/>
            </p:nvGrpSpPr>
            <p:grpSpPr bwMode="auto">
              <a:xfrm>
                <a:off x="1303" y="1391"/>
                <a:ext cx="670" cy="1948"/>
                <a:chOff x="1303" y="1391"/>
                <a:chExt cx="670" cy="1948"/>
              </a:xfrm>
            </p:grpSpPr>
            <p:grpSp>
              <p:nvGrpSpPr>
                <p:cNvPr id="1045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1303" y="1391"/>
                  <a:ext cx="670" cy="1948"/>
                  <a:chOff x="1303" y="1391"/>
                  <a:chExt cx="670" cy="1948"/>
                </a:xfrm>
              </p:grpSpPr>
              <p:sp>
                <p:nvSpPr>
                  <p:cNvPr id="322594" name="Freeform 34"/>
                  <p:cNvSpPr>
                    <a:spLocks noChangeAspect="1"/>
                  </p:cNvSpPr>
                  <p:nvPr/>
                </p:nvSpPr>
                <p:spPr bwMode="auto">
                  <a:xfrm>
                    <a:off x="1336" y="1885"/>
                    <a:ext cx="635" cy="1452"/>
                  </a:xfrm>
                  <a:custGeom>
                    <a:avLst/>
                    <a:gdLst/>
                    <a:ahLst/>
                    <a:cxnLst>
                      <a:cxn ang="0">
                        <a:pos x="499" y="0"/>
                      </a:cxn>
                      <a:cxn ang="0">
                        <a:pos x="0" y="181"/>
                      </a:cxn>
                      <a:cxn ang="0">
                        <a:pos x="317" y="1270"/>
                      </a:cxn>
                      <a:cxn ang="0">
                        <a:pos x="363" y="1361"/>
                      </a:cxn>
                      <a:cxn ang="0">
                        <a:pos x="544" y="1406"/>
                      </a:cxn>
                      <a:cxn ang="0">
                        <a:pos x="635" y="1451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635" h="1451">
                        <a:moveTo>
                          <a:pt x="499" y="0"/>
                        </a:moveTo>
                        <a:lnTo>
                          <a:pt x="0" y="181"/>
                        </a:lnTo>
                        <a:lnTo>
                          <a:pt x="317" y="1270"/>
                        </a:lnTo>
                        <a:lnTo>
                          <a:pt x="363" y="1361"/>
                        </a:lnTo>
                        <a:lnTo>
                          <a:pt x="544" y="1406"/>
                        </a:lnTo>
                        <a:lnTo>
                          <a:pt x="635" y="1451"/>
                        </a:lnTo>
                        <a:lnTo>
                          <a:pt x="499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9999"/>
                      </a:gs>
                      <a:gs pos="50000">
                        <a:srgbClr val="FFCCCC"/>
                      </a:gs>
                      <a:gs pos="100000">
                        <a:srgbClr val="009999"/>
                      </a:gs>
                    </a:gsLst>
                    <a:lin ang="18900000" scaled="1"/>
                  </a:gradFill>
                  <a:ln w="28575" cap="flat" cmpd="sng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49" name="Group 35"/>
                  <p:cNvGrpSpPr>
                    <a:grpSpLocks noChangeAspect="1"/>
                  </p:cNvGrpSpPr>
                  <p:nvPr/>
                </p:nvGrpSpPr>
                <p:grpSpPr bwMode="auto">
                  <a:xfrm rot="-212392">
                    <a:off x="1303" y="1391"/>
                    <a:ext cx="530" cy="680"/>
                    <a:chOff x="1474" y="890"/>
                    <a:chExt cx="408" cy="680"/>
                  </a:xfrm>
                </p:grpSpPr>
                <p:sp>
                  <p:nvSpPr>
                    <p:cNvPr id="322596" name="Freeform 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885"/>
                      <a:ext cx="405" cy="681"/>
                    </a:xfrm>
                    <a:custGeom>
                      <a:avLst/>
                      <a:gdLst/>
                      <a:ahLst/>
                      <a:cxnLst>
                        <a:cxn ang="0">
                          <a:pos x="408" y="544"/>
                        </a:cxn>
                        <a:cxn ang="0">
                          <a:pos x="272" y="0"/>
                        </a:cxn>
                        <a:cxn ang="0">
                          <a:pos x="0" y="680"/>
                        </a:cxn>
                        <a:cxn ang="0">
                          <a:pos x="136" y="680"/>
                        </a:cxn>
                        <a:cxn ang="0">
                          <a:pos x="272" y="635"/>
                        </a:cxn>
                        <a:cxn ang="0">
                          <a:pos x="408" y="544"/>
                        </a:cxn>
                      </a:cxnLst>
                      <a:rect l="0" t="0" r="r" b="b"/>
                      <a:pathLst>
                        <a:path w="408" h="680">
                          <a:moveTo>
                            <a:pt x="408" y="544"/>
                          </a:moveTo>
                          <a:lnTo>
                            <a:pt x="272" y="0"/>
                          </a:lnTo>
                          <a:lnTo>
                            <a:pt x="0" y="680"/>
                          </a:lnTo>
                          <a:lnTo>
                            <a:pt x="136" y="680"/>
                          </a:lnTo>
                          <a:lnTo>
                            <a:pt x="272" y="635"/>
                          </a:lnTo>
                          <a:lnTo>
                            <a:pt x="408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CCCC"/>
                        </a:gs>
                        <a:gs pos="50000">
                          <a:srgbClr val="FFFF66"/>
                        </a:gs>
                        <a:gs pos="100000">
                          <a:srgbClr val="FFCCCC"/>
                        </a:gs>
                      </a:gsLst>
                      <a:lin ang="2700000" scaled="1"/>
                    </a:gradFill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22597" name="Freeform 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06" y="1146"/>
                      <a:ext cx="180" cy="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91" y="45"/>
                        </a:cxn>
                        <a:cxn ang="0">
                          <a:pos x="181" y="0"/>
                        </a:cxn>
                      </a:cxnLst>
                      <a:rect l="0" t="0" r="r" b="b"/>
                      <a:pathLst>
                        <a:path w="181" h="52">
                          <a:moveTo>
                            <a:pt x="0" y="45"/>
                          </a:moveTo>
                          <a:cubicBezTo>
                            <a:pt x="30" y="48"/>
                            <a:pt x="61" y="52"/>
                            <a:pt x="91" y="45"/>
                          </a:cubicBezTo>
                          <a:cubicBezTo>
                            <a:pt x="121" y="38"/>
                            <a:pt x="151" y="19"/>
                            <a:pt x="181" y="0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322598" name="Line 38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536" y="2060"/>
                  <a:ext cx="255" cy="1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22599" name="Line 39"/>
                <p:cNvSpPr>
                  <a:spLocks noChangeAspect="1" noChangeShapeType="1"/>
                </p:cNvSpPr>
                <p:nvPr/>
              </p:nvSpPr>
              <p:spPr bwMode="auto">
                <a:xfrm rot="-212392">
                  <a:off x="1770" y="1963"/>
                  <a:ext cx="109" cy="132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322600" name="Text Box 40"/>
            <p:cNvSpPr txBox="1">
              <a:spLocks noChangeAspect="1" noChangeArrowheads="1"/>
            </p:cNvSpPr>
            <p:nvPr/>
          </p:nvSpPr>
          <p:spPr bwMode="auto">
            <a:xfrm>
              <a:off x="908" y="2795"/>
              <a:ext cx="1337" cy="38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91449" tIns="45725" rIns="91449" bIns="45725">
              <a:spAutoFit/>
            </a:bodyPr>
            <a:lstStyle>
              <a:lvl1pPr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defRPr sz="2400" b="1">
                  <a:solidFill>
                    <a:srgbClr val="000066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zh-CN" altLang="en-US" sz="3200" b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大家谈谈</a:t>
              </a:r>
            </a:p>
          </p:txBody>
        </p:sp>
      </p:grpSp>
      <p:sp>
        <p:nvSpPr>
          <p:cNvPr id="322602" name="Rectangle 42"/>
          <p:cNvSpPr>
            <a:spLocks noChangeArrowheads="1"/>
          </p:cNvSpPr>
          <p:nvPr/>
        </p:nvSpPr>
        <p:spPr bwMode="auto">
          <a:xfrm>
            <a:off x="0" y="2709863"/>
            <a:ext cx="9145588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828675" y="4221163"/>
            <a:ext cx="6985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3200" dirty="0"/>
              <a:t>两点之间线段的长度，</a:t>
            </a:r>
            <a:r>
              <a:rPr lang="zh-CN" altLang="en-US" sz="3200" dirty="0">
                <a:solidFill>
                  <a:srgbClr val="FF3300"/>
                </a:solidFill>
              </a:rPr>
              <a:t>叫做</a:t>
            </a:r>
            <a:r>
              <a:rPr lang="zh-CN" altLang="en-US" sz="3200" dirty="0"/>
              <a:t>这两点之间的距离”</a:t>
            </a:r>
            <a:endParaRPr lang="en-US" altLang="zh-CN" sz="3200" dirty="0"/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973138" y="1557338"/>
            <a:ext cx="6983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CC00"/>
                </a:solidFill>
              </a:rPr>
              <a:t>整数中，能够被</a:t>
            </a:r>
            <a:r>
              <a:rPr lang="en-US" altLang="zh-CN" sz="3200" dirty="0">
                <a:solidFill>
                  <a:srgbClr val="00CC00"/>
                </a:solidFill>
              </a:rPr>
              <a:t>2</a:t>
            </a:r>
            <a:r>
              <a:rPr lang="zh-CN" altLang="en-US" sz="3200" dirty="0">
                <a:solidFill>
                  <a:srgbClr val="00CC00"/>
                </a:solidFill>
              </a:rPr>
              <a:t>整除的数，</a:t>
            </a:r>
            <a:r>
              <a:rPr lang="zh-CN" altLang="en-US" sz="3200" dirty="0">
                <a:solidFill>
                  <a:srgbClr val="CC3300"/>
                </a:solidFill>
              </a:rPr>
              <a:t>叫做</a:t>
            </a:r>
            <a:r>
              <a:rPr lang="zh-CN" altLang="en-US" sz="3200" dirty="0">
                <a:solidFill>
                  <a:srgbClr val="00CC00"/>
                </a:solidFill>
              </a:rPr>
              <a:t>偶数</a:t>
            </a:r>
            <a:r>
              <a:rPr lang="zh-CN" altLang="en-US" sz="3200" dirty="0"/>
              <a:t> </a:t>
            </a:r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973138" y="2278063"/>
            <a:ext cx="568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</a:rPr>
              <a:t>偶数包括正偶数、负偶数和</a:t>
            </a:r>
            <a:r>
              <a:rPr lang="en-US" altLang="zh-CN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973138" y="2925763"/>
            <a:ext cx="7200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都是数与字母的积的式子</a:t>
            </a:r>
            <a:r>
              <a:rPr lang="zh-CN" altLang="en-US" sz="3200" dirty="0">
                <a:solidFill>
                  <a:srgbClr val="CC3300"/>
                </a:solidFill>
              </a:rPr>
              <a:t>叫做</a:t>
            </a:r>
            <a:r>
              <a:rPr lang="zh-CN" altLang="en-US" sz="3200" dirty="0"/>
              <a:t>单项式，单独一个数或一个字母也是单项式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/>
      <p:bldP spid="1076" grpId="0"/>
      <p:bldP spid="1077" grpId="0"/>
      <p:bldP spid="1078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 typeface="Wingdings" panose="05000000000000000000" pitchFamily="2" charset="2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 typeface="Wingdings" panose="05000000000000000000" pitchFamily="2" charset="2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自定义</PresentationFormat>
  <Paragraphs>53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2022-01-07T05:33:17Z</dcterms:created>
  <dcterms:modified xsi:type="dcterms:W3CDTF">2023-01-16T13:53:56Z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062778C305EF4ADFB44EDDF5DF0CE306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