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E780F-B5AA-4D57-ACE0-E1AB0A37F9C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34604-30D8-4729-9E1F-240C0097A1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890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90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F20CB97-4490-4B08-A98F-6E527BF98A62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E287-139F-488B-8DE8-D2A623473D6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E287-139F-488B-8DE8-D2A623473D6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E287-139F-488B-8DE8-D2A623473D6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E287-139F-488B-8DE8-D2A623473D6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E287-139F-488B-8DE8-D2A623473D6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E287-139F-488B-8DE8-D2A623473D6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E287-139F-488B-8DE8-D2A623473D6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E287-139F-488B-8DE8-D2A623473D6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E287-139F-488B-8DE8-D2A623473D6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E287-139F-488B-8DE8-D2A623473D6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E287-139F-488B-8DE8-D2A623473D6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E287-139F-488B-8DE8-D2A623473D6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E287-139F-488B-8DE8-D2A623473D6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E287-139F-488B-8DE8-D2A623473D6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E287-139F-488B-8DE8-D2A623473D6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E287-139F-488B-8DE8-D2A623473D6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E287-139F-488B-8DE8-D2A623473D6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E287-139F-488B-8DE8-D2A623473D6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t>1/16/2023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2602141"/>
            <a:ext cx="6333104" cy="5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3" y="1288435"/>
            <a:ext cx="7545579" cy="99441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91AA14E-2A54-43C5-ACA8-F268B1EAFB8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E2747B3B-1153-4DB1-858D-28286B5AE1E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000265"/>
            <a:ext cx="5181600" cy="1257300"/>
          </a:xfr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t>1/16/2023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t>‹#›</a:t>
            </a:fld>
            <a:endParaRPr kumimoji="0" lang="en-US" sz="2800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t>1/16/2023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 panose="05000000000000000000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 panose="05020102010507070707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 panose="05000000000000000000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 panose="05000000000000000000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 panose="05000000000000000000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 panose="05000000000000000000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.wav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1491630"/>
            <a:ext cx="9144000" cy="99441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Unit 2 Lesson 1</a:t>
            </a:r>
            <a:br>
              <a:rPr lang="en-US" sz="4000" dirty="0" smtClean="0"/>
            </a:br>
            <a:r>
              <a:rPr lang="en-US" sz="6000" dirty="0" smtClean="0"/>
              <a:t>I have a new sweater.</a:t>
            </a:r>
            <a:endParaRPr lang="zh-CN" altLang="en-US" sz="6000" dirty="0"/>
          </a:p>
        </p:txBody>
      </p:sp>
      <p:sp>
        <p:nvSpPr>
          <p:cNvPr id="3" name="矩形 2"/>
          <p:cNvSpPr/>
          <p:nvPr/>
        </p:nvSpPr>
        <p:spPr>
          <a:xfrm>
            <a:off x="0" y="422793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Box 1"/>
          <p:cNvSpPr txBox="1">
            <a:spLocks noChangeArrowheads="1"/>
          </p:cNvSpPr>
          <p:nvPr/>
        </p:nvSpPr>
        <p:spPr bwMode="auto">
          <a:xfrm>
            <a:off x="1331640" y="1491630"/>
            <a:ext cx="6072188" cy="2677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介绍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一下你拥有的衣服或物品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吧，并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描述一下它们的特征噢，看谁的东西最有特点！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000251" y="803673"/>
            <a:ext cx="5929313" cy="4179094"/>
          </a:xfrm>
          <a:prstGeom prst="roundRect">
            <a:avLst>
              <a:gd name="adj" fmla="val 3128"/>
            </a:avLst>
          </a:prstGeom>
          <a:solidFill>
            <a:srgbClr val="C2D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  <a:ea typeface="黑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214563" y="1017985"/>
            <a:ext cx="5472112" cy="3499247"/>
          </a:xfrm>
          <a:prstGeom prst="roundRect">
            <a:avLst>
              <a:gd name="adj" fmla="val 316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dirty="0">
                <a:solidFill>
                  <a:prstClr val="white"/>
                </a:solidFill>
                <a:ea typeface="黑体" panose="02010609060101010101" pitchFamily="49" charset="-122"/>
              </a:rPr>
              <a:t>整理</a:t>
            </a:r>
          </a:p>
        </p:txBody>
      </p:sp>
      <p:sp>
        <p:nvSpPr>
          <p:cNvPr id="100356" name="TextBox 4"/>
          <p:cNvSpPr txBox="1">
            <a:spLocks noChangeArrowheads="1"/>
          </p:cNvSpPr>
          <p:nvPr/>
        </p:nvSpPr>
        <p:spPr bwMode="auto">
          <a:xfrm>
            <a:off x="2428875" y="1125142"/>
            <a:ext cx="43576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给物品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贴标签 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It’s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00357" name="组合 9"/>
          <p:cNvGrpSpPr/>
          <p:nvPr/>
        </p:nvGrpSpPr>
        <p:grpSpPr bwMode="auto">
          <a:xfrm>
            <a:off x="6715126" y="2839641"/>
            <a:ext cx="2214563" cy="2303859"/>
            <a:chOff x="6715140" y="3786190"/>
            <a:chExt cx="2214578" cy="3071810"/>
          </a:xfrm>
        </p:grpSpPr>
        <p:sp>
          <p:nvSpPr>
            <p:cNvPr id="6" name="椭圆 5"/>
            <p:cNvSpPr/>
            <p:nvPr/>
          </p:nvSpPr>
          <p:spPr>
            <a:xfrm>
              <a:off x="6858016" y="4786314"/>
              <a:ext cx="2071702" cy="2071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7715272" y="4857751"/>
              <a:ext cx="214314" cy="214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6715140" y="3786190"/>
              <a:ext cx="1154121" cy="1255711"/>
            </a:xfrm>
            <a:custGeom>
              <a:avLst/>
              <a:gdLst>
                <a:gd name="connsiteX0" fmla="*/ 0 w 1154176"/>
                <a:gd name="connsiteY0" fmla="*/ 0 h 1255776"/>
                <a:gd name="connsiteX1" fmla="*/ 426720 w 1154176"/>
                <a:gd name="connsiteY1" fmla="*/ 438912 h 1255776"/>
                <a:gd name="connsiteX2" fmla="*/ 85344 w 1154176"/>
                <a:gd name="connsiteY2" fmla="*/ 829056 h 1255776"/>
                <a:gd name="connsiteX3" fmla="*/ 938784 w 1154176"/>
                <a:gd name="connsiteY3" fmla="*/ 829056 h 1255776"/>
                <a:gd name="connsiteX4" fmla="*/ 1121664 w 1154176"/>
                <a:gd name="connsiteY4" fmla="*/ 1194816 h 1255776"/>
                <a:gd name="connsiteX5" fmla="*/ 1133856 w 1154176"/>
                <a:gd name="connsiteY5" fmla="*/ 1194816 h 125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4176" h="1255776">
                  <a:moveTo>
                    <a:pt x="0" y="0"/>
                  </a:moveTo>
                  <a:cubicBezTo>
                    <a:pt x="206248" y="150368"/>
                    <a:pt x="412496" y="300736"/>
                    <a:pt x="426720" y="438912"/>
                  </a:cubicBezTo>
                  <a:cubicBezTo>
                    <a:pt x="440944" y="577088"/>
                    <a:pt x="0" y="764032"/>
                    <a:pt x="85344" y="829056"/>
                  </a:cubicBezTo>
                  <a:cubicBezTo>
                    <a:pt x="170688" y="894080"/>
                    <a:pt x="766064" y="768096"/>
                    <a:pt x="938784" y="829056"/>
                  </a:cubicBezTo>
                  <a:cubicBezTo>
                    <a:pt x="1111504" y="890016"/>
                    <a:pt x="1089152" y="1133856"/>
                    <a:pt x="1121664" y="1194816"/>
                  </a:cubicBezTo>
                  <a:cubicBezTo>
                    <a:pt x="1154176" y="1255776"/>
                    <a:pt x="1144016" y="1225296"/>
                    <a:pt x="1133856" y="1194816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46867">
            <a:off x="2876583" y="1976113"/>
            <a:ext cx="3230041" cy="210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43751" y="4179094"/>
            <a:ext cx="478631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too big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000251" y="803673"/>
            <a:ext cx="5929313" cy="4179094"/>
          </a:xfrm>
          <a:prstGeom prst="roundRect">
            <a:avLst>
              <a:gd name="adj" fmla="val 3128"/>
            </a:avLst>
          </a:prstGeom>
          <a:solidFill>
            <a:srgbClr val="C2D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  <a:ea typeface="黑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214563" y="1017985"/>
            <a:ext cx="5472112" cy="3499247"/>
          </a:xfrm>
          <a:prstGeom prst="roundRect">
            <a:avLst>
              <a:gd name="adj" fmla="val 316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dirty="0">
                <a:solidFill>
                  <a:prstClr val="white"/>
                </a:solidFill>
                <a:ea typeface="黑体" panose="02010609060101010101" pitchFamily="49" charset="-122"/>
              </a:rPr>
              <a:t>整理</a:t>
            </a:r>
          </a:p>
        </p:txBody>
      </p:sp>
      <p:sp>
        <p:nvSpPr>
          <p:cNvPr id="101380" name="TextBox 3"/>
          <p:cNvSpPr txBox="1">
            <a:spLocks noChangeArrowheads="1"/>
          </p:cNvSpPr>
          <p:nvPr/>
        </p:nvSpPr>
        <p:spPr bwMode="auto">
          <a:xfrm>
            <a:off x="2428876" y="1125142"/>
            <a:ext cx="41433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给物品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贴标签 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It’s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01381" name="组合 4"/>
          <p:cNvGrpSpPr/>
          <p:nvPr/>
        </p:nvGrpSpPr>
        <p:grpSpPr bwMode="auto">
          <a:xfrm>
            <a:off x="6715126" y="2839641"/>
            <a:ext cx="2214563" cy="2303859"/>
            <a:chOff x="6715140" y="3786190"/>
            <a:chExt cx="2214578" cy="3071810"/>
          </a:xfrm>
        </p:grpSpPr>
        <p:sp>
          <p:nvSpPr>
            <p:cNvPr id="6" name="椭圆 5"/>
            <p:cNvSpPr/>
            <p:nvPr/>
          </p:nvSpPr>
          <p:spPr>
            <a:xfrm>
              <a:off x="6858016" y="4786314"/>
              <a:ext cx="2071702" cy="2071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7715272" y="4857751"/>
              <a:ext cx="214314" cy="214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6715140" y="3786190"/>
              <a:ext cx="1154121" cy="1255711"/>
            </a:xfrm>
            <a:custGeom>
              <a:avLst/>
              <a:gdLst>
                <a:gd name="connsiteX0" fmla="*/ 0 w 1154176"/>
                <a:gd name="connsiteY0" fmla="*/ 0 h 1255776"/>
                <a:gd name="connsiteX1" fmla="*/ 426720 w 1154176"/>
                <a:gd name="connsiteY1" fmla="*/ 438912 h 1255776"/>
                <a:gd name="connsiteX2" fmla="*/ 85344 w 1154176"/>
                <a:gd name="connsiteY2" fmla="*/ 829056 h 1255776"/>
                <a:gd name="connsiteX3" fmla="*/ 938784 w 1154176"/>
                <a:gd name="connsiteY3" fmla="*/ 829056 h 1255776"/>
                <a:gd name="connsiteX4" fmla="*/ 1121664 w 1154176"/>
                <a:gd name="connsiteY4" fmla="*/ 1194816 h 1255776"/>
                <a:gd name="connsiteX5" fmla="*/ 1133856 w 1154176"/>
                <a:gd name="connsiteY5" fmla="*/ 1194816 h 125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4176" h="1255776">
                  <a:moveTo>
                    <a:pt x="0" y="0"/>
                  </a:moveTo>
                  <a:cubicBezTo>
                    <a:pt x="206248" y="150368"/>
                    <a:pt x="412496" y="300736"/>
                    <a:pt x="426720" y="438912"/>
                  </a:cubicBezTo>
                  <a:cubicBezTo>
                    <a:pt x="440944" y="577088"/>
                    <a:pt x="0" y="764032"/>
                    <a:pt x="85344" y="829056"/>
                  </a:cubicBezTo>
                  <a:cubicBezTo>
                    <a:pt x="170688" y="894080"/>
                    <a:pt x="766064" y="768096"/>
                    <a:pt x="938784" y="829056"/>
                  </a:cubicBezTo>
                  <a:cubicBezTo>
                    <a:pt x="1111504" y="890016"/>
                    <a:pt x="1089152" y="1133856"/>
                    <a:pt x="1121664" y="1194816"/>
                  </a:cubicBezTo>
                  <a:cubicBezTo>
                    <a:pt x="1154176" y="1255776"/>
                    <a:pt x="1144016" y="1225296"/>
                    <a:pt x="1133856" y="1194816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pic>
        <p:nvPicPr>
          <p:cNvPr id="1013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26" y="1875235"/>
            <a:ext cx="1285875" cy="106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286626" y="4125516"/>
            <a:ext cx="478631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small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000251" y="803673"/>
            <a:ext cx="5929313" cy="4179094"/>
          </a:xfrm>
          <a:prstGeom prst="roundRect">
            <a:avLst>
              <a:gd name="adj" fmla="val 3128"/>
            </a:avLst>
          </a:prstGeom>
          <a:solidFill>
            <a:srgbClr val="C2D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  <a:ea typeface="黑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214563" y="1017985"/>
            <a:ext cx="5472112" cy="3499247"/>
          </a:xfrm>
          <a:prstGeom prst="roundRect">
            <a:avLst>
              <a:gd name="adj" fmla="val 316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dirty="0">
                <a:solidFill>
                  <a:prstClr val="white"/>
                </a:solidFill>
                <a:ea typeface="黑体" panose="02010609060101010101" pitchFamily="49" charset="-122"/>
              </a:rPr>
              <a:t>整理</a:t>
            </a:r>
          </a:p>
        </p:txBody>
      </p:sp>
      <p:sp>
        <p:nvSpPr>
          <p:cNvPr id="102404" name="TextBox 3"/>
          <p:cNvSpPr txBox="1">
            <a:spLocks noChangeArrowheads="1"/>
          </p:cNvSpPr>
          <p:nvPr/>
        </p:nvSpPr>
        <p:spPr bwMode="auto">
          <a:xfrm>
            <a:off x="2428875" y="1125142"/>
            <a:ext cx="43576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给物品</a:t>
            </a:r>
            <a:r>
              <a:rPr lang="zh-CN" altLang="en-US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贴标签 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It’s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02405" name="组合 4"/>
          <p:cNvGrpSpPr/>
          <p:nvPr/>
        </p:nvGrpSpPr>
        <p:grpSpPr bwMode="auto">
          <a:xfrm>
            <a:off x="6715126" y="2839641"/>
            <a:ext cx="2214563" cy="2303859"/>
            <a:chOff x="6715140" y="3786190"/>
            <a:chExt cx="2214578" cy="3071810"/>
          </a:xfrm>
        </p:grpSpPr>
        <p:sp>
          <p:nvSpPr>
            <p:cNvPr id="6" name="椭圆 5"/>
            <p:cNvSpPr/>
            <p:nvPr/>
          </p:nvSpPr>
          <p:spPr>
            <a:xfrm>
              <a:off x="6858016" y="4786314"/>
              <a:ext cx="2071702" cy="2071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7715272" y="4857751"/>
              <a:ext cx="214314" cy="2143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6715140" y="3786190"/>
              <a:ext cx="1154121" cy="1255711"/>
            </a:xfrm>
            <a:custGeom>
              <a:avLst/>
              <a:gdLst>
                <a:gd name="connsiteX0" fmla="*/ 0 w 1154176"/>
                <a:gd name="connsiteY0" fmla="*/ 0 h 1255776"/>
                <a:gd name="connsiteX1" fmla="*/ 426720 w 1154176"/>
                <a:gd name="connsiteY1" fmla="*/ 438912 h 1255776"/>
                <a:gd name="connsiteX2" fmla="*/ 85344 w 1154176"/>
                <a:gd name="connsiteY2" fmla="*/ 829056 h 1255776"/>
                <a:gd name="connsiteX3" fmla="*/ 938784 w 1154176"/>
                <a:gd name="connsiteY3" fmla="*/ 829056 h 1255776"/>
                <a:gd name="connsiteX4" fmla="*/ 1121664 w 1154176"/>
                <a:gd name="connsiteY4" fmla="*/ 1194816 h 1255776"/>
                <a:gd name="connsiteX5" fmla="*/ 1133856 w 1154176"/>
                <a:gd name="connsiteY5" fmla="*/ 1194816 h 1255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4176" h="1255776">
                  <a:moveTo>
                    <a:pt x="0" y="0"/>
                  </a:moveTo>
                  <a:cubicBezTo>
                    <a:pt x="206248" y="150368"/>
                    <a:pt x="412496" y="300736"/>
                    <a:pt x="426720" y="438912"/>
                  </a:cubicBezTo>
                  <a:cubicBezTo>
                    <a:pt x="440944" y="577088"/>
                    <a:pt x="0" y="764032"/>
                    <a:pt x="85344" y="829056"/>
                  </a:cubicBezTo>
                  <a:cubicBezTo>
                    <a:pt x="170688" y="894080"/>
                    <a:pt x="766064" y="768096"/>
                    <a:pt x="938784" y="829056"/>
                  </a:cubicBezTo>
                  <a:cubicBezTo>
                    <a:pt x="1111504" y="890016"/>
                    <a:pt x="1089152" y="1133856"/>
                    <a:pt x="1121664" y="1194816"/>
                  </a:cubicBezTo>
                  <a:cubicBezTo>
                    <a:pt x="1154176" y="1255776"/>
                    <a:pt x="1144016" y="1225296"/>
                    <a:pt x="1133856" y="1194816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pic>
        <p:nvPicPr>
          <p:cNvPr id="10240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75" y="2035969"/>
            <a:ext cx="3481388" cy="208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86626" y="4125516"/>
            <a:ext cx="478631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lovely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图片 2" descr="点击图标.gif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501" y="803672"/>
            <a:ext cx="11906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7189" y="1660923"/>
            <a:ext cx="8135937" cy="6524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课文并回答问题：</a:t>
            </a:r>
          </a:p>
        </p:txBody>
      </p:sp>
      <p:grpSp>
        <p:nvGrpSpPr>
          <p:cNvPr id="2" name="Group 12"/>
          <p:cNvGrpSpPr>
            <a:grpSpLocks noChangeAspect="1"/>
          </p:cNvGrpSpPr>
          <p:nvPr/>
        </p:nvGrpSpPr>
        <p:grpSpPr bwMode="auto">
          <a:xfrm>
            <a:off x="636588" y="951310"/>
            <a:ext cx="1992312" cy="602456"/>
            <a:chOff x="0" y="0"/>
            <a:chExt cx="1255" cy="506"/>
          </a:xfrm>
        </p:grpSpPr>
        <p:pic>
          <p:nvPicPr>
            <p:cNvPr id="103433" name="Picture 13" descr="{A1@ZMN_E~S1@AI%(%8STDM"/>
            <p:cNvPicPr>
              <a:picLocks noChangeAspect="1" noChangeArrowheads="1"/>
            </p:cNvPicPr>
            <p:nvPr/>
          </p:nvPicPr>
          <p:blipFill>
            <a:blip r:embed="rId5" cstate="email"/>
            <a:srcRect r="-7875"/>
            <a:stretch>
              <a:fillRect/>
            </a:stretch>
          </p:blipFill>
          <p:spPr bwMode="auto">
            <a:xfrm>
              <a:off x="0" y="28"/>
              <a:ext cx="472" cy="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34" name="Picture 14" descr="Q19(3M$(T$CO7VZK9L%@ESX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3" y="0"/>
              <a:ext cx="447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35" name="Picture 15" descr="68)%H{PRGA)81X]0UIAZ`A4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9FFFF"/>
                </a:clrFrom>
                <a:clrTo>
                  <a:srgbClr val="F9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5" y="38"/>
              <a:ext cx="408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36" name="Picture 16" descr="RVVLZGDR2IGFJL9DZ3M_7(V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AFCF9"/>
                </a:clrFrom>
                <a:clrTo>
                  <a:srgbClr val="FAFC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86050">
              <a:off x="952" y="82"/>
              <a:ext cx="303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2464594"/>
            <a:ext cx="8135938" cy="6524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 Ming’s sweater is too___.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42875" y="3214688"/>
            <a:ext cx="8135938" cy="6524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Li Ming’s new sweater is ___.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虚尾箭头 11"/>
          <p:cNvSpPr/>
          <p:nvPr/>
        </p:nvSpPr>
        <p:spPr>
          <a:xfrm>
            <a:off x="1000126" y="2571750"/>
            <a:ext cx="714375" cy="267891"/>
          </a:xfrm>
          <a:prstGeom prst="striped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虚尾箭头 12"/>
          <p:cNvSpPr/>
          <p:nvPr/>
        </p:nvSpPr>
        <p:spPr>
          <a:xfrm>
            <a:off x="1000126" y="3321844"/>
            <a:ext cx="714375" cy="267891"/>
          </a:xfrm>
          <a:prstGeom prst="striped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10" grpId="0" autoUpdateAnimBg="0"/>
      <p:bldP spid="1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38" y="1928813"/>
            <a:ext cx="14668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75" y="1821657"/>
            <a:ext cx="1371600" cy="139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13" y="1875235"/>
            <a:ext cx="161925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1564" y="1821656"/>
            <a:ext cx="14573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071563" y="2625329"/>
            <a:ext cx="1357312" cy="5357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105479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5814" y="3375423"/>
            <a:ext cx="2066925" cy="136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143251" y="2625329"/>
            <a:ext cx="1357313" cy="5357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286376" y="2625329"/>
            <a:ext cx="1357313" cy="5357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000876" y="2625329"/>
            <a:ext cx="1357313" cy="5357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105483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71814" y="3375423"/>
            <a:ext cx="1971675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4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3500" y="3429000"/>
            <a:ext cx="18430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5" name="Picture 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00876" y="3375423"/>
            <a:ext cx="1952625" cy="129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图片 3" descr="点击图标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9" y="910828"/>
            <a:ext cx="11906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5" y="1607337"/>
            <a:ext cx="7000875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38" y="1928813"/>
            <a:ext cx="14668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75" y="1821657"/>
            <a:ext cx="1371600" cy="139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13" y="1875235"/>
            <a:ext cx="161925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1564" y="1821656"/>
            <a:ext cx="14573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5814" y="3375423"/>
            <a:ext cx="2066925" cy="136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71814" y="3375423"/>
            <a:ext cx="1971675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8" name="Picture 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3500" y="3429000"/>
            <a:ext cx="18430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9" name="Picture 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00876" y="3375423"/>
            <a:ext cx="1952625" cy="129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857224" y="1178709"/>
            <a:ext cx="13773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</a:rPr>
              <a:t>cool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57488" y="1125130"/>
            <a:ext cx="17620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</a:rPr>
              <a:t>small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29191" y="1125130"/>
            <a:ext cx="19159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</a:rPr>
              <a:t>lovely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72330" y="1071552"/>
            <a:ext cx="13773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</a:rPr>
              <a:t>new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85813" y="910829"/>
            <a:ext cx="47863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I have</a:t>
            </a:r>
            <a:r>
              <a:rPr lang="en-US" altLang="zh-CN" sz="32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… It’s 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__________.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1"/>
          <p:cNvSpPr txBox="1">
            <a:spLocks noChangeArrowheads="1"/>
          </p:cNvSpPr>
          <p:nvPr/>
        </p:nvSpPr>
        <p:spPr bwMode="auto">
          <a:xfrm>
            <a:off x="1714500" y="1446610"/>
            <a:ext cx="6072188" cy="2246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dirty="0">
                <a:latin typeface="Times New Roman" panose="02020603050405020304" pitchFamily="18" charset="0"/>
              </a:rPr>
              <a:t>1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.</a:t>
            </a:r>
            <a:r>
              <a:rPr lang="zh-CN" altLang="en-US" sz="2800" dirty="0" smtClean="0">
                <a:latin typeface="Times New Roman" panose="02020603050405020304" pitchFamily="18" charset="0"/>
              </a:rPr>
              <a:t>小组</a:t>
            </a:r>
            <a:r>
              <a:rPr lang="zh-CN" altLang="en-US" sz="2800" dirty="0">
                <a:latin typeface="Times New Roman" panose="02020603050405020304" pitchFamily="18" charset="0"/>
              </a:rPr>
              <a:t>合作：我说物品，你描述。例如：物品</a:t>
            </a:r>
            <a:r>
              <a:rPr lang="en-US" altLang="zh-CN" sz="2800" dirty="0">
                <a:latin typeface="Times New Roman" panose="02020603050405020304" pitchFamily="18" charset="0"/>
              </a:rPr>
              <a:t>: 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sweater</a:t>
            </a:r>
            <a:r>
              <a:rPr lang="zh-CN" altLang="en-US" sz="2800" dirty="0" smtClean="0">
                <a:latin typeface="Times New Roman" panose="02020603050405020304" pitchFamily="18" charset="0"/>
              </a:rPr>
              <a:t>，描述语：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I </a:t>
            </a:r>
            <a:r>
              <a:rPr lang="en-US" altLang="zh-CN" sz="2800" dirty="0">
                <a:latin typeface="Times New Roman" panose="02020603050405020304" pitchFamily="18" charset="0"/>
              </a:rPr>
              <a:t>have a new sweater. It’s xx.</a:t>
            </a:r>
            <a:endParaRPr lang="zh-CN" altLang="en-US" sz="28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800" dirty="0">
                <a:latin typeface="Times New Roman" panose="02020603050405020304" pitchFamily="18" charset="0"/>
              </a:rPr>
              <a:t>2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.</a:t>
            </a:r>
            <a:r>
              <a:rPr lang="zh-CN" altLang="en-US" sz="2800" dirty="0" smtClean="0">
                <a:latin typeface="Times New Roman" panose="02020603050405020304" pitchFamily="18" charset="0"/>
              </a:rPr>
              <a:t>正确书写 </a:t>
            </a:r>
            <a:r>
              <a:rPr lang="en-US" altLang="zh-CN" sz="2800" dirty="0" err="1" smtClean="0">
                <a:latin typeface="Times New Roman" panose="02020603050405020304" pitchFamily="18" charset="0"/>
              </a:rPr>
              <a:t>Hh</a:t>
            </a:r>
            <a:r>
              <a:rPr lang="en-US" altLang="zh-CN" sz="2800" dirty="0">
                <a:latin typeface="Times New Roman" panose="02020603050405020304" pitchFamily="18" charset="0"/>
              </a:rPr>
              <a:t>, Ii, </a:t>
            </a:r>
            <a:r>
              <a:rPr lang="en-US" altLang="zh-CN" sz="2800" dirty="0" err="1">
                <a:latin typeface="Times New Roman" panose="02020603050405020304" pitchFamily="18" charset="0"/>
              </a:rPr>
              <a:t>Jj</a:t>
            </a:r>
            <a:r>
              <a:rPr lang="en-US" altLang="zh-CN" sz="2800" dirty="0">
                <a:latin typeface="Times New Roman" panose="02020603050405020304" pitchFamily="18" charset="0"/>
              </a:rPr>
              <a:t>, </a:t>
            </a:r>
            <a:r>
              <a:rPr lang="en-US" altLang="zh-CN" sz="2800" dirty="0" err="1" smtClean="0">
                <a:latin typeface="Times New Roman" panose="02020603050405020304" pitchFamily="18" charset="0"/>
              </a:rPr>
              <a:t>Kk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 </a:t>
            </a:r>
            <a:r>
              <a:rPr lang="zh-CN" altLang="en-US" sz="2800" dirty="0" smtClean="0">
                <a:latin typeface="Times New Roman" panose="02020603050405020304" pitchFamily="18" charset="0"/>
              </a:rPr>
              <a:t>并</a:t>
            </a:r>
            <a:r>
              <a:rPr lang="zh-CN" altLang="en-US" sz="2800" dirty="0">
                <a:latin typeface="Times New Roman" panose="02020603050405020304" pitchFamily="18" charset="0"/>
              </a:rPr>
              <a:t>注意书写格式</a:t>
            </a:r>
            <a:r>
              <a:rPr lang="zh-CN" altLang="en-US" sz="2800" dirty="0" smtClean="0">
                <a:latin typeface="Times New Roman" panose="02020603050405020304" pitchFamily="18" charset="0"/>
              </a:rPr>
              <a:t>。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446602"/>
            <a:ext cx="3786214" cy="257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14938" y="1660922"/>
            <a:ext cx="47863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What’s this?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29251" y="2625329"/>
            <a:ext cx="478631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sweater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02202">
            <a:off x="4969339" y="3301658"/>
            <a:ext cx="1714512" cy="124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2" name="组合 7"/>
          <p:cNvGrpSpPr/>
          <p:nvPr/>
        </p:nvGrpSpPr>
        <p:grpSpPr bwMode="auto">
          <a:xfrm>
            <a:off x="1500188" y="2571750"/>
            <a:ext cx="4500562" cy="2571750"/>
            <a:chOff x="1428728" y="3143248"/>
            <a:chExt cx="4500594" cy="3429024"/>
          </a:xfrm>
        </p:grpSpPr>
        <p:sp>
          <p:nvSpPr>
            <p:cNvPr id="6" name="爆炸形 2 5"/>
            <p:cNvSpPr/>
            <p:nvPr/>
          </p:nvSpPr>
          <p:spPr>
            <a:xfrm>
              <a:off x="1428728" y="3143248"/>
              <a:ext cx="4500594" cy="3429024"/>
            </a:xfrm>
            <a:prstGeom prst="irregularSeal2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144" name="TextBox 6"/>
            <p:cNvSpPr txBox="1">
              <a:spLocks noChangeArrowheads="1"/>
            </p:cNvSpPr>
            <p:nvPr/>
          </p:nvSpPr>
          <p:spPr bwMode="auto">
            <a:xfrm>
              <a:off x="2357422" y="4643447"/>
              <a:ext cx="2643206" cy="8617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找茬找不同</a:t>
              </a: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071552"/>
            <a:ext cx="3357586" cy="228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02202">
            <a:off x="4326397" y="3355236"/>
            <a:ext cx="1714512" cy="124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57688" y="1178719"/>
            <a:ext cx="47863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It’s yellow.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02070" y="1628697"/>
            <a:ext cx="47863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It’s white.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57688" y="2143125"/>
            <a:ext cx="47863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It’s big.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57688" y="2625329"/>
            <a:ext cx="47863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It’s small.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Box 1"/>
          <p:cNvSpPr txBox="1">
            <a:spLocks noChangeArrowheads="1"/>
          </p:cNvSpPr>
          <p:nvPr/>
        </p:nvSpPr>
        <p:spPr bwMode="auto">
          <a:xfrm>
            <a:off x="1178719" y="987574"/>
            <a:ext cx="450056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用英语描述一下这些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毛衣。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314" y="2464594"/>
            <a:ext cx="1476375" cy="133588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318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1928812"/>
            <a:ext cx="1581150" cy="13287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3189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80499">
            <a:off x="5680075" y="1984773"/>
            <a:ext cx="1504950" cy="132159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3190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3" y="3589735"/>
            <a:ext cx="2335212" cy="11715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46867">
            <a:off x="1447822" y="1868957"/>
            <a:ext cx="3230041" cy="210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501" y="1071563"/>
            <a:ext cx="478631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It’s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too</a:t>
            </a:r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 big.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1" y="1232297"/>
            <a:ext cx="3262313" cy="199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63" y="2143125"/>
            <a:ext cx="21717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57688" y="1178719"/>
            <a:ext cx="47863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It’s __________.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8688" y="3696891"/>
            <a:ext cx="47863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It’s _________.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71935" y="2518171"/>
            <a:ext cx="19159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</a:rPr>
              <a:t>lovely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313" y="1500188"/>
            <a:ext cx="3128962" cy="193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00" y="2411016"/>
            <a:ext cx="2667000" cy="246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57688" y="1178719"/>
            <a:ext cx="47863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It’s __________.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28688" y="3643313"/>
            <a:ext cx="47863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It’s __________.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71934" y="2518171"/>
            <a:ext cx="13773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</a:rPr>
              <a:t>cool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28927" y="1339444"/>
            <a:ext cx="19159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</a:rPr>
              <a:t>lovely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000251" y="803673"/>
            <a:ext cx="5929313" cy="4179094"/>
          </a:xfrm>
          <a:prstGeom prst="roundRect">
            <a:avLst>
              <a:gd name="adj" fmla="val 3128"/>
            </a:avLst>
          </a:prstGeom>
          <a:solidFill>
            <a:srgbClr val="C2D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  <a:ea typeface="黑体" panose="02010609060101010101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214563" y="1017985"/>
            <a:ext cx="5472112" cy="3499247"/>
          </a:xfrm>
          <a:prstGeom prst="roundRect">
            <a:avLst>
              <a:gd name="adj" fmla="val 3163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dirty="0">
                <a:solidFill>
                  <a:prstClr val="white"/>
                </a:solidFill>
                <a:ea typeface="黑体" panose="02010609060101010101" pitchFamily="49" charset="-122"/>
              </a:rPr>
              <a:t>整理</a:t>
            </a:r>
          </a:p>
        </p:txBody>
      </p:sp>
      <p:sp>
        <p:nvSpPr>
          <p:cNvPr id="3" name="矩形 2"/>
          <p:cNvSpPr/>
          <p:nvPr/>
        </p:nvSpPr>
        <p:spPr>
          <a:xfrm>
            <a:off x="2428860" y="1446601"/>
            <a:ext cx="13773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</a:rPr>
              <a:t>cool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43439" y="1821651"/>
            <a:ext cx="17620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</a:rPr>
              <a:t>small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00299" y="2839642"/>
            <a:ext cx="19159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</a:rPr>
              <a:t>lovely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57752" y="3589741"/>
            <a:ext cx="13773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</a:rPr>
              <a:t>new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43570" y="2678907"/>
            <a:ext cx="11079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</a:rPr>
              <a:t>too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43563" y="1768079"/>
            <a:ext cx="307181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b="1" dirty="0">
                <a:latin typeface="Times New Roman" panose="02020603050405020304" pitchFamily="18" charset="0"/>
              </a:rPr>
              <a:t>love</a:t>
            </a:r>
            <a:endParaRPr lang="zh-CN" alt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3" name="心形 2"/>
          <p:cNvSpPr/>
          <p:nvPr/>
        </p:nvSpPr>
        <p:spPr>
          <a:xfrm>
            <a:off x="3571876" y="1553766"/>
            <a:ext cx="1571625" cy="117871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00126" y="3107532"/>
            <a:ext cx="307181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b="1" dirty="0">
                <a:latin typeface="Times New Roman" panose="02020603050405020304" pitchFamily="18" charset="0"/>
              </a:rPr>
              <a:t>I have a…</a:t>
            </a:r>
            <a:endParaRPr lang="zh-CN" alt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928813" y="3750469"/>
            <a:ext cx="307181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b="1" dirty="0">
                <a:latin typeface="Times New Roman" panose="02020603050405020304" pitchFamily="18" charset="0"/>
              </a:rPr>
              <a:t>It’s…</a:t>
            </a:r>
            <a:endParaRPr lang="zh-CN" alt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28938" y="4286250"/>
            <a:ext cx="307181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000" b="1" dirty="0">
                <a:latin typeface="Times New Roman" panose="02020603050405020304" pitchFamily="18" charset="0"/>
              </a:rPr>
              <a:t>I love it.</a:t>
            </a:r>
            <a:endParaRPr lang="zh-CN" altLang="en-US" sz="4000" b="1" dirty="0">
              <a:latin typeface="Times New Roman" panose="02020603050405020304" pitchFamily="18" charset="0"/>
            </a:endParaRPr>
          </a:p>
        </p:txBody>
      </p:sp>
      <p:sp>
        <p:nvSpPr>
          <p:cNvPr id="12" name="虚尾箭头 11"/>
          <p:cNvSpPr/>
          <p:nvPr/>
        </p:nvSpPr>
        <p:spPr>
          <a:xfrm>
            <a:off x="214314" y="3268267"/>
            <a:ext cx="714375" cy="267890"/>
          </a:xfrm>
          <a:prstGeom prst="striped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虚尾箭头 12"/>
          <p:cNvSpPr/>
          <p:nvPr/>
        </p:nvSpPr>
        <p:spPr>
          <a:xfrm>
            <a:off x="1214439" y="3857625"/>
            <a:ext cx="714375" cy="267891"/>
          </a:xfrm>
          <a:prstGeom prst="striped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虚尾箭头 13"/>
          <p:cNvSpPr/>
          <p:nvPr/>
        </p:nvSpPr>
        <p:spPr>
          <a:xfrm>
            <a:off x="2214564" y="4446985"/>
            <a:ext cx="714375" cy="267890"/>
          </a:xfrm>
          <a:prstGeom prst="stripedRigh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性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性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2 Lesson 1 I have a new sweater_课件1</Template>
  <TotalTime>0</TotalTime>
  <Words>206</Words>
  <Application>Microsoft Office PowerPoint</Application>
  <PresentationFormat>全屏显示(16:9)</PresentationFormat>
  <Paragraphs>68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黑体</vt:lpstr>
      <vt:lpstr>华文仿宋</vt:lpstr>
      <vt:lpstr>宋体</vt:lpstr>
      <vt:lpstr>微软雅黑</vt:lpstr>
      <vt:lpstr>Calibri</vt:lpstr>
      <vt:lpstr>Times New Roman</vt:lpstr>
      <vt:lpstr>Tw Cen MT</vt:lpstr>
      <vt:lpstr>Wingdings</vt:lpstr>
      <vt:lpstr>Wingdings 2</vt:lpstr>
      <vt:lpstr>WWW.2PPT.COM
</vt:lpstr>
      <vt:lpstr>Unit 2 Lesson 1 I have a new sweater.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2020-06-20T07:59:00Z</dcterms:created>
  <dcterms:modified xsi:type="dcterms:W3CDTF">2023-01-16T13:54:02Z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0FC31FE6021C4FCA9825A22CEA0B4DE4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