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74" r:id="rId4"/>
    <p:sldId id="258" r:id="rId5"/>
    <p:sldId id="259" r:id="rId6"/>
    <p:sldId id="260" r:id="rId7"/>
    <p:sldId id="287" r:id="rId8"/>
    <p:sldId id="288" r:id="rId9"/>
    <p:sldId id="320" r:id="rId10"/>
    <p:sldId id="278" r:id="rId11"/>
    <p:sldId id="301" r:id="rId12"/>
    <p:sldId id="309" r:id="rId13"/>
    <p:sldId id="310" r:id="rId14"/>
    <p:sldId id="311" r:id="rId15"/>
    <p:sldId id="312" r:id="rId16"/>
    <p:sldId id="313" r:id="rId17"/>
    <p:sldId id="314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C606-7A02-4847-9CC1-FF4F0147676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81D6B-5FFD-4690-A689-900188BC0B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81D6B-5FFD-4690-A689-900188BC0BC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7164288" y="1661964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3718" y="1779662"/>
            <a:ext cx="7772400" cy="1102519"/>
          </a:xfrm>
        </p:spPr>
        <p:txBody>
          <a:bodyPr/>
          <a:lstStyle/>
          <a:p>
            <a:r>
              <a:rPr lang="en-US" altLang="zh-CN" sz="6600" b="1" dirty="0">
                <a:solidFill>
                  <a:schemeClr val="tx2"/>
                </a:solidFill>
              </a:rPr>
              <a:t>It’s spring</a:t>
            </a:r>
            <a:endParaRPr lang="zh-CN" altLang="en-US" sz="6600" dirty="0"/>
          </a:p>
        </p:txBody>
      </p:sp>
      <p:sp>
        <p:nvSpPr>
          <p:cNvPr id="4" name="矩形 3"/>
          <p:cNvSpPr/>
          <p:nvPr/>
        </p:nvSpPr>
        <p:spPr>
          <a:xfrm>
            <a:off x="15836" y="4299942"/>
            <a:ext cx="912816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836" y="774748"/>
            <a:ext cx="9128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Unit 4 Seasons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9" y="627460"/>
            <a:ext cx="118333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/>
              <a:t>       </a:t>
            </a:r>
          </a:p>
          <a:p>
            <a:r>
              <a:rPr lang="zh-CN" altLang="en-US" sz="4000"/>
              <a:t> </a:t>
            </a:r>
          </a:p>
          <a:p>
            <a:r>
              <a:rPr lang="zh-CN" altLang="en-US" sz="4000"/>
              <a:t>       </a:t>
            </a:r>
          </a:p>
          <a:p>
            <a:endParaRPr lang="zh-CN" altLang="en-US" sz="4000"/>
          </a:p>
          <a:p>
            <a:endParaRPr lang="zh-CN" altLang="en-US" sz="4000"/>
          </a:p>
          <a:p>
            <a:endParaRPr lang="zh-CN" altLang="en-US" sz="4000"/>
          </a:p>
          <a:p>
            <a:endParaRPr lang="zh-CN" altLang="en-US" sz="4000"/>
          </a:p>
          <a:p>
            <a:endParaRPr lang="zh-CN" altLang="en-US" sz="4000"/>
          </a:p>
          <a:p>
            <a:endParaRPr lang="zh-CN" altLang="en-US" sz="4000"/>
          </a:p>
          <a:p>
            <a:endParaRPr lang="zh-CN" altLang="en-US" sz="4000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84213" y="1168004"/>
            <a:ext cx="845978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66"/>
                </a:solidFill>
              </a:rPr>
              <a:t>spring,   spring                     春光明媚spring.</a:t>
            </a:r>
          </a:p>
          <a:p>
            <a:endParaRPr lang="zh-CN" altLang="en-US" sz="2800" b="1" dirty="0">
              <a:solidFill>
                <a:srgbClr val="FF0066"/>
              </a:solidFill>
            </a:endParaRPr>
          </a:p>
          <a:p>
            <a:r>
              <a:rPr lang="zh-CN" altLang="en-US" sz="2800" b="1" dirty="0">
                <a:solidFill>
                  <a:srgbClr val="FF0066"/>
                </a:solidFill>
              </a:rPr>
              <a:t>summer,summer                  夏季summer 汗水淋。</a:t>
            </a:r>
          </a:p>
          <a:p>
            <a:endParaRPr lang="zh-CN" altLang="en-US" sz="2800" b="1" dirty="0">
              <a:solidFill>
                <a:srgbClr val="FF0066"/>
              </a:solidFill>
            </a:endParaRPr>
          </a:p>
          <a:p>
            <a:r>
              <a:rPr lang="zh-CN" altLang="en-US" sz="2800" b="1" dirty="0">
                <a:solidFill>
                  <a:srgbClr val="FF0066"/>
                </a:solidFill>
              </a:rPr>
              <a:t>autumn,  autumn                   秋高气爽autumn.</a:t>
            </a:r>
          </a:p>
          <a:p>
            <a:endParaRPr lang="zh-CN" altLang="en-US" sz="2800" b="1" dirty="0">
              <a:solidFill>
                <a:srgbClr val="FF0066"/>
              </a:solidFill>
            </a:endParaRPr>
          </a:p>
          <a:p>
            <a:r>
              <a:rPr lang="zh-CN" altLang="en-US" sz="2800" b="1" dirty="0">
                <a:solidFill>
                  <a:srgbClr val="FF0066"/>
                </a:solidFill>
              </a:rPr>
              <a:t>winter,    winter                      冬季winter 白如银。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60475" y="627460"/>
            <a:ext cx="2310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/>
              <a:t>Let's    chant.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141685"/>
            <a:ext cx="5519738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QQ截图201310231511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1" y="1006079"/>
            <a:ext cx="2663825" cy="18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348039" y="682229"/>
            <a:ext cx="4947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u="sng">
                <a:solidFill>
                  <a:srgbClr val="FF0066"/>
                </a:solidFill>
              </a:rPr>
              <a:t>What   season  is  it?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24075" y="1977628"/>
            <a:ext cx="8229600" cy="339447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zh-CN" altLang="en-US" sz="3600" dirty="0"/>
              <a:t>         </a:t>
            </a:r>
            <a:r>
              <a:rPr lang="zh-CN" altLang="en-US" sz="4000" dirty="0"/>
              <a:t>It’s </a:t>
            </a:r>
            <a:r>
              <a:rPr lang="zh-CN" altLang="en-US" sz="4000" dirty="0">
                <a:solidFill>
                  <a:srgbClr val="009900"/>
                </a:solidFill>
              </a:rPr>
              <a:t>spring</a:t>
            </a:r>
            <a:r>
              <a:rPr lang="zh-CN" altLang="en-US" sz="4000" dirty="0"/>
              <a:t>.</a:t>
            </a:r>
          </a:p>
          <a:p>
            <a:pPr>
              <a:buFontTx/>
              <a:buNone/>
            </a:pPr>
            <a:r>
              <a:rPr lang="zh-CN" altLang="en-US" sz="4000" dirty="0"/>
              <a:t>        It’s </a:t>
            </a:r>
            <a:r>
              <a:rPr lang="zh-CN" altLang="en-US" sz="4000" dirty="0">
                <a:solidFill>
                  <a:srgbClr val="0066FF"/>
                </a:solidFill>
              </a:rPr>
              <a:t>summer</a:t>
            </a:r>
            <a:r>
              <a:rPr lang="zh-CN" altLang="en-US" sz="4000" dirty="0"/>
              <a:t>.</a:t>
            </a:r>
          </a:p>
          <a:p>
            <a:pPr>
              <a:buFontTx/>
              <a:buNone/>
            </a:pPr>
            <a:r>
              <a:rPr lang="zh-CN" altLang="en-US" sz="4000" dirty="0"/>
              <a:t>        It’s </a:t>
            </a:r>
            <a:r>
              <a:rPr lang="zh-CN" altLang="en-US" sz="4000" dirty="0">
                <a:solidFill>
                  <a:srgbClr val="FF9900"/>
                </a:solidFill>
              </a:rPr>
              <a:t>autumn</a:t>
            </a:r>
            <a:r>
              <a:rPr lang="zh-CN" altLang="en-US" sz="4000" dirty="0"/>
              <a:t>.</a:t>
            </a:r>
          </a:p>
          <a:p>
            <a:pPr>
              <a:buFontTx/>
              <a:buNone/>
            </a:pPr>
            <a:r>
              <a:rPr lang="zh-CN" altLang="en-US" sz="4000" dirty="0"/>
              <a:t>        It’s winter.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 autoUpdateAnimBg="0"/>
      <p:bldP spid="16388" grpId="1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</a:t>
            </a:r>
            <a:r>
              <a:rPr lang="en-US" altLang="zh-CN" dirty="0">
                <a:solidFill>
                  <a:srgbClr val="660066"/>
                </a:solidFill>
              </a:rPr>
              <a:t>season</a:t>
            </a:r>
            <a:r>
              <a:rPr lang="en-US" altLang="zh-CN" dirty="0"/>
              <a:t> is </a:t>
            </a:r>
            <a:r>
              <a:rPr lang="en-US" altLang="zh-CN" dirty="0">
                <a:solidFill>
                  <a:schemeClr val="hlink"/>
                </a:solidFill>
              </a:rPr>
              <a:t>it</a:t>
            </a:r>
            <a:r>
              <a:rPr lang="en-US" altLang="zh-CN" dirty="0"/>
              <a:t>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4800" dirty="0"/>
              <a:t>         </a:t>
            </a:r>
            <a:r>
              <a:rPr lang="en-US" altLang="zh-CN" sz="5400" dirty="0"/>
              <a:t>It’s </a:t>
            </a:r>
            <a:r>
              <a:rPr lang="en-US" altLang="zh-CN" sz="5400" dirty="0">
                <a:solidFill>
                  <a:srgbClr val="009900"/>
                </a:solidFill>
              </a:rPr>
              <a:t>spring</a:t>
            </a:r>
            <a:r>
              <a:rPr lang="en-US" altLang="zh-CN" sz="5400" dirty="0"/>
              <a:t>.</a:t>
            </a:r>
          </a:p>
          <a:p>
            <a:r>
              <a:rPr lang="en-US" altLang="zh-CN" sz="5400" dirty="0"/>
              <a:t>        It’s </a:t>
            </a:r>
            <a:r>
              <a:rPr lang="en-US" altLang="zh-CN" sz="5400" dirty="0">
                <a:solidFill>
                  <a:srgbClr val="0066FF"/>
                </a:solidFill>
              </a:rPr>
              <a:t>summer</a:t>
            </a:r>
            <a:r>
              <a:rPr lang="en-US" altLang="zh-CN" sz="5400" dirty="0"/>
              <a:t>.</a:t>
            </a:r>
          </a:p>
          <a:p>
            <a:r>
              <a:rPr lang="en-US" altLang="zh-CN" sz="5400" dirty="0"/>
              <a:t>        It’s </a:t>
            </a:r>
            <a:r>
              <a:rPr lang="en-US" altLang="zh-CN" sz="5400" dirty="0">
                <a:solidFill>
                  <a:srgbClr val="FF9900"/>
                </a:solidFill>
              </a:rPr>
              <a:t>autumn</a:t>
            </a:r>
            <a:r>
              <a:rPr lang="en-US" altLang="zh-CN" sz="5400" dirty="0"/>
              <a:t>.</a:t>
            </a:r>
          </a:p>
          <a:p>
            <a:r>
              <a:rPr lang="en-US" altLang="zh-CN" sz="5400" dirty="0"/>
              <a:t>        It’s winter.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6000" dirty="0"/>
              <a:t>Play a guessing game: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200151"/>
            <a:ext cx="8497070" cy="339447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6000" dirty="0">
                <a:solidFill>
                  <a:srgbClr val="FF0000"/>
                </a:solidFill>
              </a:rPr>
              <a:t>What season is it?</a:t>
            </a:r>
          </a:p>
          <a:p>
            <a:pPr>
              <a:buFontTx/>
              <a:buNone/>
            </a:pPr>
            <a:r>
              <a:rPr lang="en-US" altLang="zh-CN" sz="6000" dirty="0">
                <a:solidFill>
                  <a:srgbClr val="FF0000"/>
                </a:solidFill>
              </a:rPr>
              <a:t>It’s ……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568" y="0"/>
            <a:ext cx="7634288" cy="42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7950" y="1924050"/>
            <a:ext cx="80188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dirty="0"/>
              <a:t>We have  _____days   in  a  </a:t>
            </a:r>
            <a:r>
              <a:rPr lang="zh-CN" altLang="en-US" sz="4000" u="sng" dirty="0"/>
              <a:t>week</a:t>
            </a:r>
            <a:r>
              <a:rPr lang="zh-CN" altLang="en-US" sz="4000" dirty="0"/>
              <a:t>.</a:t>
            </a:r>
          </a:p>
          <a:p>
            <a:endParaRPr lang="zh-CN" altLang="en-US" sz="4000" dirty="0"/>
          </a:p>
          <a:p>
            <a:r>
              <a:rPr lang="zh-CN" altLang="en-US" sz="4000" dirty="0"/>
              <a:t>                 我们一周有七天</a:t>
            </a:r>
            <a:r>
              <a:rPr lang="zh-CN" altLang="en-US" sz="4000" dirty="0" smtClean="0"/>
              <a:t>.</a:t>
            </a:r>
            <a:endParaRPr lang="zh-CN" altLang="en-US" sz="40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59816" y="1810156"/>
            <a:ext cx="15536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0066"/>
                </a:solidFill>
              </a:rPr>
              <a:t>seven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1279242"/>
            <a:ext cx="69252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dirty="0"/>
              <a:t>Let's   think.   让我们想一想。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100521" y="2571750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6" y="1491854"/>
            <a:ext cx="9109075" cy="3619500"/>
          </a:xfr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635376" y="33338"/>
            <a:ext cx="253466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chemeClr val="folHlink"/>
                </a:solidFill>
              </a:rPr>
              <a:t>spring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03576" y="844154"/>
            <a:ext cx="36134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 dirty="0"/>
              <a:t>It's       spring.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utoUpdateAnimBg="0"/>
      <p:bldP spid="6148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4" y="1491853"/>
            <a:ext cx="9107487" cy="3652838"/>
          </a:xfrm>
          <a:noFill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03575" y="141685"/>
            <a:ext cx="31790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009900"/>
                </a:solidFill>
              </a:rPr>
              <a:t>summer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19476" y="844153"/>
            <a:ext cx="3043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/>
              <a:t>It's    summer.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utoUpdateAnimBg="0"/>
      <p:bldP spid="7172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83507"/>
            <a:ext cx="9037638" cy="3759994"/>
          </a:xfrm>
          <a:noFill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492500" y="141685"/>
            <a:ext cx="296267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dirty="0">
                <a:solidFill>
                  <a:srgbClr val="FFFF00"/>
                </a:solidFill>
              </a:rPr>
              <a:t>autumn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63938" y="897731"/>
            <a:ext cx="28087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/>
              <a:t>It's    autumn.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utoUpdateAnimBg="0"/>
      <p:bldP spid="8196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3" y="1491854"/>
            <a:ext cx="9072562" cy="3619500"/>
          </a:xfr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419475" y="141685"/>
            <a:ext cx="22381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dirty="0"/>
              <a:t>winter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63938" y="952500"/>
            <a:ext cx="2335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/>
              <a:t>It's    winter.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WordArt 6" descr="weave"/>
          <p:cNvSpPr>
            <a:spLocks noChangeArrowheads="1" noChangeShapeType="1"/>
          </p:cNvSpPr>
          <p:nvPr/>
        </p:nvSpPr>
        <p:spPr bwMode="auto">
          <a:xfrm>
            <a:off x="684213" y="1438275"/>
            <a:ext cx="7594600" cy="1588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600" b="1">
                <a:ln w="9525">
                  <a:rou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four seasons</a:t>
            </a:r>
            <a:endParaRPr lang="zh-CN" altLang="en-US" sz="3600" b="1">
              <a:ln w="9525">
                <a:rou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/>
          </p:cNvSpPr>
          <p:nvPr/>
        </p:nvSpPr>
        <p:spPr bwMode="auto">
          <a:xfrm>
            <a:off x="755651" y="411510"/>
            <a:ext cx="3605213" cy="10934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72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仿宋_GB2312"/>
              </a:rPr>
              <a:t>season</a:t>
            </a:r>
            <a:endParaRPr lang="zh-CN" altLang="en-US" sz="72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仿宋_GB2312"/>
            </a:endParaRPr>
          </a:p>
        </p:txBody>
      </p:sp>
      <p:sp>
        <p:nvSpPr>
          <p:cNvPr id="11267" name="WordArt 3" descr="weave">
            <a:hlinkClick r:id="rId2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1547814" y="1714500"/>
            <a:ext cx="2452687" cy="9322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600" b="1" dirty="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spring</a:t>
            </a:r>
            <a:endParaRPr lang="zh-CN" altLang="en-US" sz="3600" b="1" dirty="0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8" name="WordArt 4" descr="weave">
            <a:hlinkClick r:id="rId4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5257801" y="1984772"/>
            <a:ext cx="2339975" cy="661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600" b="1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summer</a:t>
            </a:r>
            <a:endParaRPr lang="zh-CN" altLang="en-US" sz="3600" b="1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9" name="WordArt 5" descr="weave">
            <a:hlinkClick r:id="rId4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1547814" y="3274219"/>
            <a:ext cx="2452687" cy="8643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600" b="1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autumn</a:t>
            </a:r>
            <a:endParaRPr lang="zh-CN" altLang="en-US" sz="3600" b="1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0" name="WordArt 6" descr="weave">
            <a:hlinkClick r:id="rId4" action="ppaction://hlinksldjump"/>
          </p:cNvPr>
          <p:cNvSpPr>
            <a:spLocks noChangeArrowheads="1" noChangeShapeType="1"/>
          </p:cNvSpPr>
          <p:nvPr/>
        </p:nvSpPr>
        <p:spPr bwMode="auto">
          <a:xfrm>
            <a:off x="5257801" y="3274219"/>
            <a:ext cx="2339975" cy="8643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600" b="1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winter</a:t>
            </a:r>
            <a:endParaRPr lang="zh-CN" altLang="en-US" sz="3600" b="1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71" name="WordArt 7"/>
          <p:cNvSpPr>
            <a:spLocks noChangeArrowheads="1" noChangeShapeType="1"/>
          </p:cNvSpPr>
          <p:nvPr/>
        </p:nvSpPr>
        <p:spPr bwMode="auto">
          <a:xfrm>
            <a:off x="4802189" y="641748"/>
            <a:ext cx="1931987" cy="835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季节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 animBg="1"/>
      <p:bldP spid="11270" grpId="0" animBg="1"/>
      <p:bldP spid="11271" grpId="0" animBg="1"/>
      <p:bldP spid="1127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1010181210291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9385"/>
            <a:ext cx="4318000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b47ea45c10ce5fd37dc090a38a426fe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26000" y="844154"/>
            <a:ext cx="4318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2786001_081702636000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90887"/>
            <a:ext cx="43180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3710458_103957002629_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26000" y="3290887"/>
            <a:ext cx="43180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95289" y="141685"/>
            <a:ext cx="8137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How many seasons in a year?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3276601" y="2463404"/>
            <a:ext cx="1152525" cy="8643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132138" y="2680098"/>
            <a:ext cx="14398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</a:rPr>
              <a:t> </a:t>
            </a:r>
            <a:r>
              <a:rPr lang="en-US" altLang="zh-CN" sz="4000" b="1">
                <a:solidFill>
                  <a:srgbClr val="FF0000"/>
                </a:solidFill>
              </a:rPr>
              <a:t>four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9750" y="2625329"/>
            <a:ext cx="3384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/>
              <a:t>   </a:t>
            </a:r>
            <a:r>
              <a:rPr lang="en-US" altLang="zh-CN" sz="4000" dirty="0"/>
              <a:t>We have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624388" y="2582466"/>
            <a:ext cx="44422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/>
              <a:t>seasons  in a           </a:t>
            </a:r>
            <a:r>
              <a:rPr lang="zh-CN" altLang="en-US" sz="360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453313" y="2409826"/>
            <a:ext cx="17684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 u="sng">
                <a:solidFill>
                  <a:srgbClr val="FF0066"/>
                </a:solidFill>
              </a:rPr>
              <a:t>year</a:t>
            </a:r>
          </a:p>
          <a:p>
            <a:r>
              <a:rPr lang="zh-CN" altLang="en-US" sz="6000" b="1">
                <a:solidFill>
                  <a:srgbClr val="FF0066"/>
                </a:solidFill>
              </a:rPr>
              <a:t>  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296" grpId="0" animBg="1"/>
      <p:bldP spid="12297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全屏显示(16:9)</PresentationFormat>
  <Paragraphs>60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仿宋_GB2312</vt:lpstr>
      <vt:lpstr>宋体</vt:lpstr>
      <vt:lpstr>微软雅黑</vt:lpstr>
      <vt:lpstr>Arial</vt:lpstr>
      <vt:lpstr>Arial Black</vt:lpstr>
      <vt:lpstr>Calibri</vt:lpstr>
      <vt:lpstr>WWW.2PPT.COM
</vt:lpstr>
      <vt:lpstr>It’s spring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season is it?</vt:lpstr>
      <vt:lpstr>Play a guessing game: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2012-10-24T08:06:00Z</dcterms:created>
  <dcterms:modified xsi:type="dcterms:W3CDTF">2023-01-16T13:54:15Z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4E7E747CA7E7466790D45195F9C4A526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