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64" r:id="rId2"/>
    <p:sldId id="264" r:id="rId3"/>
    <p:sldId id="263" r:id="rId4"/>
    <p:sldId id="261" r:id="rId5"/>
    <p:sldId id="360" r:id="rId6"/>
    <p:sldId id="361" r:id="rId7"/>
    <p:sldId id="362" r:id="rId8"/>
    <p:sldId id="275" r:id="rId9"/>
    <p:sldId id="359" r:id="rId10"/>
    <p:sldId id="286" r:id="rId11"/>
    <p:sldId id="293" r:id="rId12"/>
    <p:sldId id="350" r:id="rId13"/>
    <p:sldId id="357" r:id="rId14"/>
    <p:sldId id="363" r:id="rId15"/>
    <p:sldId id="358" r:id="rId16"/>
    <p:sldId id="288" r:id="rId17"/>
    <p:sldId id="290" r:id="rId18"/>
  </p:sldIdLst>
  <p:sldSz cx="9144000" cy="5143500" type="screen16x9"/>
  <p:notesSz cx="6858000" cy="9144000"/>
  <p:defaultTextStyle>
    <a:defPPr>
      <a:defRPr lang="zh-CN"/>
    </a:defPPr>
    <a:lvl1pPr marL="0" lvl="0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8615" lvl="1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96595" lvl="2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45210" lvl="3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93190" lvl="4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41805" lvl="5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89785" lvl="6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38400" lvl="7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87015" lvl="8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12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6ED3"/>
    <a:srgbClr val="E054C8"/>
    <a:srgbClr val="FD4DFF"/>
    <a:srgbClr val="FF66FF"/>
    <a:srgbClr val="E30782"/>
    <a:srgbClr val="00493A"/>
    <a:srgbClr val="F599C1"/>
    <a:srgbClr val="FFB343"/>
    <a:srgbClr val="F8D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84" y="-690"/>
      </p:cViewPr>
      <p:guideLst>
        <p:guide orient="horz" pos="1512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2023-01-16</a:t>
            </a:fld>
            <a:endParaRPr lang="zh-CN" altLang="en-US" strike="noStrike" noProof="1"/>
          </a:p>
        </p:txBody>
      </p:sp>
      <p:sp>
        <p:nvSpPr>
          <p:cNvPr id="410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0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86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9659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4521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9319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4180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8978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3840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870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457689" y="4685110"/>
            <a:ext cx="2133437" cy="358379"/>
          </a:xfrm>
        </p:spPr>
        <p:txBody>
          <a:bodyPr lIns="69668" tIns="34834" rIns="69668" bIns="34834"/>
          <a:lstStyle>
            <a:lvl1pPr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2023-01-16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485" y="4685110"/>
            <a:ext cx="2895030" cy="358379"/>
          </a:xfrm>
        </p:spPr>
        <p:txBody>
          <a:bodyPr lIns="69668" tIns="34834" rIns="69668" bIns="34834"/>
          <a:lstStyle>
            <a:lvl1pPr algn="ct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2875" y="4685110"/>
            <a:ext cx="2133437" cy="358379"/>
          </a:xfrm>
        </p:spPr>
        <p:txBody>
          <a:bodyPr lIns="69668" tIns="34834" rIns="69668" bIns="34834"/>
          <a:lstStyle>
            <a:lvl1pPr algn="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4861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69659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4521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39319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60985" indent="-26098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lvl="1" indent="-217805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0585" lvl="2" indent="-17399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lvl="3" indent="-17399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815" lvl="4" indent="-17399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6430" lvl="5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64410" lvl="6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13025" lvl="7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61640" lvl="8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9659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8615" lvl="1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96595" lvl="2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45210" lvl="3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93190" lvl="4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41805" lvl="5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91055" lvl="6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39035" lvl="7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87650" lvl="8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34.png"/><Relationship Id="rId7" Type="http://schemas.openxmlformats.org/officeDocument/2006/relationships/image" Target="../media/image31.wmf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30.wmf"/><Relationship Id="rId10" Type="http://schemas.openxmlformats.org/officeDocument/2006/relationships/image" Target="../media/image35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39.png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oleObject" Target="../embeddings/oleObject19.bin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43.png"/><Relationship Id="rId4" Type="http://schemas.openxmlformats.org/officeDocument/2006/relationships/image" Target="../media/image40.wmf"/><Relationship Id="rId9" Type="http://schemas.openxmlformats.org/officeDocument/2006/relationships/image" Target="../media/image4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43.png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4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46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5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2.wmf"/><Relationship Id="rId19" Type="http://schemas.openxmlformats.org/officeDocument/2006/relationships/image" Target="../media/image17.png"/><Relationship Id="rId4" Type="http://schemas.openxmlformats.org/officeDocument/2006/relationships/image" Target="../media/image9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24.tiff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795" y="1545637"/>
            <a:ext cx="9131205" cy="901345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星期日的安排</a:t>
            </a:r>
          </a:p>
        </p:txBody>
      </p:sp>
      <p:sp>
        <p:nvSpPr>
          <p:cNvPr id="3" name="矩形 2"/>
          <p:cNvSpPr/>
          <p:nvPr/>
        </p:nvSpPr>
        <p:spPr>
          <a:xfrm>
            <a:off x="-7181" y="3867894"/>
            <a:ext cx="9151181" cy="407035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3" descr="图片6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6266" y="11906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04" name="文本框 20"/>
          <p:cNvSpPr txBox="1"/>
          <p:nvPr/>
        </p:nvSpPr>
        <p:spPr>
          <a:xfrm>
            <a:off x="518714" y="2403054"/>
            <a:ext cx="8223305" cy="900247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en-US" sz="270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错因分析：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</a:rPr>
              <a:t>当算式中有括号时，应先算括号里面的，再算括号外面的。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18714" y="600803"/>
            <a:ext cx="8366540" cy="821429"/>
            <a:chOff x="674688" y="801071"/>
            <a:chExt cx="10882312" cy="1095238"/>
          </a:xfrm>
        </p:grpSpPr>
        <p:sp>
          <p:nvSpPr>
            <p:cNvPr id="16386" name="文本框 1"/>
            <p:cNvSpPr txBox="1"/>
            <p:nvPr/>
          </p:nvSpPr>
          <p:spPr>
            <a:xfrm>
              <a:off x="674688" y="1025526"/>
              <a:ext cx="10882312" cy="6771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>
                  <a:solidFill>
                    <a:srgbClr val="E30782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例</a:t>
              </a:r>
              <a:r>
                <a:rPr lang="zh-CN" altLang="en-US" sz="2700" b="1">
                  <a:solidFill>
                    <a:srgbClr val="F599C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zh-CN" altLang="en-US" sz="27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计算：</a:t>
              </a: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634407" y="801071"/>
              <a:ext cx="2619048" cy="1095238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8714" y="1553973"/>
            <a:ext cx="5454961" cy="70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32829" y="3507686"/>
            <a:ext cx="5198688" cy="692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5" descr="图片7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17487" y="9882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2"/>
          <p:cNvGrpSpPr/>
          <p:nvPr/>
        </p:nvGrpSpPr>
        <p:grpSpPr>
          <a:xfrm>
            <a:off x="313425" y="615538"/>
            <a:ext cx="8576748" cy="1680976"/>
            <a:chOff x="407669" y="820717"/>
            <a:chExt cx="11155729" cy="2241301"/>
          </a:xfrm>
        </p:grpSpPr>
        <p:sp>
          <p:nvSpPr>
            <p:cNvPr id="2" name="文本框 1"/>
            <p:cNvSpPr txBox="1"/>
            <p:nvPr/>
          </p:nvSpPr>
          <p:spPr>
            <a:xfrm>
              <a:off x="407669" y="1018382"/>
              <a:ext cx="11155729" cy="2043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600" b="1" dirty="0">
                  <a:solidFill>
                    <a:srgbClr val="E56ED3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1.</a:t>
              </a:r>
              <a:r>
                <a:rPr lang="en-US" altLang="zh-CN" sz="2600" b="1" dirty="0">
                  <a:solidFill>
                    <a:srgbClr val="E054C8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zh-CN" altLang="en-US" sz="26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一个人一天中大约有  的时间学习和工作， 的时间用餐， 的时间参加文娱或体育活动，剩下的时间睡觉。每天的睡眠时间约占一天时间的几分之几？</a:t>
              </a:r>
              <a:r>
                <a:rPr lang="zh-CN" altLang="en-US" noProof="1"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（</a:t>
              </a:r>
              <a:r>
                <a:rPr lang="zh-CN" altLang="en-US" sz="2600" noProof="1"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选自教材</a:t>
              </a:r>
              <a:r>
                <a:rPr lang="en-US" altLang="zh-CN" sz="2600" noProof="1"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P6</a:t>
              </a:r>
              <a:r>
                <a:rPr lang="zh-CN" altLang="en-US" sz="2600" noProof="1"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600" noProof="1"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T2</a:t>
              </a:r>
              <a:r>
                <a:rPr lang="zh-CN" altLang="en-US" sz="2100" noProof="1"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）</a:t>
              </a:r>
              <a:endParaRPr lang="zh-CN" altLang="en-US" sz="26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" name="Object 2"/>
            <p:cNvGraphicFramePr>
              <a:graphicFrameLocks noChangeAspect="1"/>
            </p:cNvGraphicFramePr>
            <p:nvPr/>
          </p:nvGraphicFramePr>
          <p:xfrm>
            <a:off x="4938663" y="849005"/>
            <a:ext cx="354430" cy="9797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0" r:id="rId4" imgW="152400" imgH="419100" progId="Equation.DSMT4">
                    <p:embed/>
                  </p:oleObj>
                </mc:Choice>
                <mc:Fallback>
                  <p:oleObj r:id="rId4" imgW="152400" imgH="4191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8663" y="849005"/>
                          <a:ext cx="354430" cy="9797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3"/>
            <p:cNvGraphicFramePr>
              <a:graphicFrameLocks noChangeAspect="1"/>
            </p:cNvGraphicFramePr>
            <p:nvPr/>
          </p:nvGraphicFramePr>
          <p:xfrm>
            <a:off x="9027364" y="820717"/>
            <a:ext cx="324770" cy="9797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1" r:id="rId6" imgW="139700" imgH="419100" progId="Equation.DSMT4">
                    <p:embed/>
                  </p:oleObj>
                </mc:Choice>
                <mc:Fallback>
                  <p:oleObj r:id="rId6" imgW="139700" imgH="41910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27364" y="820717"/>
                          <a:ext cx="324770" cy="9797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4"/>
            <p:cNvGraphicFramePr>
              <a:graphicFrameLocks noChangeAspect="1"/>
            </p:cNvGraphicFramePr>
            <p:nvPr/>
          </p:nvGraphicFramePr>
          <p:xfrm>
            <a:off x="1194247" y="1456145"/>
            <a:ext cx="327475" cy="9797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2" r:id="rId8" imgW="139700" imgH="419100" progId="Equation.DSMT4">
                    <p:embed/>
                  </p:oleObj>
                </mc:Choice>
                <mc:Fallback>
                  <p:oleObj r:id="rId8" imgW="139700" imgH="41910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4247" y="1456145"/>
                          <a:ext cx="327475" cy="9797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7508" y="2072429"/>
            <a:ext cx="6868985" cy="149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对象 8"/>
          <p:cNvGraphicFramePr>
            <a:graphicFrameLocks noChangeAspect="1"/>
          </p:cNvGraphicFramePr>
          <p:nvPr/>
        </p:nvGraphicFramePr>
        <p:xfrm>
          <a:off x="3401611" y="3509312"/>
          <a:ext cx="2263904" cy="780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3" r:id="rId11" imgW="1269365" imgH="444500" progId="Equation.DSMT4">
                  <p:embed/>
                </p:oleObj>
              </mc:Choice>
              <mc:Fallback>
                <p:oleObj r:id="rId11" imgW="1269365" imgH="444500" progId="Equation.DSMT4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1611" y="3509312"/>
                        <a:ext cx="2263904" cy="7809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组合 20"/>
          <p:cNvGrpSpPr/>
          <p:nvPr/>
        </p:nvGrpSpPr>
        <p:grpSpPr>
          <a:xfrm>
            <a:off x="1082208" y="4108961"/>
            <a:ext cx="6186309" cy="892552"/>
            <a:chOff x="1407622" y="5478614"/>
            <a:chExt cx="8046498" cy="1190069"/>
          </a:xfrm>
        </p:grpSpPr>
        <p:sp>
          <p:nvSpPr>
            <p:cNvPr id="13" name="矩形 3"/>
            <p:cNvSpPr>
              <a:spLocks noChangeArrowheads="1"/>
            </p:cNvSpPr>
            <p:nvPr/>
          </p:nvSpPr>
          <p:spPr bwMode="auto">
            <a:xfrm>
              <a:off x="1407622" y="5740225"/>
              <a:ext cx="8046498" cy="656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6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答：每天的睡眠时间约占一天时间的  。</a:t>
              </a: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8414876" y="5478614"/>
              <a:ext cx="576064" cy="1190069"/>
              <a:chOff x="9648507" y="4731053"/>
              <a:chExt cx="576064" cy="1190069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9677831" y="5329797"/>
                <a:ext cx="3013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文本框 17"/>
              <p:cNvSpPr txBox="1"/>
              <p:nvPr/>
            </p:nvSpPr>
            <p:spPr>
              <a:xfrm>
                <a:off x="9648507" y="4731053"/>
                <a:ext cx="576064" cy="1190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  <a:p>
                <a:r>
                  <a:rPr lang="en-US" altLang="zh-CN" sz="2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zh-CN" altLang="en-US" sz="2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91888" y="901951"/>
            <a:ext cx="8359541" cy="899160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 b="1" dirty="0">
                <a:solidFill>
                  <a:srgbClr val="E56ED3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2. </a:t>
            </a:r>
            <a:r>
              <a:rPr lang="en-US" altLang="zh-CN" sz="27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算一算，与同伴交流你的计算方法。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endParaRPr lang="en-US" altLang="zh-CN" sz="2700" noProof="1"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P6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T3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54921" y="1964770"/>
            <a:ext cx="7876684" cy="77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2052725" y="2900727"/>
          <a:ext cx="430958" cy="78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r:id="rId4" imgW="241300" imgH="444500" progId="Equation.DSMT4">
                  <p:embed/>
                </p:oleObj>
              </mc:Choice>
              <mc:Fallback>
                <p:oleObj r:id="rId4" imgW="241300" imgH="44450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2725" y="2900727"/>
                        <a:ext cx="430958" cy="78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4694748" y="2900727"/>
          <a:ext cx="295514" cy="78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r:id="rId6" imgW="165100" imgH="443865" progId="Equation.DSMT4">
                  <p:embed/>
                </p:oleObj>
              </mc:Choice>
              <mc:Fallback>
                <p:oleObj r:id="rId6" imgW="165100" imgH="443865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748" y="2900727"/>
                        <a:ext cx="295514" cy="78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7699567" y="2900726"/>
          <a:ext cx="433011" cy="78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r:id="rId8" imgW="241300" imgH="444500" progId="Equation.DSMT4">
                  <p:embed/>
                </p:oleObj>
              </mc:Choice>
              <mc:Fallback>
                <p:oleObj r:id="rId8" imgW="241300" imgH="44450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567" y="2900726"/>
                        <a:ext cx="433011" cy="78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585994" y="2295775"/>
            <a:ext cx="6643344" cy="69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(1)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他们前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45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分总共走了全程的几分之几？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58519" y="267494"/>
            <a:ext cx="8517150" cy="2260877"/>
            <a:chOff x="336254" y="356659"/>
            <a:chExt cx="11078210" cy="3014502"/>
          </a:xfrm>
        </p:grpSpPr>
        <p:sp>
          <p:nvSpPr>
            <p:cNvPr id="4" name="文本框 3"/>
            <p:cNvSpPr txBox="1"/>
            <p:nvPr/>
          </p:nvSpPr>
          <p:spPr>
            <a:xfrm>
              <a:off x="336254" y="588862"/>
              <a:ext cx="11078210" cy="2782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700" b="1" dirty="0">
                  <a:solidFill>
                    <a:srgbClr val="E56ED3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3. </a:t>
              </a:r>
              <a:r>
                <a:rPr lang="en-US" altLang="zh-CN" sz="27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zh-CN" altLang="en-US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笑笑和爸爸去登山，用</a:t>
              </a:r>
              <a:r>
                <a:rPr lang="en-US" altLang="zh-CN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20</a:t>
              </a:r>
              <a:r>
                <a:rPr lang="zh-CN" altLang="en-US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分走了全的  ，又用了</a:t>
              </a:r>
              <a:r>
                <a:rPr lang="en-US" altLang="zh-CN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25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   </a:t>
              </a:r>
              <a:r>
                <a:rPr lang="zh-CN" altLang="en-US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分走了全程的一半，最后用</a:t>
              </a:r>
              <a:r>
                <a:rPr lang="en-US" altLang="zh-CN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5</a:t>
              </a:r>
              <a:r>
                <a:rPr lang="zh-CN" altLang="en-US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分登上了山顶，请你</a:t>
              </a:r>
              <a:endPara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   </a:t>
              </a:r>
              <a:r>
                <a:rPr lang="zh-CN" altLang="en-US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先画图表示笑笑和爸爸登山的过程，再解决下面的</a:t>
              </a:r>
              <a:endPara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   </a:t>
              </a:r>
              <a:r>
                <a:rPr lang="zh-CN" altLang="en-US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问题。</a:t>
              </a:r>
              <a:r>
                <a:rPr lang="zh-CN" altLang="en-US" sz="2700" b="1" dirty="0">
                  <a:latin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zh-CN" altLang="en-US" sz="2700" noProof="1"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（选自教材</a:t>
              </a:r>
              <a:r>
                <a:rPr lang="en-US" altLang="zh-CN" sz="2700" noProof="1"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P6</a:t>
              </a:r>
              <a:r>
                <a:rPr lang="zh-CN" altLang="en-US" sz="2700" noProof="1"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700" noProof="1"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T4</a:t>
              </a:r>
              <a:r>
                <a:rPr lang="zh-CN" altLang="en-US" sz="2700" noProof="1"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）</a:t>
              </a:r>
              <a:endPara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" name="对象 1"/>
            <p:cNvGraphicFramePr>
              <a:graphicFrameLocks noChangeAspect="1"/>
            </p:cNvGraphicFramePr>
            <p:nvPr/>
          </p:nvGraphicFramePr>
          <p:xfrm>
            <a:off x="8194625" y="356659"/>
            <a:ext cx="365175" cy="10119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94" r:id="rId3" imgW="152400" imgH="419100" progId="Equation.DSMT4">
                    <p:embed/>
                  </p:oleObj>
                </mc:Choice>
                <mc:Fallback>
                  <p:oleObj r:id="rId3" imgW="152400" imgH="419100" progId="Equation.DSMT4">
                    <p:embed/>
                    <p:pic>
                      <p:nvPicPr>
                        <p:cNvPr id="0" name="对象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94625" y="356659"/>
                          <a:ext cx="365175" cy="10119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3695" y="2058659"/>
            <a:ext cx="2040679" cy="166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 bwMode="auto">
          <a:xfrm>
            <a:off x="1028883" y="2981692"/>
            <a:ext cx="5897768" cy="1492445"/>
            <a:chOff x="827471" y="4401461"/>
            <a:chExt cx="7671861" cy="1989927"/>
          </a:xfrm>
        </p:grpSpPr>
        <p:graphicFrame>
          <p:nvGraphicFramePr>
            <p:cNvPr id="8" name="对象 6"/>
            <p:cNvGraphicFramePr>
              <a:graphicFrameLocks noChangeAspect="1"/>
            </p:cNvGraphicFramePr>
            <p:nvPr/>
          </p:nvGraphicFramePr>
          <p:xfrm>
            <a:off x="3494088" y="4401461"/>
            <a:ext cx="1870282" cy="1018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95" r:id="rId6" imgW="824865" imgH="444500" progId="Equation.DSMT4">
                    <p:embed/>
                  </p:oleObj>
                </mc:Choice>
                <mc:Fallback>
                  <p:oleObj r:id="rId6" imgW="824865" imgH="444500" progId="Equation.DSMT4">
                    <p:embed/>
                    <p:pic>
                      <p:nvPicPr>
                        <p:cNvPr id="0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4088" y="4401461"/>
                          <a:ext cx="1870282" cy="1018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" name="组合 7"/>
            <p:cNvGrpSpPr/>
            <p:nvPr/>
          </p:nvGrpSpPr>
          <p:grpSpPr bwMode="auto">
            <a:xfrm>
              <a:off x="827471" y="5336531"/>
              <a:ext cx="7671861" cy="1054857"/>
              <a:chOff x="2721618" y="5529618"/>
              <a:chExt cx="7670993" cy="1054859"/>
            </a:xfrm>
          </p:grpSpPr>
          <p:graphicFrame>
            <p:nvGraphicFramePr>
              <p:cNvPr id="10" name="对象 2"/>
              <p:cNvGraphicFramePr>
                <a:graphicFrameLocks noChangeAspect="1"/>
              </p:cNvGraphicFramePr>
              <p:nvPr/>
            </p:nvGraphicFramePr>
            <p:xfrm>
              <a:off x="9274175" y="5529618"/>
              <a:ext cx="569181" cy="10548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96" r:id="rId8" imgW="241300" imgH="444500" progId="Equation.DSMT4">
                      <p:embed/>
                    </p:oleObj>
                  </mc:Choice>
                  <mc:Fallback>
                    <p:oleObj r:id="rId8" imgW="241300" imgH="444500" progId="Equation.DSMT4">
                      <p:embed/>
                      <p:pic>
                        <p:nvPicPr>
                          <p:cNvPr id="0" name="对象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274175" y="5529618"/>
                            <a:ext cx="569181" cy="105485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" name="矩形 3"/>
              <p:cNvSpPr>
                <a:spLocks noChangeArrowheads="1"/>
              </p:cNvSpPr>
              <p:nvPr/>
            </p:nvSpPr>
            <p:spPr bwMode="auto">
              <a:xfrm>
                <a:off x="2721618" y="5733882"/>
                <a:ext cx="7670993" cy="677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zh-CN" altLang="en-US" sz="270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答：他们前</a:t>
                </a:r>
                <a:r>
                  <a:rPr lang="en-US" altLang="zh-CN" sz="270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45</a:t>
                </a:r>
                <a:r>
                  <a:rPr lang="zh-CN" altLang="en-US" sz="270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分总共走了全程的   。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696716" y="2473716"/>
            <a:ext cx="6643344" cy="9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(2)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最后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5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分钟走的路程是全路程的几分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>
              <a:defRPr/>
            </a:pP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之几？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3695" y="2058659"/>
            <a:ext cx="2040679" cy="166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 bwMode="auto">
          <a:xfrm>
            <a:off x="895102" y="3273829"/>
            <a:ext cx="6417140" cy="1428026"/>
            <a:chOff x="245577" y="4375525"/>
            <a:chExt cx="8348403" cy="1904035"/>
          </a:xfrm>
        </p:grpSpPr>
        <p:graphicFrame>
          <p:nvGraphicFramePr>
            <p:cNvPr id="8" name="对象 6"/>
            <p:cNvGraphicFramePr>
              <a:graphicFrameLocks noChangeAspect="1"/>
            </p:cNvGraphicFramePr>
            <p:nvPr/>
          </p:nvGraphicFramePr>
          <p:xfrm>
            <a:off x="3388212" y="4375525"/>
            <a:ext cx="1976521" cy="104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0" r:id="rId4" imgW="850265" imgH="444500" progId="Equation.DSMT4">
                    <p:embed/>
                  </p:oleObj>
                </mc:Choice>
                <mc:Fallback>
                  <p:oleObj r:id="rId4" imgW="850265" imgH="444500" progId="Equation.DSMT4">
                    <p:embed/>
                    <p:pic>
                      <p:nvPicPr>
                        <p:cNvPr id="0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8212" y="4375525"/>
                          <a:ext cx="1976521" cy="1044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" name="组合 7"/>
            <p:cNvGrpSpPr/>
            <p:nvPr/>
          </p:nvGrpSpPr>
          <p:grpSpPr bwMode="auto">
            <a:xfrm>
              <a:off x="245577" y="5326789"/>
              <a:ext cx="8348403" cy="952771"/>
              <a:chOff x="2139789" y="5519872"/>
              <a:chExt cx="8347459" cy="952772"/>
            </a:xfrm>
          </p:grpSpPr>
          <p:graphicFrame>
            <p:nvGraphicFramePr>
              <p:cNvPr id="10" name="对象 2"/>
              <p:cNvGraphicFramePr>
                <a:graphicFrameLocks noChangeAspect="1"/>
              </p:cNvGraphicFramePr>
              <p:nvPr/>
            </p:nvGraphicFramePr>
            <p:xfrm>
              <a:off x="9346779" y="5519872"/>
              <a:ext cx="514096" cy="9527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211" r:id="rId6" imgW="241300" imgH="444500" progId="Equation.DSMT4">
                      <p:embed/>
                    </p:oleObj>
                  </mc:Choice>
                  <mc:Fallback>
                    <p:oleObj r:id="rId6" imgW="241300" imgH="444500" progId="Equation.DSMT4">
                      <p:embed/>
                      <p:pic>
                        <p:nvPicPr>
                          <p:cNvPr id="0" name="对象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346779" y="5519872"/>
                            <a:ext cx="514096" cy="9527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" name="矩形 3"/>
              <p:cNvSpPr>
                <a:spLocks noChangeArrowheads="1"/>
              </p:cNvSpPr>
              <p:nvPr/>
            </p:nvSpPr>
            <p:spPr bwMode="auto">
              <a:xfrm>
                <a:off x="2139789" y="5673094"/>
                <a:ext cx="8347459" cy="677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zh-CN" altLang="en-US" sz="2700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答：最后</a:t>
                </a:r>
                <a:r>
                  <a:rPr lang="en-US" altLang="zh-CN" sz="2700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5</a:t>
                </a:r>
                <a:r>
                  <a:rPr lang="zh-CN" altLang="en-US" sz="2700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分钟走的路程是全路程的   。</a:t>
                </a: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258519" y="299903"/>
            <a:ext cx="8517150" cy="2228468"/>
            <a:chOff x="336254" y="399871"/>
            <a:chExt cx="11078210" cy="2971290"/>
          </a:xfrm>
        </p:grpSpPr>
        <p:sp>
          <p:nvSpPr>
            <p:cNvPr id="13" name="文本框 12"/>
            <p:cNvSpPr txBox="1"/>
            <p:nvPr/>
          </p:nvSpPr>
          <p:spPr>
            <a:xfrm>
              <a:off x="336254" y="588862"/>
              <a:ext cx="11078210" cy="2782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700" b="1">
                  <a:solidFill>
                    <a:srgbClr val="E56ED3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3. </a:t>
              </a:r>
              <a:r>
                <a:rPr lang="en-US" altLang="zh-CN" sz="2700" b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zh-CN" altLang="en-US" sz="27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笑笑和爸爸去登山，用</a:t>
              </a:r>
              <a:r>
                <a:rPr lang="en-US" altLang="zh-CN" sz="27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20</a:t>
              </a:r>
              <a:r>
                <a:rPr lang="zh-CN" altLang="en-US" sz="27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分走了全的  ，又用了</a:t>
              </a:r>
              <a:r>
                <a:rPr lang="en-US" altLang="zh-CN" sz="27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25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27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   </a:t>
              </a:r>
              <a:r>
                <a:rPr lang="zh-CN" altLang="en-US" sz="27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分走了全程的一半，最后用</a:t>
              </a:r>
              <a:r>
                <a:rPr lang="en-US" altLang="zh-CN" sz="27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5</a:t>
              </a:r>
              <a:r>
                <a:rPr lang="zh-CN" altLang="en-US" sz="27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分登上了山顶，请你</a:t>
              </a:r>
              <a:endPara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7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   </a:t>
              </a:r>
              <a:r>
                <a:rPr lang="zh-CN" altLang="en-US" sz="27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先画图表示笑笑和爸爸登山的过程，再解决下面的</a:t>
              </a:r>
              <a:endPara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7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   </a:t>
              </a:r>
              <a:r>
                <a:rPr lang="zh-CN" altLang="en-US" sz="27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问题。</a:t>
              </a:r>
              <a:endPara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4" name="对象 1"/>
            <p:cNvGraphicFramePr>
              <a:graphicFrameLocks noChangeAspect="1"/>
            </p:cNvGraphicFramePr>
            <p:nvPr/>
          </p:nvGraphicFramePr>
          <p:xfrm>
            <a:off x="8316677" y="399871"/>
            <a:ext cx="365175" cy="10119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2" r:id="rId8" imgW="152400" imgH="419100" progId="Equation.DSMT4">
                    <p:embed/>
                  </p:oleObj>
                </mc:Choice>
                <mc:Fallback>
                  <p:oleObj r:id="rId8" imgW="152400" imgH="419100" progId="Equation.DSMT4">
                    <p:embed/>
                    <p:pic>
                      <p:nvPicPr>
                        <p:cNvPr id="0" name="对象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16677" y="399871"/>
                          <a:ext cx="365175" cy="10119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64355" y="462565"/>
            <a:ext cx="8414903" cy="2375009"/>
            <a:chOff x="474166" y="692696"/>
            <a:chExt cx="10945217" cy="3166678"/>
          </a:xfrm>
        </p:grpSpPr>
        <p:sp>
          <p:nvSpPr>
            <p:cNvPr id="4" name="文本框 3"/>
            <p:cNvSpPr txBox="1"/>
            <p:nvPr/>
          </p:nvSpPr>
          <p:spPr>
            <a:xfrm>
              <a:off x="474166" y="692696"/>
              <a:ext cx="10945217" cy="3166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700" b="1">
                  <a:solidFill>
                    <a:srgbClr val="E56ED3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4. </a:t>
              </a:r>
              <a:r>
                <a:rPr lang="en-US" altLang="zh-CN" sz="2700" b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zh-CN" altLang="en-US" sz="27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一瓶果汁，淘气分四次喝完。第一次喝了这瓶果汁</a:t>
              </a:r>
              <a:endPara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  <a:p>
              <a:pPr>
                <a:spcBef>
                  <a:spcPts val="760"/>
                </a:spcBef>
                <a:spcAft>
                  <a:spcPts val="760"/>
                </a:spcAft>
              </a:pPr>
              <a:r>
                <a:rPr lang="en-US" altLang="zh-CN" sz="27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   </a:t>
              </a:r>
              <a:r>
                <a:rPr lang="zh-CN" altLang="en-US" sz="27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的  ，然后加满水；第二次喝了一瓶的  ，然后</a:t>
              </a:r>
              <a:endPara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  <a:p>
              <a:r>
                <a:rPr lang="en-US" altLang="zh-CN" sz="27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   </a:t>
              </a:r>
              <a:r>
                <a:rPr lang="zh-CN" altLang="en-US" sz="27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再加满水；第三次喝了半瓶又加满水；第四次一饮</a:t>
              </a:r>
              <a:endPara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  <a:p>
              <a:r>
                <a:rPr lang="en-US" altLang="zh-CN" sz="27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   </a:t>
              </a:r>
              <a:r>
                <a:rPr lang="zh-CN" altLang="en-US" sz="27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而尽。淘气喝的果汁多还是水多？你是怎么想的</a:t>
              </a:r>
              <a:r>
                <a:rPr lang="zh-CN" altLang="en-US" sz="27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？ </a:t>
              </a:r>
              <a:endParaRPr lang="en-US" altLang="zh-CN" sz="2700" b="1"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  <a:p>
              <a:r>
                <a:rPr lang="en-US" altLang="zh-CN" sz="2700" b="1" noProof="1"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楷体" panose="02010609060101010101" pitchFamily="49" charset="-122"/>
                  <a:cs typeface="楷体" panose="02010609060101010101" pitchFamily="49" charset="-122"/>
                  <a:sym typeface="Times New Roman" panose="02020603050405020304" pitchFamily="18" charset="0"/>
                </a:rPr>
                <a:t>     </a:t>
              </a:r>
              <a:r>
                <a:rPr lang="zh-CN" altLang="en-US" sz="2700" noProof="1"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（选自教材</a:t>
              </a:r>
              <a:r>
                <a:rPr lang="en-US" altLang="zh-CN" sz="2700" noProof="1"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P6</a:t>
              </a:r>
              <a:r>
                <a:rPr lang="zh-CN" altLang="en-US" sz="2700" noProof="1"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700" noProof="1"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T5</a:t>
              </a:r>
              <a:r>
                <a:rPr lang="zh-CN" altLang="en-US" sz="2700" noProof="1"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）</a:t>
              </a:r>
              <a:endPara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" name="Object 2"/>
            <p:cNvGraphicFramePr>
              <a:graphicFrameLocks noChangeAspect="1"/>
            </p:cNvGraphicFramePr>
            <p:nvPr/>
          </p:nvGraphicFramePr>
          <p:xfrm>
            <a:off x="9115127" y="1211949"/>
            <a:ext cx="318912" cy="9541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9" r:id="rId3" imgW="139700" imgH="419100" progId="Equation.DSMT4">
                    <p:embed/>
                  </p:oleObj>
                </mc:Choice>
                <mc:Fallback>
                  <p:oleObj r:id="rId3" imgW="139700" imgH="4191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15127" y="1211949"/>
                          <a:ext cx="318912" cy="9541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3"/>
            <p:cNvGraphicFramePr>
              <a:graphicFrameLocks noChangeAspect="1"/>
            </p:cNvGraphicFramePr>
            <p:nvPr/>
          </p:nvGraphicFramePr>
          <p:xfrm>
            <a:off x="1770311" y="1196752"/>
            <a:ext cx="347905" cy="9567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0" r:id="rId5" imgW="152400" imgH="419100" progId="Equation.DSMT4">
                    <p:embed/>
                  </p:oleObj>
                </mc:Choice>
                <mc:Fallback>
                  <p:oleObj r:id="rId5" imgW="152400" imgH="41910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0311" y="1196752"/>
                          <a:ext cx="347905" cy="9567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组合 7"/>
          <p:cNvGrpSpPr/>
          <p:nvPr/>
        </p:nvGrpSpPr>
        <p:grpSpPr bwMode="auto">
          <a:xfrm>
            <a:off x="1084050" y="2686115"/>
            <a:ext cx="6311176" cy="1962076"/>
            <a:chOff x="-252341" y="3585370"/>
            <a:chExt cx="8208142" cy="2617790"/>
          </a:xfrm>
        </p:grpSpPr>
        <p:sp>
          <p:nvSpPr>
            <p:cNvPr id="9" name="矩形 1"/>
            <p:cNvSpPr>
              <a:spLocks noChangeArrowheads="1"/>
            </p:cNvSpPr>
            <p:nvPr/>
          </p:nvSpPr>
          <p:spPr bwMode="auto">
            <a:xfrm>
              <a:off x="-252341" y="3585370"/>
              <a:ext cx="8208142" cy="2617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50000"/>
                </a:lnSpc>
              </a:pPr>
              <a:r>
                <a:rPr lang="zh-CN" altLang="en-US" sz="27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淘气喝的果汁和水一样多。</a:t>
              </a:r>
            </a:p>
            <a:p>
              <a:pPr eaLnBrk="0" hangingPunct="0">
                <a:lnSpc>
                  <a:spcPct val="150000"/>
                </a:lnSpc>
              </a:pPr>
              <a:r>
                <a:rPr lang="zh-CN" altLang="en-US" sz="27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淘气一共喝的水为：</a:t>
              </a:r>
              <a:r>
                <a:rPr lang="en-US" altLang="zh-CN" sz="27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         </a:t>
              </a:r>
              <a:r>
                <a:rPr lang="zh-CN" altLang="en-US" sz="27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（瓶），</a:t>
              </a:r>
              <a:endParaRPr lang="en-US" altLang="zh-CN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  <a:p>
              <a:pPr eaLnBrk="0" hangingPunct="0">
                <a:lnSpc>
                  <a:spcPct val="150000"/>
                </a:lnSpc>
              </a:pPr>
              <a:r>
                <a:rPr lang="zh-CN" altLang="en-US" sz="27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与果汁一样多。</a:t>
              </a:r>
            </a:p>
          </p:txBody>
        </p:sp>
        <p:graphicFrame>
          <p:nvGraphicFramePr>
            <p:cNvPr id="10" name="对象 7"/>
            <p:cNvGraphicFramePr>
              <a:graphicFrameLocks noChangeAspect="1"/>
            </p:cNvGraphicFramePr>
            <p:nvPr/>
          </p:nvGraphicFramePr>
          <p:xfrm>
            <a:off x="3840802" y="4454518"/>
            <a:ext cx="2170965" cy="984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1" r:id="rId7" imgW="989965" imgH="444500" progId="Equation.DSMT4">
                    <p:embed/>
                  </p:oleObj>
                </mc:Choice>
                <mc:Fallback>
                  <p:oleObj r:id="rId7" imgW="989965" imgH="444500" progId="Equation.DSMT4">
                    <p:embed/>
                    <p:pic>
                      <p:nvPicPr>
                        <p:cNvPr id="0" name="对象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802" y="4454518"/>
                          <a:ext cx="2170965" cy="984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4" descr="图片8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70293" y="169784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611655" y="1115281"/>
            <a:ext cx="5047019" cy="466725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52251" tIns="26126" rIns="52251" bIns="26126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700" b="1" noProof="1">
                <a:latin typeface="+mn-ea"/>
                <a:ea typeface="+mn-ea"/>
              </a:rPr>
              <a:t>这节课你们都学会了哪些知识？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00488" y="1552575"/>
            <a:ext cx="7987452" cy="1715029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分数加减混合运算的运算顺序和整数加减混合运算的运算顺序相同。有括号的，要先算括号里面的，再算括号外面的；没有括号的，按从左往右的顺序依次计算。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5" descr="图片9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27251" y="122635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58" name="组合 6"/>
          <p:cNvGrpSpPr/>
          <p:nvPr/>
        </p:nvGrpSpPr>
        <p:grpSpPr>
          <a:xfrm>
            <a:off x="1039868" y="1077278"/>
            <a:ext cx="7396730" cy="3138964"/>
            <a:chOff x="2107" y="3122"/>
            <a:chExt cx="14514" cy="6236"/>
          </a:xfrm>
        </p:grpSpPr>
        <p:sp>
          <p:nvSpPr>
            <p:cNvPr id="3" name="矩形 2"/>
            <p:cNvSpPr/>
            <p:nvPr/>
          </p:nvSpPr>
          <p:spPr>
            <a:xfrm>
              <a:off x="2107" y="3122"/>
              <a:ext cx="14515" cy="6237"/>
            </a:xfrm>
            <a:prstGeom prst="rect">
              <a:avLst/>
            </a:prstGeom>
            <a:solidFill>
              <a:srgbClr val="FFB343"/>
            </a:solidFill>
            <a:ln>
              <a:solidFill>
                <a:srgbClr val="F8D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5" name="矩形 4"/>
            <p:cNvSpPr/>
            <p:nvPr/>
          </p:nvSpPr>
          <p:spPr>
            <a:xfrm>
              <a:off x="2480" y="3416"/>
              <a:ext cx="13723" cy="5694"/>
            </a:xfrm>
            <a:prstGeom prst="rect">
              <a:avLst/>
            </a:prstGeom>
            <a:solidFill>
              <a:srgbClr val="00493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755082" y="1881188"/>
            <a:ext cx="5320168" cy="530066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作业</a:t>
            </a:r>
            <a:r>
              <a:rPr lang="en-US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zh-CN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完成教材相关练习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题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755082" y="2805113"/>
            <a:ext cx="6240182" cy="530066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作业</a:t>
            </a:r>
            <a:r>
              <a:rPr lang="en-US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zh-CN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完成对应的练习题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6" descr="图片3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6265" y="432197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文本框 1"/>
          <p:cNvSpPr txBox="1"/>
          <p:nvPr/>
        </p:nvSpPr>
        <p:spPr>
          <a:xfrm>
            <a:off x="502709" y="1195886"/>
            <a:ext cx="8138095" cy="2478700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marL="565785" indent="-565785" algn="just">
              <a:lnSpc>
                <a:spcPct val="120000"/>
              </a:lnSpc>
              <a:spcBef>
                <a:spcPts val="1525"/>
              </a:spcBef>
              <a:buFont typeface="+mj-lt"/>
              <a:buAutoNum type="arabicPeriod"/>
            </a:pPr>
            <a:r>
              <a:rPr lang="zh-CN" altLang="en-US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经历探究掌握分数加减混合运算的运算顺序和计算方法，并能正确地进行计算。</a:t>
            </a:r>
            <a:r>
              <a:rPr lang="zh-CN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（重点）</a:t>
            </a:r>
          </a:p>
          <a:p>
            <a:pPr marL="565785" indent="-565785" algn="just">
              <a:lnSpc>
                <a:spcPct val="120000"/>
              </a:lnSpc>
              <a:spcBef>
                <a:spcPts val="1525"/>
              </a:spcBef>
              <a:buFont typeface="+mj-lt"/>
              <a:buAutoNum type="arabicPeriod"/>
            </a:pPr>
            <a:r>
              <a:rPr lang="zh-CN" altLang="en-US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理解分数加减混合运算的运算顺序与整数的一样。</a:t>
            </a:r>
            <a:r>
              <a:rPr lang="zh-CN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（难点）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99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84327" y="24949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组合 5"/>
          <p:cNvGrpSpPr/>
          <p:nvPr/>
        </p:nvGrpSpPr>
        <p:grpSpPr>
          <a:xfrm>
            <a:off x="910235" y="1221600"/>
            <a:ext cx="6371127" cy="2577070"/>
            <a:chOff x="1183938" y="1673277"/>
            <a:chExt cx="8286889" cy="3436093"/>
          </a:xfrm>
        </p:grpSpPr>
        <p:sp>
          <p:nvSpPr>
            <p:cNvPr id="71" name="文本框 1"/>
            <p:cNvSpPr txBox="1">
              <a:spLocks noChangeArrowheads="1"/>
            </p:cNvSpPr>
            <p:nvPr/>
          </p:nvSpPr>
          <p:spPr bwMode="auto">
            <a:xfrm>
              <a:off x="1183938" y="1673277"/>
              <a:ext cx="3479165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lang="zh-CN" altLang="en-US" sz="2700" b="1">
                  <a:latin typeface="楷体" panose="02010609060101010101" pitchFamily="49" charset="-122"/>
                  <a:ea typeface="楷体" panose="02010609060101010101" pitchFamily="49" charset="-122"/>
                </a:rPr>
                <a:t>计算下面各题。</a:t>
              </a: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197412" y="2780169"/>
              <a:ext cx="8273415" cy="2329201"/>
              <a:chOff x="1197412" y="2780169"/>
              <a:chExt cx="8273415" cy="2329201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1197412" y="2780169"/>
                <a:ext cx="8273415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7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42＋18－20＝           159－（14－7）</a:t>
                </a:r>
                <a:r>
                  <a:rPr lang="zh-CN" altLang="en-US" sz="270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＝</a:t>
                </a:r>
                <a:endParaRPr lang="zh-CN" altLang="en-US" sz="27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4" cstate="email"/>
              <a:stretch>
                <a:fillRect/>
              </a:stretch>
            </p:blipFill>
            <p:spPr>
              <a:xfrm>
                <a:off x="1412042" y="4052227"/>
                <a:ext cx="5752381" cy="1057143"/>
              </a:xfrm>
              <a:prstGeom prst="rect">
                <a:avLst/>
              </a:prstGeom>
            </p:spPr>
          </p:pic>
        </p:grpSp>
      </p:grpSp>
      <p:sp>
        <p:nvSpPr>
          <p:cNvPr id="7" name="文本框 6"/>
          <p:cNvSpPr txBox="1"/>
          <p:nvPr/>
        </p:nvSpPr>
        <p:spPr>
          <a:xfrm>
            <a:off x="3074689" y="2028826"/>
            <a:ext cx="744506" cy="530066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867032" y="2028826"/>
            <a:ext cx="744506" cy="530066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152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592834" y="2899411"/>
            <a:ext cx="371033" cy="1015842"/>
            <a:chOff x="5311" y="6088"/>
            <a:chExt cx="760" cy="2133"/>
          </a:xfrm>
        </p:grpSpPr>
        <p:sp>
          <p:nvSpPr>
            <p:cNvPr id="9" name="文本框 8"/>
            <p:cNvSpPr txBox="1"/>
            <p:nvPr/>
          </p:nvSpPr>
          <p:spPr>
            <a:xfrm>
              <a:off x="5311" y="6088"/>
              <a:ext cx="760" cy="2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algn="ctr"/>
              <a:r>
                <a:rPr lang="en-US" altLang="zh-CN" sz="3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cxnSp>
          <p:nvCxnSpPr>
            <p:cNvPr id="10" name="直接连接符 9"/>
            <p:cNvCxnSpPr>
              <a:stCxn id="9" idx="1"/>
              <a:endCxn id="9" idx="3"/>
            </p:cNvCxnSpPr>
            <p:nvPr/>
          </p:nvCxnSpPr>
          <p:spPr>
            <a:xfrm>
              <a:off x="5311" y="7154"/>
              <a:ext cx="76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5508370" y="2899411"/>
            <a:ext cx="577541" cy="1015842"/>
            <a:chOff x="5311" y="6088"/>
            <a:chExt cx="1183" cy="2133"/>
          </a:xfrm>
        </p:grpSpPr>
        <p:sp>
          <p:nvSpPr>
            <p:cNvPr id="13" name="文本框 12"/>
            <p:cNvSpPr txBox="1"/>
            <p:nvPr/>
          </p:nvSpPr>
          <p:spPr>
            <a:xfrm>
              <a:off x="5311" y="6088"/>
              <a:ext cx="1183" cy="2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  <a:p>
              <a:pPr algn="ctr"/>
              <a:r>
                <a:rPr lang="en-US" altLang="zh-CN" sz="3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  <p:cxnSp>
          <p:nvCxnSpPr>
            <p:cNvPr id="14" name="直接连接符 13"/>
            <p:cNvCxnSpPr>
              <a:stCxn id="13" idx="1"/>
              <a:endCxn id="13" idx="3"/>
            </p:cNvCxnSpPr>
            <p:nvPr/>
          </p:nvCxnSpPr>
          <p:spPr>
            <a:xfrm>
              <a:off x="5311" y="7154"/>
              <a:ext cx="1183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3" descr="图片5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6266" y="11906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194" name="组合 5"/>
          <p:cNvGrpSpPr/>
          <p:nvPr/>
        </p:nvGrpSpPr>
        <p:grpSpPr>
          <a:xfrm>
            <a:off x="267973" y="871551"/>
            <a:ext cx="8608444" cy="554105"/>
            <a:chOff x="691" y="1706"/>
            <a:chExt cx="17633" cy="1164"/>
          </a:xfrm>
        </p:grpSpPr>
        <p:pic>
          <p:nvPicPr>
            <p:cNvPr id="8195" name="图片 2" descr="标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91" y="1834"/>
              <a:ext cx="3306" cy="8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6" name="文本框 2"/>
            <p:cNvSpPr txBox="1"/>
            <p:nvPr/>
          </p:nvSpPr>
          <p:spPr>
            <a:xfrm>
              <a:off x="1080" y="1706"/>
              <a:ext cx="2917" cy="11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知识点</a:t>
              </a:r>
            </a:p>
          </p:txBody>
        </p:sp>
        <p:sp>
          <p:nvSpPr>
            <p:cNvPr id="8197" name="文本框 5"/>
            <p:cNvSpPr txBox="1"/>
            <p:nvPr/>
          </p:nvSpPr>
          <p:spPr>
            <a:xfrm>
              <a:off x="4108" y="1775"/>
              <a:ext cx="14216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分数加减混合运算的运算顺序和计算方法</a:t>
              </a:r>
              <a:endPara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5" name="文本框 1"/>
          <p:cNvSpPr txBox="1">
            <a:spLocks noChangeArrowheads="1"/>
          </p:cNvSpPr>
          <p:nvPr/>
        </p:nvSpPr>
        <p:spPr bwMode="auto">
          <a:xfrm>
            <a:off x="403925" y="3269504"/>
            <a:ext cx="8180568" cy="9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）留在家中的男生人数占男生总数的几分之几？</a:t>
            </a:r>
            <a:endParaRPr lang="en-US" altLang="zh-CN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hangingPunct="0"/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画一画，算一算。</a:t>
            </a:r>
          </a:p>
        </p:txBody>
      </p:sp>
      <p:pic>
        <p:nvPicPr>
          <p:cNvPr id="8" name="图片 5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5045" y="1463261"/>
            <a:ext cx="8139449" cy="172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39237" y="2666359"/>
            <a:ext cx="554108" cy="944165"/>
          </a:xfrm>
          <a:prstGeom prst="rect">
            <a:avLst/>
          </a:prstGeom>
          <a:solidFill>
            <a:srgbClr val="F49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22721" y="2666359"/>
            <a:ext cx="829941" cy="94416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56408" y="2666359"/>
            <a:ext cx="554108" cy="9441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56408" y="2678265"/>
            <a:ext cx="1938157" cy="9441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956408" y="2666359"/>
          <a:ext cx="1936935" cy="9453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7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67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67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67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45356">
                <a:tc>
                  <a:txBody>
                    <a:bodyPr/>
                    <a:lstStyle/>
                    <a:p>
                      <a:endParaRPr lang="zh-CN" altLang="en-US" sz="1700" b="1" dirty="0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283" marR="70283" marT="34303" marB="34303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700" b="1" dirty="0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283" marR="70283" marT="34303" marB="34303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700" b="1" dirty="0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283" marR="70283" marT="34303" marB="34303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700" b="1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283" marR="70283" marT="34303" marB="34303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700" b="1" dirty="0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283" marR="70283" marT="34303" marB="34303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700" b="1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283" marR="70283" marT="34303" marB="34303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700" b="1" dirty="0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283" marR="70283" marT="34303" marB="34303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50"/>
          <p:cNvSpPr txBox="1">
            <a:spLocks noChangeArrowheads="1"/>
          </p:cNvSpPr>
          <p:nvPr/>
        </p:nvSpPr>
        <p:spPr bwMode="auto">
          <a:xfrm>
            <a:off x="1253399" y="2790183"/>
            <a:ext cx="703009" cy="59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rPr>
              <a:t>户外活动</a:t>
            </a:r>
          </a:p>
        </p:txBody>
      </p:sp>
      <p:sp>
        <p:nvSpPr>
          <p:cNvPr id="8" name="TextBox 52"/>
          <p:cNvSpPr txBox="1">
            <a:spLocks noChangeArrowheads="1"/>
          </p:cNvSpPr>
          <p:nvPr/>
        </p:nvSpPr>
        <p:spPr bwMode="auto">
          <a:xfrm>
            <a:off x="2398230" y="2366321"/>
            <a:ext cx="1175343" cy="33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rPr>
              <a:t>去少年宫</a:t>
            </a:r>
          </a:p>
        </p:txBody>
      </p:sp>
      <p:sp>
        <p:nvSpPr>
          <p:cNvPr id="9" name="TextBox 54"/>
          <p:cNvSpPr txBox="1">
            <a:spLocks noChangeArrowheads="1"/>
          </p:cNvSpPr>
          <p:nvPr/>
        </p:nvSpPr>
        <p:spPr bwMode="auto">
          <a:xfrm>
            <a:off x="3927518" y="2847333"/>
            <a:ext cx="662733" cy="59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rPr>
              <a:t>留在家中</a:t>
            </a:r>
          </a:p>
        </p:txBody>
      </p:sp>
      <p:graphicFrame>
        <p:nvGraphicFramePr>
          <p:cNvPr id="10" name="Object 45"/>
          <p:cNvGraphicFramePr>
            <a:graphicFrameLocks noChangeAspect="1"/>
          </p:cNvGraphicFramePr>
          <p:nvPr/>
        </p:nvGraphicFramePr>
        <p:xfrm>
          <a:off x="1385231" y="3760011"/>
          <a:ext cx="1280919" cy="749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" r:id="rId3" imgW="698500" imgH="419100" progId="Equation.DSMT4">
                  <p:embed/>
                </p:oleObj>
              </mc:Choice>
              <mc:Fallback>
                <p:oleObj r:id="rId3" imgW="698500" imgH="41910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231" y="3760011"/>
                        <a:ext cx="1280919" cy="7494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组合 69"/>
          <p:cNvGrpSpPr/>
          <p:nvPr/>
        </p:nvGrpSpPr>
        <p:grpSpPr bwMode="auto">
          <a:xfrm>
            <a:off x="5451517" y="2842571"/>
            <a:ext cx="2325056" cy="122634"/>
            <a:chOff x="4860368" y="4643611"/>
            <a:chExt cx="3024000" cy="164191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860368" y="4796644"/>
              <a:ext cx="3024000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869892" y="4664334"/>
              <a:ext cx="0" cy="14346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5282617" y="4664334"/>
              <a:ext cx="0" cy="14346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5723914" y="4645205"/>
              <a:ext cx="0" cy="14346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6146163" y="4645205"/>
              <a:ext cx="0" cy="14346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6577936" y="4662740"/>
              <a:ext cx="0" cy="14346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7009709" y="4662740"/>
              <a:ext cx="0" cy="14346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7443070" y="4643611"/>
              <a:ext cx="0" cy="14346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7865319" y="4643611"/>
              <a:ext cx="0" cy="14346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左大括号 20"/>
          <p:cNvSpPr/>
          <p:nvPr/>
        </p:nvSpPr>
        <p:spPr>
          <a:xfrm rot="16200000" flipV="1">
            <a:off x="5715003" y="2767174"/>
            <a:ext cx="134541" cy="663953"/>
          </a:xfrm>
          <a:prstGeom prst="leftBrace">
            <a:avLst>
              <a:gd name="adj1" fmla="val 25197"/>
              <a:gd name="adj2" fmla="val 50000"/>
            </a:avLst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graphicFrame>
        <p:nvGraphicFramePr>
          <p:cNvPr id="22" name="Object 46"/>
          <p:cNvGraphicFramePr>
            <a:graphicFrameLocks noChangeAspect="1"/>
          </p:cNvGraphicFramePr>
          <p:nvPr/>
        </p:nvGraphicFramePr>
        <p:xfrm>
          <a:off x="5689904" y="3217200"/>
          <a:ext cx="226051" cy="604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" r:id="rId5" imgW="152400" imgH="419100" progId="Equation.DSMT4">
                  <p:embed/>
                </p:oleObj>
              </mc:Choice>
              <mc:Fallback>
                <p:oleObj r:id="rId5" imgW="152400" imgH="419100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9904" y="3217200"/>
                        <a:ext cx="226051" cy="6046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左大括号 22"/>
          <p:cNvSpPr/>
          <p:nvPr/>
        </p:nvSpPr>
        <p:spPr>
          <a:xfrm rot="16200000" flipV="1">
            <a:off x="6549216" y="2592241"/>
            <a:ext cx="134540" cy="997150"/>
          </a:xfrm>
          <a:prstGeom prst="leftBrace">
            <a:avLst>
              <a:gd name="adj1" fmla="val 25197"/>
              <a:gd name="adj2" fmla="val 50000"/>
            </a:avLst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graphicFrame>
        <p:nvGraphicFramePr>
          <p:cNvPr id="24" name="Object 47"/>
          <p:cNvGraphicFramePr>
            <a:graphicFrameLocks noChangeAspect="1"/>
          </p:cNvGraphicFramePr>
          <p:nvPr/>
        </p:nvGraphicFramePr>
        <p:xfrm>
          <a:off x="6487665" y="3222546"/>
          <a:ext cx="27949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" r:id="rId7" imgW="114300" imgH="241300" progId="Equation.DSMT4">
                  <p:embed/>
                </p:oleObj>
              </mc:Choice>
              <mc:Fallback>
                <p:oleObj r:id="rId7" imgW="114300" imgH="24130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7665" y="3222546"/>
                        <a:ext cx="279495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左大括号 24"/>
          <p:cNvSpPr/>
          <p:nvPr/>
        </p:nvSpPr>
        <p:spPr>
          <a:xfrm rot="16200000" flipV="1">
            <a:off x="7379768" y="2767174"/>
            <a:ext cx="134541" cy="663953"/>
          </a:xfrm>
          <a:prstGeom prst="leftBrace">
            <a:avLst>
              <a:gd name="adj1" fmla="val 25197"/>
              <a:gd name="adj2" fmla="val 50000"/>
            </a:avLst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26" name="TextBox 75"/>
          <p:cNvSpPr txBox="1">
            <a:spLocks noChangeArrowheads="1"/>
          </p:cNvSpPr>
          <p:nvPr/>
        </p:nvSpPr>
        <p:spPr bwMode="auto">
          <a:xfrm>
            <a:off x="7250573" y="3257475"/>
            <a:ext cx="392931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？</a:t>
            </a:r>
          </a:p>
        </p:txBody>
      </p:sp>
      <p:sp>
        <p:nvSpPr>
          <p:cNvPr id="27" name="左大括号 26"/>
          <p:cNvSpPr/>
          <p:nvPr/>
        </p:nvSpPr>
        <p:spPr>
          <a:xfrm rot="5400000">
            <a:off x="6544960" y="1583602"/>
            <a:ext cx="135731" cy="2325056"/>
          </a:xfrm>
          <a:prstGeom prst="leftBrace">
            <a:avLst>
              <a:gd name="adj1" fmla="val 25197"/>
              <a:gd name="adj2" fmla="val 50000"/>
            </a:avLst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28" name="TextBox 77"/>
          <p:cNvSpPr txBox="1">
            <a:spLocks noChangeArrowheads="1"/>
          </p:cNvSpPr>
          <p:nvPr/>
        </p:nvSpPr>
        <p:spPr bwMode="auto">
          <a:xfrm>
            <a:off x="6102045" y="2289353"/>
            <a:ext cx="1013017" cy="33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rPr>
              <a:t>男生人数</a:t>
            </a:r>
          </a:p>
        </p:txBody>
      </p:sp>
      <p:graphicFrame>
        <p:nvGraphicFramePr>
          <p:cNvPr id="29" name="Object 48"/>
          <p:cNvGraphicFramePr>
            <a:graphicFrameLocks noChangeAspect="1"/>
          </p:cNvGraphicFramePr>
          <p:nvPr/>
        </p:nvGraphicFramePr>
        <p:xfrm>
          <a:off x="5230845" y="3754624"/>
          <a:ext cx="1483973" cy="797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" r:id="rId9" imgW="761365" imgH="419100" progId="Equation.DSMT4">
                  <p:embed/>
                </p:oleObj>
              </mc:Choice>
              <mc:Fallback>
                <p:oleObj r:id="rId9" imgW="761365" imgH="419100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0845" y="3754624"/>
                        <a:ext cx="1483973" cy="797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49"/>
          <p:cNvGraphicFramePr>
            <a:graphicFrameLocks noChangeAspect="1"/>
          </p:cNvGraphicFramePr>
          <p:nvPr/>
        </p:nvGraphicFramePr>
        <p:xfrm>
          <a:off x="2740027" y="3774282"/>
          <a:ext cx="1138728" cy="750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" r:id="rId11" imgW="622300" imgH="419100" progId="Equation.DSMT4">
                  <p:embed/>
                </p:oleObj>
              </mc:Choice>
              <mc:Fallback>
                <p:oleObj r:id="rId11" imgW="622300" imgH="41910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0027" y="3774282"/>
                        <a:ext cx="1138728" cy="7500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50"/>
          <p:cNvGraphicFramePr>
            <a:graphicFrameLocks noChangeAspect="1"/>
          </p:cNvGraphicFramePr>
          <p:nvPr/>
        </p:nvGraphicFramePr>
        <p:xfrm>
          <a:off x="3878697" y="3760011"/>
          <a:ext cx="617616" cy="798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" r:id="rId13" imgW="317500" imgH="419100" progId="Equation.DSMT4">
                  <p:embed/>
                </p:oleObj>
              </mc:Choice>
              <mc:Fallback>
                <p:oleObj r:id="rId13" imgW="317500" imgH="419100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8697" y="3760011"/>
                        <a:ext cx="617616" cy="7989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51"/>
          <p:cNvGraphicFramePr>
            <a:graphicFrameLocks noChangeAspect="1"/>
          </p:cNvGraphicFramePr>
          <p:nvPr/>
        </p:nvGraphicFramePr>
        <p:xfrm>
          <a:off x="6651932" y="3727013"/>
          <a:ext cx="991571" cy="798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" r:id="rId15" imgW="508000" imgH="419100" progId="Equation.DSMT4">
                  <p:embed/>
                </p:oleObj>
              </mc:Choice>
              <mc:Fallback>
                <p:oleObj r:id="rId15" imgW="508000" imgH="419100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932" y="3727013"/>
                        <a:ext cx="991571" cy="7989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52"/>
          <p:cNvGraphicFramePr>
            <a:graphicFrameLocks noChangeAspect="1"/>
          </p:cNvGraphicFramePr>
          <p:nvPr/>
        </p:nvGraphicFramePr>
        <p:xfrm>
          <a:off x="7668801" y="3732482"/>
          <a:ext cx="617616" cy="797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" r:id="rId17" imgW="317500" imgH="419100" progId="Equation.DSMT4">
                  <p:embed/>
                </p:oleObj>
              </mc:Choice>
              <mc:Fallback>
                <p:oleObj r:id="rId17" imgW="317500" imgH="419100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801" y="3732482"/>
                        <a:ext cx="617616" cy="797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文本框 1"/>
          <p:cNvSpPr txBox="1">
            <a:spLocks noChangeArrowheads="1"/>
          </p:cNvSpPr>
          <p:nvPr/>
        </p:nvSpPr>
        <p:spPr bwMode="auto">
          <a:xfrm>
            <a:off x="322270" y="1776991"/>
            <a:ext cx="8180568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）留在家中的男生人数占男生总数的几分之几？</a:t>
            </a:r>
            <a:endParaRPr lang="en-US" altLang="zh-CN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5" name="图片 55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868302" y="252033"/>
            <a:ext cx="7212116" cy="1524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5" grpId="0" bldLvl="0" animBg="1"/>
      <p:bldP spid="7" grpId="0"/>
      <p:bldP spid="8" grpId="0"/>
      <p:bldP spid="9" grpId="0"/>
      <p:bldP spid="21" grpId="0" bldLvl="0" animBg="1"/>
      <p:bldP spid="23" grpId="0" bldLvl="0" animBg="1"/>
      <p:bldP spid="25" grpId="0" bldLvl="0" animBg="1"/>
      <p:bldP spid="26" grpId="0"/>
      <p:bldP spid="27" grpId="0" bldLvl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68274" y="2733768"/>
            <a:ext cx="4427981" cy="185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364549" y="1734604"/>
            <a:ext cx="8180568" cy="9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）留算一算，留在家中的女生人数占女生总数的</a:t>
            </a:r>
            <a:endParaRPr lang="en-US" altLang="zh-CN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hangingPunct="0"/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几分之几？</a:t>
            </a:r>
            <a:endParaRPr lang="en-US" altLang="zh-CN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图片 5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65942" y="209647"/>
            <a:ext cx="7212116" cy="1524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481" y="1790902"/>
            <a:ext cx="5868287" cy="288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 bwMode="auto">
          <a:xfrm>
            <a:off x="253827" y="411890"/>
            <a:ext cx="8511780" cy="1212402"/>
            <a:chOff x="1162394" y="-1342469"/>
            <a:chExt cx="11071656" cy="1616536"/>
          </a:xfrm>
        </p:grpSpPr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1162394" y="-1178638"/>
              <a:ext cx="11071656" cy="1452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20000"/>
                </a:lnSpc>
              </a:pPr>
              <a:r>
                <a:rPr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（</a:t>
              </a:r>
              <a:r>
                <a:rPr lang="en-US" altLang="zh-CN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）淘气和笑笑计算          时用了不同的方法，</a:t>
              </a:r>
              <a:endPara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eaLnBrk="0" hangingPunct="0">
                <a:lnSpc>
                  <a:spcPct val="120000"/>
                </a:lnSpc>
              </a:pPr>
              <a:r>
                <a:rPr lang="en-US" altLang="zh-CN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   </a:t>
              </a:r>
              <a:r>
                <a:rPr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你能看懂吗？</a:t>
              </a:r>
              <a:endPara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aphicFrame>
          <p:nvGraphicFramePr>
            <p:cNvPr id="5" name="对象 1"/>
            <p:cNvGraphicFramePr>
              <a:graphicFrameLocks noChangeAspect="1"/>
            </p:cNvGraphicFramePr>
            <p:nvPr/>
          </p:nvGraphicFramePr>
          <p:xfrm>
            <a:off x="5753622" y="-1342469"/>
            <a:ext cx="2050495" cy="1104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8" r:id="rId4" imgW="774065" imgH="419100" progId="Equation.DSMT4">
                    <p:embed/>
                  </p:oleObj>
                </mc:Choice>
                <mc:Fallback>
                  <p:oleObj r:id="rId4" imgW="774065" imgH="419100" progId="Equation.DSMT4">
                    <p:embed/>
                    <p:pic>
                      <p:nvPicPr>
                        <p:cNvPr id="0" name="对象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53622" y="-1342469"/>
                          <a:ext cx="2050495" cy="1104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合 2"/>
          <p:cNvGrpSpPr/>
          <p:nvPr/>
        </p:nvGrpSpPr>
        <p:grpSpPr>
          <a:xfrm>
            <a:off x="321236" y="693424"/>
            <a:ext cx="2076074" cy="563166"/>
            <a:chOff x="535" y="2245"/>
            <a:chExt cx="4252" cy="1182"/>
          </a:xfrm>
        </p:grpSpPr>
        <p:pic>
          <p:nvPicPr>
            <p:cNvPr id="14338" name="图片 1" descr="标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35" y="2245"/>
              <a:ext cx="4252" cy="118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39" name="文本框 2"/>
            <p:cNvSpPr txBox="1"/>
            <p:nvPr/>
          </p:nvSpPr>
          <p:spPr>
            <a:xfrm>
              <a:off x="1092" y="2333"/>
              <a:ext cx="3247" cy="10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知识提炼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81174" y="1369065"/>
            <a:ext cx="8181653" cy="1784279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分数加减混合运算的运算顺序和整数加减混合运算的运算顺序相同。有括号的，要先算括号里面的，再算括号外面的；没有括号的，按从左往右的顺序依次计算。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4" descr="标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7567" y="382667"/>
            <a:ext cx="2213990" cy="5655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2" name="文本框 5"/>
          <p:cNvSpPr txBox="1"/>
          <p:nvPr/>
        </p:nvSpPr>
        <p:spPr>
          <a:xfrm>
            <a:off x="701789" y="369570"/>
            <a:ext cx="1585432" cy="483394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小试牛刀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86248" y="1070134"/>
            <a:ext cx="7975736" cy="484748"/>
          </a:xfrm>
          <a:prstGeom prst="rect">
            <a:avLst/>
          </a:prstGeom>
          <a:noFill/>
        </p:spPr>
        <p:txBody>
          <a:bodyPr wrap="square" lIns="69668" tIns="34834" rIns="69668" bIns="34834" rtlCol="0" anchor="t">
            <a:spAutoFit/>
          </a:bodyPr>
          <a:lstStyle/>
          <a:p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 pitchFamily="18" charset="0"/>
              </a:rPr>
              <a:t>看图列式计算。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P6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T1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496152" y="1528032"/>
            <a:ext cx="8287834" cy="9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 pitchFamily="18" charset="0"/>
              </a:rPr>
              <a:t>    甲、乙两队合修一条公路。没修的部分占这条公路的几分之几？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46660" y="2400377"/>
            <a:ext cx="3847230" cy="97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 bwMode="auto">
          <a:xfrm>
            <a:off x="1087956" y="2850357"/>
            <a:ext cx="5378395" cy="1625681"/>
            <a:chOff x="395090" y="4282565"/>
            <a:chExt cx="6997455" cy="2167339"/>
          </a:xfrm>
        </p:grpSpPr>
        <p:graphicFrame>
          <p:nvGraphicFramePr>
            <p:cNvPr id="8" name="对象 1"/>
            <p:cNvGraphicFramePr>
              <a:graphicFrameLocks noChangeAspect="1"/>
            </p:cNvGraphicFramePr>
            <p:nvPr/>
          </p:nvGraphicFramePr>
          <p:xfrm>
            <a:off x="2316004" y="4282565"/>
            <a:ext cx="2626905" cy="1119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2" r:id="rId5" imgW="1054100" imgH="444500" progId="Equation.DSMT4">
                    <p:embed/>
                  </p:oleObj>
                </mc:Choice>
                <mc:Fallback>
                  <p:oleObj r:id="rId5" imgW="1054100" imgH="444500" progId="Equation.DSMT4">
                    <p:embed/>
                    <p:pic>
                      <p:nvPicPr>
                        <p:cNvPr id="0" name="对象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6004" y="4282565"/>
                          <a:ext cx="2626905" cy="11192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" name="组合 8"/>
            <p:cNvGrpSpPr/>
            <p:nvPr/>
          </p:nvGrpSpPr>
          <p:grpSpPr bwMode="auto">
            <a:xfrm>
              <a:off x="395090" y="5304164"/>
              <a:ext cx="6997455" cy="1145740"/>
              <a:chOff x="2289286" y="5497251"/>
              <a:chExt cx="6996662" cy="1145742"/>
            </a:xfrm>
          </p:grpSpPr>
          <p:graphicFrame>
            <p:nvGraphicFramePr>
              <p:cNvPr id="10" name="对象 2"/>
              <p:cNvGraphicFramePr>
                <a:graphicFrameLocks noChangeAspect="1"/>
              </p:cNvGraphicFramePr>
              <p:nvPr/>
            </p:nvGraphicFramePr>
            <p:xfrm>
              <a:off x="8338834" y="5497251"/>
              <a:ext cx="421912" cy="114574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03" r:id="rId7" imgW="165100" imgH="443865" progId="Equation.DSMT4">
                      <p:embed/>
                    </p:oleObj>
                  </mc:Choice>
                  <mc:Fallback>
                    <p:oleObj r:id="rId7" imgW="165100" imgH="443865" progId="Equation.DSMT4">
                      <p:embed/>
                      <p:pic>
                        <p:nvPicPr>
                          <p:cNvPr id="0" name="对象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338834" y="5497251"/>
                            <a:ext cx="421912" cy="114574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" name="矩形 3"/>
              <p:cNvSpPr>
                <a:spLocks noChangeArrowheads="1"/>
              </p:cNvSpPr>
              <p:nvPr/>
            </p:nvSpPr>
            <p:spPr bwMode="auto">
              <a:xfrm>
                <a:off x="2289286" y="5746992"/>
                <a:ext cx="6996662" cy="6770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zh-CN" altLang="en-US" sz="270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答：没修的部分占这条公路的  。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749</Words>
  <Application>Microsoft Office PowerPoint</Application>
  <PresentationFormat>全屏显示(16:9)</PresentationFormat>
  <Paragraphs>65</Paragraphs>
  <Slides>17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楷体</vt:lpstr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2018-10-27T09:08:00Z</dcterms:created>
  <dcterms:modified xsi:type="dcterms:W3CDTF">2023-01-16T13:54:21Z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D1AFE0F888EA4C8CB6E5F42048F0E4F6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