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0" r:id="rId2"/>
    <p:sldId id="314" r:id="rId3"/>
    <p:sldId id="315" r:id="rId4"/>
    <p:sldId id="316" r:id="rId5"/>
    <p:sldId id="319" r:id="rId6"/>
    <p:sldId id="320" r:id="rId7"/>
    <p:sldId id="321" r:id="rId8"/>
    <p:sldId id="322" r:id="rId9"/>
    <p:sldId id="325" r:id="rId10"/>
    <p:sldId id="287" r:id="rId11"/>
    <p:sldId id="288" r:id="rId12"/>
    <p:sldId id="346" r:id="rId13"/>
    <p:sldId id="341" r:id="rId14"/>
    <p:sldId id="326" r:id="rId15"/>
    <p:sldId id="298" r:id="rId16"/>
    <p:sldId id="293" r:id="rId17"/>
    <p:sldId id="342" r:id="rId18"/>
    <p:sldId id="337" r:id="rId19"/>
    <p:sldId id="338" r:id="rId20"/>
    <p:sldId id="344" r:id="rId21"/>
    <p:sldId id="297" r:id="rId22"/>
    <p:sldId id="304" r:id="rId23"/>
    <p:sldId id="343" r:id="rId24"/>
    <p:sldId id="334" r:id="rId25"/>
    <p:sldId id="347" r:id="rId26"/>
    <p:sldId id="348" r:id="rId27"/>
    <p:sldId id="345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3200" b="1" kern="1200">
        <a:solidFill>
          <a:srgbClr val="FFFF00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CFF"/>
    <a:srgbClr val="CCECFF"/>
    <a:srgbClr val="FFFF66"/>
    <a:srgbClr val="009999"/>
    <a:srgbClr val="FFCC99"/>
    <a:srgbClr val="D6009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936" autoAdjust="0"/>
    <p:restoredTop sz="94683" autoAdjust="0"/>
  </p:normalViewPr>
  <p:slideViewPr>
    <p:cSldViewPr>
      <p:cViewPr>
        <p:scale>
          <a:sx n="100" d="100"/>
          <a:sy n="100" d="100"/>
        </p:scale>
        <p:origin x="-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1.xml"/><Relationship Id="rId1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98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9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19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19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fld id="{00F869C4-407C-465A-99A1-E806D956CB6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F869C4-407C-465A-99A1-E806D956CB64}" type="slidenum">
              <a:rPr lang="en-US" altLang="zh-CN" smtClean="0"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fld id="{4F7CFA9E-B303-4879-8C58-6B683B443BEC}" type="slidenum">
              <a:rPr lang="en-US" altLang="zh-CN"/>
              <a:t>25</a:t>
            </a:fld>
            <a:endParaRPr lang="en-US" altLang="zh-CN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B9086-026F-49DB-AD26-BEF759D90E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6AFE4D-EBCF-41FD-8C55-30C9EAA3C6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75DE30-7FA7-46B6-B952-D26FF5BD6A7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DB025-7407-4FAF-B227-785FF810EC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DB9086-026F-49DB-AD26-BEF759D90E14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5BB0DC-F9B8-490A-AE37-712164EFDAB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899663-9042-43C7-9F2D-F2845246CA2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EE6E7-596C-4F55-9F44-85F0672E557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85DB3-B82B-4002-8CFE-2A2A8781FE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F37F8-BFB1-486E-9601-F7B8220BC31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DC2F6A-A8BA-4FFE-ADD2-E718E4091A0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5A31E-B031-4689-9F12-22414C7C06C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0C0D3F61-FB22-4B29-86F6-F7A4879B4CFF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media" Target="file:///C:\Documents%20and%20Settings\teacher\&#26700;&#38754;\&#21021;&#19977;&#35838;&#20214;\&#21021;&#19977;&#65288;&#19979;&#65289;\Module%206%20unit%201\Module%206%20Unit%201%20Activity%203.mp3" TargetMode="External"/><Relationship Id="rId2" Type="http://schemas.openxmlformats.org/officeDocument/2006/relationships/audio" Target="file:///C:\Documents%20and%20Settings\teacher\&#26700;&#38754;\&#21021;&#19977;&#35838;&#20214;\&#21021;&#19977;&#65288;&#19979;&#65289;\Module%206%20unit%201\Module%206%20Unit%201%20Activity%204.mp3" TargetMode="External"/><Relationship Id="rId1" Type="http://schemas.microsoft.com/office/2007/relationships/media" Target="file:///C:\Documents%20and%20Settings\teacher\&#26700;&#38754;\&#21021;&#19977;&#35838;&#20214;\&#21021;&#19977;&#65288;&#19979;&#65289;\Module%206%20unit%201\Module%206%20Unit%201%20Activity%204.mp3" TargetMode="External"/><Relationship Id="rId6" Type="http://schemas.openxmlformats.org/officeDocument/2006/relationships/image" Target="../media/image13.png"/><Relationship Id="rId5" Type="http://schemas.openxmlformats.org/officeDocument/2006/relationships/slideLayout" Target="../slideLayouts/slideLayout8.xml"/><Relationship Id="rId4" Type="http://schemas.openxmlformats.org/officeDocument/2006/relationships/audio" Target="file:///C:\Documents%20and%20Settings\teacher\&#26700;&#38754;\&#21021;&#19977;&#35838;&#20214;\&#21021;&#19977;&#65288;&#19979;&#65289;\Module%206%20unit%201\Module%206%20Unit%201%20Activity%203.mp3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70781" y="2492896"/>
            <a:ext cx="8496944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5400" dirty="0">
                <a:solidFill>
                  <a:srgbClr val="0000FF"/>
                </a:solidFill>
              </a:rPr>
              <a:t>Unit 1 We’d better get you to hospital.</a:t>
            </a:r>
          </a:p>
        </p:txBody>
      </p:sp>
      <p:sp>
        <p:nvSpPr>
          <p:cNvPr id="6" name="矩形 5"/>
          <p:cNvSpPr/>
          <p:nvPr/>
        </p:nvSpPr>
        <p:spPr>
          <a:xfrm>
            <a:off x="2722803" y="5517232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kern="0" dirty="0">
              <a:solidFill>
                <a:srgbClr val="0000FF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878657" y="112474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3600" kern="10" spc="-150" dirty="0" smtClean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/>
                  </a:outerShdw>
                </a:effectLst>
                <a:latin typeface="Colonna MT" panose="04020805060202030203"/>
              </a:rPr>
              <a:t>Module 5 Look after yourself!</a:t>
            </a:r>
            <a:endParaRPr lang="zh-CN" altLang="en-US" sz="3600" kern="10" spc="-150" dirty="0">
              <a:ln w="9525">
                <a:solidFill>
                  <a:srgbClr val="CC99FF"/>
                </a:solidFill>
                <a:round/>
              </a:ln>
              <a:gradFill rotWithShape="0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9999FF"/>
                </a:outerShdw>
              </a:effectLst>
              <a:latin typeface="Colonna MT" panose="04020805060202030203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989138"/>
            <a:ext cx="2451100" cy="4191000"/>
          </a:xfrm>
        </p:spPr>
        <p:txBody>
          <a:bodyPr/>
          <a:lstStyle/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catch up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3600" b="1" dirty="0">
                <a:solidFill>
                  <a:srgbClr val="FF0000"/>
                </a:solidFill>
              </a:rPr>
              <a:t>agreement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blind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call off</a:t>
            </a:r>
          </a:p>
          <a:p>
            <a:pPr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CN" sz="4000" b="1" dirty="0">
                <a:solidFill>
                  <a:srgbClr val="FF0000"/>
                </a:solidFill>
              </a:rPr>
              <a:t>ouch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584919" y="757883"/>
            <a:ext cx="5337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 dirty="0">
                <a:solidFill>
                  <a:srgbClr val="FF0066"/>
                </a:solidFill>
              </a:rPr>
              <a:t>New words and phrases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2843213" y="1989138"/>
            <a:ext cx="2951162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</a:pPr>
            <a:endParaRPr lang="zh-CN" altLang="zh-CN" sz="3600">
              <a:solidFill>
                <a:schemeClr val="tx1"/>
              </a:solidFill>
            </a:endParaRPr>
          </a:p>
        </p:txBody>
      </p:sp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2700338" y="1989138"/>
            <a:ext cx="5616575" cy="3506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赶上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同意，意见一致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失明的，瞎的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取消，决定终止</a:t>
            </a:r>
          </a:p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</a:rPr>
              <a:t>哎哟（用于表示突然的疼痛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4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4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4" grpId="0"/>
      <p:bldP spid="4403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539750" y="908050"/>
            <a:ext cx="8137525" cy="448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buFontTx/>
              <a:buAutoNum type="arabicPeriod"/>
            </a:pPr>
            <a:r>
              <a:rPr lang="en-US" altLang="zh-CN" sz="3600" dirty="0">
                <a:solidFill>
                  <a:srgbClr val="0000FF"/>
                </a:solidFill>
              </a:rPr>
              <a:t>If you ran fast, you can ________with them.</a:t>
            </a:r>
          </a:p>
          <a:p>
            <a:pPr>
              <a:buFontTx/>
              <a:buAutoNum type="arabicPeriod"/>
            </a:pPr>
            <a:r>
              <a:rPr lang="en-US" altLang="zh-CN" sz="3600" dirty="0">
                <a:solidFill>
                  <a:srgbClr val="0000FF"/>
                </a:solidFill>
              </a:rPr>
              <a:t>They had an _______________to stay together.</a:t>
            </a:r>
          </a:p>
          <a:p>
            <a:pPr>
              <a:buFontTx/>
              <a:buAutoNum type="arabicPeriod"/>
            </a:pPr>
            <a:r>
              <a:rPr lang="en-US" altLang="zh-CN" sz="3600" dirty="0">
                <a:solidFill>
                  <a:srgbClr val="0000FF"/>
                </a:solidFill>
              </a:rPr>
              <a:t>We have to _________the walk and go back home.</a:t>
            </a:r>
          </a:p>
          <a:p>
            <a:pPr>
              <a:buFontTx/>
              <a:buAutoNum type="arabicPeriod"/>
            </a:pPr>
            <a:r>
              <a:rPr lang="en-US" altLang="zh-CN" sz="3600" dirty="0">
                <a:solidFill>
                  <a:srgbClr val="0000FF"/>
                </a:solidFill>
              </a:rPr>
              <a:t>When she was five, her eyes gone _______.</a:t>
            </a:r>
          </a:p>
        </p:txBody>
      </p:sp>
      <p:sp>
        <p:nvSpPr>
          <p:cNvPr id="45068" name="Text Box 12"/>
          <p:cNvSpPr txBox="1">
            <a:spLocks noChangeArrowheads="1"/>
          </p:cNvSpPr>
          <p:nvPr/>
        </p:nvSpPr>
        <p:spPr bwMode="auto">
          <a:xfrm>
            <a:off x="5724525" y="981075"/>
            <a:ext cx="23034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3300"/>
                </a:solidFill>
              </a:rPr>
              <a:t>catch up</a:t>
            </a:r>
          </a:p>
        </p:txBody>
      </p:sp>
      <p:sp>
        <p:nvSpPr>
          <p:cNvPr id="45069" name="Text Box 13"/>
          <p:cNvSpPr txBox="1">
            <a:spLocks noChangeArrowheads="1"/>
          </p:cNvSpPr>
          <p:nvPr/>
        </p:nvSpPr>
        <p:spPr bwMode="auto">
          <a:xfrm>
            <a:off x="3995738" y="1989138"/>
            <a:ext cx="2881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agreement</a:t>
            </a:r>
          </a:p>
        </p:txBody>
      </p:sp>
      <p:sp>
        <p:nvSpPr>
          <p:cNvPr id="45070" name="Text Box 14"/>
          <p:cNvSpPr txBox="1">
            <a:spLocks noChangeArrowheads="1"/>
          </p:cNvSpPr>
          <p:nvPr/>
        </p:nvSpPr>
        <p:spPr bwMode="auto">
          <a:xfrm>
            <a:off x="3419475" y="3141663"/>
            <a:ext cx="19446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call off</a:t>
            </a:r>
          </a:p>
        </p:txBody>
      </p:sp>
      <p:sp>
        <p:nvSpPr>
          <p:cNvPr id="45071" name="Text Box 15"/>
          <p:cNvSpPr txBox="1">
            <a:spLocks noChangeArrowheads="1"/>
          </p:cNvSpPr>
          <p:nvPr/>
        </p:nvSpPr>
        <p:spPr bwMode="auto">
          <a:xfrm>
            <a:off x="1116013" y="4724400"/>
            <a:ext cx="1439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>
                <a:solidFill>
                  <a:srgbClr val="FF0000"/>
                </a:solidFill>
              </a:rPr>
              <a:t>blind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4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File000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62600" y="1371600"/>
            <a:ext cx="34290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39" name="Text Box 3"/>
          <p:cNvSpPr txBox="1">
            <a:spLocks noChangeArrowheads="1"/>
          </p:cNvSpPr>
          <p:nvPr/>
        </p:nvSpPr>
        <p:spPr bwMode="auto">
          <a:xfrm>
            <a:off x="304800" y="2743200"/>
            <a:ext cx="601980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ECFF">
                    <a:alpha val="78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kumimoji="0" lang="en-US" altLang="zh-CN" sz="3600">
                <a:solidFill>
                  <a:srgbClr val="000099"/>
                </a:solidFill>
              </a:rPr>
              <a:t>Do you think the person is seriously hurt?</a:t>
            </a:r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304800" y="1219200"/>
            <a:ext cx="51054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Look at the picture and answer the questions.</a:t>
            </a:r>
          </a:p>
        </p:txBody>
      </p:sp>
      <p:sp>
        <p:nvSpPr>
          <p:cNvPr id="116741" name="Rectangle 5"/>
          <p:cNvSpPr>
            <a:spLocks noChangeArrowheads="1"/>
          </p:cNvSpPr>
          <p:nvPr/>
        </p:nvSpPr>
        <p:spPr bwMode="auto">
          <a:xfrm>
            <a:off x="395288" y="4365625"/>
            <a:ext cx="72390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>
                <a:solidFill>
                  <a:schemeClr val="tx1"/>
                </a:solidFill>
                <a:ea typeface="华文行楷" panose="02010800040101010101" pitchFamily="2" charset="-122"/>
              </a:rPr>
              <a:t>2. What do you think has happened to him?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/>
      <p:bldP spid="11674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323850" y="1052513"/>
            <a:ext cx="8497888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dirty="0">
                <a:solidFill>
                  <a:srgbClr val="0000FF"/>
                </a:solidFill>
              </a:rPr>
              <a:t>1 Has Tony’s dad ever had an accident?</a:t>
            </a: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2 How long did it take for the wound to get better after Tony’s dad cut his finger?</a:t>
            </a: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3 What parts of his body hurt after Tony’s dad fell off his bike?</a:t>
            </a:r>
          </a:p>
          <a:p>
            <a:endParaRPr lang="en-US" altLang="zh-CN" dirty="0">
              <a:solidFill>
                <a:srgbClr val="0000FF"/>
              </a:solidFill>
            </a:endParaRPr>
          </a:p>
          <a:p>
            <a:r>
              <a:rPr lang="en-US" altLang="zh-CN" dirty="0">
                <a:solidFill>
                  <a:srgbClr val="0000FF"/>
                </a:solidFill>
              </a:rPr>
              <a:t>4 What is Tony reading about for his school trip?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611188" y="333375"/>
            <a:ext cx="82089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dirty="0">
                <a:solidFill>
                  <a:srgbClr val="FF0000"/>
                </a:solidFill>
              </a:rPr>
              <a:t>Listen and answer the questions.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611188" y="1557338"/>
            <a:ext cx="8064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A.  Yes         B.   No        C.  We don’t know.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250825" y="3068638"/>
            <a:ext cx="860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kumimoji="0" lang="en-US" altLang="zh-CN" dirty="0">
                <a:solidFill>
                  <a:srgbClr val="0000FF"/>
                </a:solidFill>
              </a:rPr>
              <a:t>A. One year    B.   One week    C.  One month</a:t>
            </a:r>
            <a:endParaRPr lang="en-US" altLang="zh-CN" dirty="0">
              <a:solidFill>
                <a:srgbClr val="0000FF"/>
              </a:solidFill>
            </a:endParaRP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611188" y="4508500"/>
            <a:ext cx="7489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A. His finger,    B. knee      C. shoulder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图片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6080125" cy="4530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0" y="0"/>
            <a:ext cx="843121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600">
                <a:solidFill>
                  <a:schemeClr val="tx1"/>
                </a:solidFill>
                <a:latin typeface="Arial Narrow" panose="020B0606020202030204" pitchFamily="34" charset="0"/>
              </a:rPr>
              <a:t>Daming has had an accident on the Great Wall</a:t>
            </a:r>
          </a:p>
        </p:txBody>
      </p:sp>
      <p:sp>
        <p:nvSpPr>
          <p:cNvPr id="95237" name="Text Box 5"/>
          <p:cNvSpPr txBox="1">
            <a:spLocks noChangeArrowheads="1"/>
          </p:cNvSpPr>
          <p:nvPr/>
        </p:nvSpPr>
        <p:spPr bwMode="auto">
          <a:xfrm>
            <a:off x="179388" y="5084763"/>
            <a:ext cx="4129087" cy="70167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>
                <a:solidFill>
                  <a:schemeClr val="tx1"/>
                </a:solidFill>
                <a:latin typeface="Arial Narrow" panose="020B0606020202030204" pitchFamily="34" charset="0"/>
              </a:rPr>
              <a:t>He has hurt his </a:t>
            </a:r>
            <a:r>
              <a:rPr kumimoji="0" lang="en-US" altLang="zh-CN" sz="4000">
                <a:solidFill>
                  <a:srgbClr val="0000CC"/>
                </a:solidFill>
                <a:latin typeface="Arial Narrow" panose="020B0606020202030204" pitchFamily="34" charset="0"/>
              </a:rPr>
              <a:t>leg.</a:t>
            </a:r>
            <a:r>
              <a:rPr kumimoji="0" lang="en-US" altLang="zh-CN" sz="360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95238" name="Text Box 6"/>
          <p:cNvSpPr txBox="1">
            <a:spLocks noChangeArrowheads="1"/>
          </p:cNvSpPr>
          <p:nvPr/>
        </p:nvSpPr>
        <p:spPr bwMode="auto">
          <a:xfrm>
            <a:off x="250825" y="5876925"/>
            <a:ext cx="5970588" cy="70167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>
                <a:solidFill>
                  <a:schemeClr val="tx1"/>
                </a:solidFill>
                <a:latin typeface="Arial Narrow" panose="020B0606020202030204" pitchFamily="34" charset="0"/>
              </a:rPr>
              <a:t>Maybe he has broken his leg.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0" y="3860800"/>
            <a:ext cx="4019550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600">
                <a:solidFill>
                  <a:schemeClr val="tx1"/>
                </a:solidFill>
                <a:latin typeface="Arial" panose="020B0604020202020204" pitchFamily="34" charset="0"/>
              </a:rPr>
              <a:t>Which part do </a:t>
            </a:r>
          </a:p>
          <a:p>
            <a:r>
              <a:rPr kumimoji="0" lang="en-US" altLang="zh-CN" sz="3600">
                <a:solidFill>
                  <a:schemeClr val="tx1"/>
                </a:solidFill>
                <a:latin typeface="Arial" panose="020B0604020202020204" pitchFamily="34" charset="0"/>
              </a:rPr>
              <a:t>you think is hurt?</a:t>
            </a:r>
          </a:p>
        </p:txBody>
      </p:sp>
      <p:sp>
        <p:nvSpPr>
          <p:cNvPr id="95240" name="Text Box 8"/>
          <p:cNvSpPr txBox="1">
            <a:spLocks noChangeArrowheads="1"/>
          </p:cNvSpPr>
          <p:nvPr/>
        </p:nvSpPr>
        <p:spPr bwMode="auto">
          <a:xfrm>
            <a:off x="4870450" y="836613"/>
            <a:ext cx="4273550" cy="17399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3600">
                <a:solidFill>
                  <a:schemeClr val="tx1"/>
                </a:solidFill>
                <a:latin typeface="Arial" panose="020B0604020202020204" pitchFamily="34" charset="0"/>
              </a:rPr>
              <a:t>What do you think </a:t>
            </a:r>
          </a:p>
          <a:p>
            <a:r>
              <a:rPr kumimoji="0" lang="en-US" altLang="zh-CN" sz="3600">
                <a:solidFill>
                  <a:schemeClr val="tx1"/>
                </a:solidFill>
                <a:latin typeface="Arial" panose="020B0604020202020204" pitchFamily="34" charset="0"/>
              </a:rPr>
              <a:t>he has done to </a:t>
            </a:r>
          </a:p>
          <a:p>
            <a:r>
              <a:rPr kumimoji="0" lang="en-US" altLang="zh-CN" sz="3600">
                <a:solidFill>
                  <a:schemeClr val="tx1"/>
                </a:solidFill>
                <a:latin typeface="Arial" panose="020B0604020202020204" pitchFamily="34" charset="0"/>
              </a:rPr>
              <a:t>himself?</a:t>
            </a:r>
          </a:p>
        </p:txBody>
      </p:sp>
      <p:sp>
        <p:nvSpPr>
          <p:cNvPr id="95241" name="Text Box 9"/>
          <p:cNvSpPr txBox="1">
            <a:spLocks noChangeArrowheads="1"/>
          </p:cNvSpPr>
          <p:nvPr/>
        </p:nvSpPr>
        <p:spPr bwMode="auto">
          <a:xfrm>
            <a:off x="4572000" y="3357563"/>
            <a:ext cx="4645025" cy="1127125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85000"/>
              </a:lnSpc>
            </a:pPr>
            <a:r>
              <a:rPr kumimoji="0" lang="en-US" altLang="zh-CN" sz="4000">
                <a:solidFill>
                  <a:schemeClr val="tx1"/>
                </a:solidFill>
                <a:latin typeface="Arial" panose="020B0604020202020204" pitchFamily="34" charset="0"/>
              </a:rPr>
              <a:t>I think he </a:t>
            </a:r>
            <a:r>
              <a:rPr kumimoji="0" lang="en-US" altLang="zh-CN" sz="4000">
                <a:solidFill>
                  <a:srgbClr val="0000FF"/>
                </a:solidFill>
                <a:latin typeface="Arial" panose="020B0604020202020204" pitchFamily="34" charset="0"/>
              </a:rPr>
              <a:t>fell over</a:t>
            </a:r>
            <a:r>
              <a:rPr kumimoji="0" lang="en-US" altLang="zh-CN" sz="400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85000"/>
              </a:lnSpc>
            </a:pPr>
            <a:r>
              <a:rPr kumimoji="0" lang="en-US" altLang="zh-CN" sz="400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5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52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5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5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9" grpId="0" animBg="1"/>
      <p:bldP spid="95240" grpId="0" animBg="1"/>
      <p:bldP spid="952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ext Box 2"/>
          <p:cNvSpPr txBox="1">
            <a:spLocks noChangeArrowheads="1"/>
          </p:cNvSpPr>
          <p:nvPr/>
        </p:nvSpPr>
        <p:spPr bwMode="auto">
          <a:xfrm>
            <a:off x="1187450" y="0"/>
            <a:ext cx="7956550" cy="823913"/>
          </a:xfrm>
          <a:prstGeom prst="rect">
            <a:avLst/>
          </a:prstGeom>
          <a:solidFill>
            <a:schemeClr val="bg1">
              <a:alpha val="60001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800">
                <a:solidFill>
                  <a:schemeClr val="accent2"/>
                </a:solidFill>
                <a:latin typeface="Arial Narrow" panose="020B0606020202030204" pitchFamily="34" charset="0"/>
              </a:rPr>
              <a:t>3 Listen and complete the report.</a:t>
            </a:r>
          </a:p>
        </p:txBody>
      </p:sp>
      <p:graphicFrame>
        <p:nvGraphicFramePr>
          <p:cNvPr id="66606" name="Group 46"/>
          <p:cNvGraphicFramePr>
            <a:graphicFrameLocks noGrp="1"/>
          </p:cNvGraphicFramePr>
          <p:nvPr/>
        </p:nvGraphicFramePr>
        <p:xfrm>
          <a:off x="323850" y="692150"/>
          <a:ext cx="8496300" cy="5468367"/>
        </p:xfrm>
        <a:graphic>
          <a:graphicData uri="http://schemas.openxmlformats.org/drawingml/2006/table">
            <a:tbl>
              <a:tblPr/>
              <a:tblGrid>
                <a:gridCol w="230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921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Accident report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Where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_______________.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7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Who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What happened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When he was running down the steps , he ________.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How the person was hurt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He’s ______ his head and he has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1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_____ his knee. He can’t ____very well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66583" name="Module 6 Unit 1 Activity 4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0350"/>
            <a:ext cx="512763" cy="512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584" name="Text Box 24"/>
          <p:cNvSpPr txBox="1">
            <a:spLocks noChangeArrowheads="1"/>
          </p:cNvSpPr>
          <p:nvPr/>
        </p:nvSpPr>
        <p:spPr bwMode="auto">
          <a:xfrm>
            <a:off x="2843213" y="2276475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66585" name="Text Box 25"/>
          <p:cNvSpPr txBox="1">
            <a:spLocks noChangeArrowheads="1"/>
          </p:cNvSpPr>
          <p:nvPr/>
        </p:nvSpPr>
        <p:spPr bwMode="auto">
          <a:xfrm>
            <a:off x="2824163" y="2243138"/>
            <a:ext cx="1841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/>
          </a:p>
        </p:txBody>
      </p:sp>
      <p:sp>
        <p:nvSpPr>
          <p:cNvPr id="66591" name="Text Box 31"/>
          <p:cNvSpPr txBox="1">
            <a:spLocks noChangeArrowheads="1"/>
          </p:cNvSpPr>
          <p:nvPr/>
        </p:nvSpPr>
        <p:spPr bwMode="auto">
          <a:xfrm>
            <a:off x="3276600" y="1412875"/>
            <a:ext cx="319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On the great wall</a:t>
            </a:r>
          </a:p>
        </p:txBody>
      </p:sp>
      <p:sp>
        <p:nvSpPr>
          <p:cNvPr id="66592" name="Text Box 32"/>
          <p:cNvSpPr txBox="1">
            <a:spLocks noChangeArrowheads="1"/>
          </p:cNvSpPr>
          <p:nvPr/>
        </p:nvSpPr>
        <p:spPr bwMode="auto">
          <a:xfrm>
            <a:off x="4356100" y="3933825"/>
            <a:ext cx="15954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fell over</a:t>
            </a:r>
          </a:p>
        </p:txBody>
      </p:sp>
      <p:sp>
        <p:nvSpPr>
          <p:cNvPr id="66593" name="Text Box 33"/>
          <p:cNvSpPr txBox="1">
            <a:spLocks noChangeArrowheads="1"/>
          </p:cNvSpPr>
          <p:nvPr/>
        </p:nvSpPr>
        <p:spPr bwMode="auto">
          <a:xfrm>
            <a:off x="2843213" y="5084763"/>
            <a:ext cx="7254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cut</a:t>
            </a:r>
          </a:p>
        </p:txBody>
      </p:sp>
      <p:sp>
        <p:nvSpPr>
          <p:cNvPr id="66594" name="Text Box 34"/>
          <p:cNvSpPr txBox="1">
            <a:spLocks noChangeArrowheads="1"/>
          </p:cNvSpPr>
          <p:nvPr/>
        </p:nvSpPr>
        <p:spPr bwMode="auto">
          <a:xfrm>
            <a:off x="4572000" y="5562600"/>
            <a:ext cx="184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66595" name="Text Box 35"/>
          <p:cNvSpPr txBox="1">
            <a:spLocks noChangeArrowheads="1"/>
          </p:cNvSpPr>
          <p:nvPr/>
        </p:nvSpPr>
        <p:spPr bwMode="auto">
          <a:xfrm>
            <a:off x="3779838" y="4508500"/>
            <a:ext cx="657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</a:rPr>
              <a:t>hit</a:t>
            </a:r>
          </a:p>
        </p:txBody>
      </p:sp>
      <p:pic>
        <p:nvPicPr>
          <p:cNvPr id="66596" name="Module 6 Unit 1 Activity 3.mp3">
            <a:hlinkClick r:id="" action="ppaction://media"/>
          </p:cNvPr>
          <p:cNvPicPr>
            <a:picLocks noRot="1"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908050"/>
            <a:ext cx="584200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602" name="Text Box 42"/>
          <p:cNvSpPr txBox="1">
            <a:spLocks noChangeArrowheads="1"/>
          </p:cNvSpPr>
          <p:nvPr/>
        </p:nvSpPr>
        <p:spPr bwMode="auto">
          <a:xfrm>
            <a:off x="3492500" y="2420938"/>
            <a:ext cx="1943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Daming</a:t>
            </a:r>
          </a:p>
        </p:txBody>
      </p:sp>
      <p:sp>
        <p:nvSpPr>
          <p:cNvPr id="66607" name="Text Box 47"/>
          <p:cNvSpPr txBox="1">
            <a:spLocks noChangeArrowheads="1"/>
          </p:cNvSpPr>
          <p:nvPr/>
        </p:nvSpPr>
        <p:spPr bwMode="auto">
          <a:xfrm>
            <a:off x="7092950" y="5084763"/>
            <a:ext cx="9350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see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6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6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6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665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101617" fill="hold"/>
                                        <p:tgtEl>
                                          <p:spTgt spid="665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83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83"/>
                </p:tgtEl>
              </p:cMediaNode>
            </p:audio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66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3" dur="98399" fill="hold"/>
                                        <p:tgtEl>
                                          <p:spTgt spid="6659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596"/>
                  </p:tgtEl>
                </p:cond>
              </p:nextCondLst>
            </p:seq>
            <p:audio>
              <p:cMediaNode>
                <p:cTn id="4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6596"/>
                </p:tgtEl>
              </p:cMediaNode>
            </p:audio>
          </p:childTnLst>
        </p:cTn>
      </p:par>
    </p:tnLst>
    <p:bldLst>
      <p:bldP spid="66591" grpId="0"/>
      <p:bldP spid="66592" grpId="0"/>
      <p:bldP spid="66593" grpId="0"/>
      <p:bldP spid="66594" grpId="0"/>
      <p:bldP spid="6659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395288" y="1484313"/>
            <a:ext cx="8335962" cy="429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57150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68630" indent="-46863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128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Tx/>
              <a:buAutoNum type="arabicPeriod"/>
            </a:pPr>
            <a:r>
              <a:rPr kumimoji="0" lang="en-US" altLang="zh-CN" sz="3600" dirty="0">
                <a:ea typeface="Dotum" pitchFamily="34" charset="-127"/>
              </a:rPr>
              <a:t>Why do you think Mr. Jackson decides to go and look for Tony and </a:t>
            </a:r>
            <a:r>
              <a:rPr kumimoji="0" lang="en-US" altLang="zh-CN" sz="3600" dirty="0" err="1">
                <a:ea typeface="Dotum" pitchFamily="34" charset="-127"/>
              </a:rPr>
              <a:t>Daming</a:t>
            </a:r>
            <a:r>
              <a:rPr kumimoji="0" lang="en-US" altLang="zh-CN" sz="3600" dirty="0">
                <a:ea typeface="Dotum" pitchFamily="34" charset="-127"/>
              </a:rPr>
              <a:t>?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endParaRPr kumimoji="0" lang="en-US" altLang="zh-CN" sz="3600" dirty="0">
              <a:ea typeface="Dotum" pitchFamily="34" charset="-127"/>
            </a:endParaRPr>
          </a:p>
          <a:p>
            <a:pPr>
              <a:lnSpc>
                <a:spcPct val="130000"/>
              </a:lnSpc>
              <a:buFontTx/>
              <a:buAutoNum type="arabicPeriod"/>
            </a:pPr>
            <a:r>
              <a:rPr kumimoji="0" lang="en-US" altLang="zh-CN" sz="3200" dirty="0"/>
              <a:t>What happened to </a:t>
            </a:r>
            <a:r>
              <a:rPr kumimoji="0" lang="en-US" altLang="zh-CN" sz="3200" dirty="0" err="1"/>
              <a:t>Daming</a:t>
            </a:r>
            <a:r>
              <a:rPr kumimoji="0" lang="en-US" altLang="zh-CN" sz="3200" dirty="0"/>
              <a:t>?</a:t>
            </a:r>
          </a:p>
          <a:p>
            <a:pPr>
              <a:lnSpc>
                <a:spcPct val="130000"/>
              </a:lnSpc>
              <a:buFontTx/>
              <a:buAutoNum type="arabicPeriod"/>
            </a:pPr>
            <a:endParaRPr kumimoji="0" lang="en-US" altLang="zh-CN" sz="3600" dirty="0">
              <a:ea typeface="Dotum" pitchFamily="34" charset="-127"/>
            </a:endParaRPr>
          </a:p>
          <a:p>
            <a:pPr>
              <a:lnSpc>
                <a:spcPct val="130000"/>
              </a:lnSpc>
            </a:pPr>
            <a:r>
              <a:rPr kumimoji="0" lang="en-US" altLang="zh-CN" sz="3600" dirty="0">
                <a:ea typeface="Dotum" pitchFamily="34" charset="-127"/>
              </a:rPr>
              <a:t>3. </a:t>
            </a:r>
            <a:r>
              <a:rPr kumimoji="0" lang="en-US" altLang="zh-CN" sz="3200" dirty="0"/>
              <a:t>When did the accident happen?</a:t>
            </a:r>
            <a:r>
              <a:rPr kumimoji="0" lang="en-US" altLang="zh-CN" sz="3600" dirty="0">
                <a:ea typeface="Dotum" pitchFamily="34" charset="-127"/>
              </a:rPr>
              <a:t>?</a:t>
            </a:r>
          </a:p>
        </p:txBody>
      </p:sp>
      <p:sp>
        <p:nvSpPr>
          <p:cNvPr id="59395" name="Rectangle 3"/>
          <p:cNvSpPr>
            <a:spLocks noChangeArrowheads="1"/>
          </p:cNvSpPr>
          <p:nvPr/>
        </p:nvSpPr>
        <p:spPr bwMode="auto">
          <a:xfrm>
            <a:off x="468313" y="333375"/>
            <a:ext cx="8305800" cy="1355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600" dirty="0">
                <a:solidFill>
                  <a:srgbClr val="3333CC"/>
                </a:solidFill>
              </a:rPr>
              <a:t>Read the dialogue again and answer the questions.</a:t>
            </a:r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827088" y="2924175"/>
            <a:ext cx="5403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altLang="zh-CN" sz="3600" dirty="0">
                <a:solidFill>
                  <a:srgbClr val="FF3300"/>
                </a:solidFill>
              </a:rPr>
              <a:t>Because it is going to rain. 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971550" y="4221163"/>
            <a:ext cx="73977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altLang="zh-CN" sz="3600" dirty="0">
                <a:solidFill>
                  <a:srgbClr val="FF3300"/>
                </a:solidFill>
              </a:rPr>
              <a:t>He has hit his head and his leg </a:t>
            </a:r>
            <a:r>
              <a:rPr kumimoji="0" lang="en-US" altLang="zh-CN" sz="3600" dirty="0" err="1">
                <a:solidFill>
                  <a:srgbClr val="FF3300"/>
                </a:solidFill>
              </a:rPr>
              <a:t>huits</a:t>
            </a:r>
            <a:r>
              <a:rPr kumimoji="0" lang="en-US" altLang="zh-CN" sz="3600" dirty="0">
                <a:solidFill>
                  <a:srgbClr val="FF3300"/>
                </a:solidFill>
              </a:rPr>
              <a:t>. </a:t>
            </a:r>
          </a:p>
        </p:txBody>
      </p:sp>
      <p:sp>
        <p:nvSpPr>
          <p:cNvPr id="59398" name="Text Box 6"/>
          <p:cNvSpPr txBox="1">
            <a:spLocks noChangeArrowheads="1"/>
          </p:cNvSpPr>
          <p:nvPr/>
        </p:nvSpPr>
        <p:spPr bwMode="auto">
          <a:xfrm>
            <a:off x="827088" y="5805488"/>
            <a:ext cx="80660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dirty="0">
                <a:solidFill>
                  <a:srgbClr val="FF3300"/>
                </a:solidFill>
              </a:rPr>
              <a:t>It happened about 10 minutes ago. </a:t>
            </a:r>
            <a:endParaRPr lang="en-US" altLang="zh-CN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9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/>
      <p:bldP spid="59396" grpId="0"/>
      <p:bldP spid="5939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250825" y="1773238"/>
            <a:ext cx="8351838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rgbClr val="0000FF"/>
                </a:solidFill>
              </a:rPr>
              <a:t>We had a(n) (1) __________ to study together, but Tony and Daming were too slow. We stopped to wait for them to (2) _________. But Daming had a(n) (3) ________ and (4) ______ himself. He was afraid of going (5) ______ because he could not see very well.  It was nothing serious, though. However, we had to call off the walk and go home.</a:t>
            </a:r>
          </a:p>
        </p:txBody>
      </p:sp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468313" y="188913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>
                <a:solidFill>
                  <a:schemeClr val="tx1"/>
                </a:solidFill>
              </a:rPr>
              <a:t>Complete the passage with the words and expression in the box.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86042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accident    agreement    blind    catch up    hurt</a:t>
            </a:r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2987675" y="1700213"/>
            <a:ext cx="23764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agreement</a:t>
            </a:r>
          </a:p>
        </p:txBody>
      </p:sp>
      <p:sp>
        <p:nvSpPr>
          <p:cNvPr id="112648" name="Text Box 8"/>
          <p:cNvSpPr txBox="1">
            <a:spLocks noChangeArrowheads="1"/>
          </p:cNvSpPr>
          <p:nvPr/>
        </p:nvSpPr>
        <p:spPr bwMode="auto">
          <a:xfrm>
            <a:off x="5724525" y="2708275"/>
            <a:ext cx="1873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catch up</a:t>
            </a:r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851275" y="3284538"/>
            <a:ext cx="18716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accident</a:t>
            </a:r>
          </a:p>
        </p:txBody>
      </p:sp>
      <p:sp>
        <p:nvSpPr>
          <p:cNvPr id="112650" name="Text Box 10"/>
          <p:cNvSpPr txBox="1">
            <a:spLocks noChangeArrowheads="1"/>
          </p:cNvSpPr>
          <p:nvPr/>
        </p:nvSpPr>
        <p:spPr bwMode="auto">
          <a:xfrm>
            <a:off x="7092950" y="3213100"/>
            <a:ext cx="1223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hurt</a:t>
            </a:r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6300788" y="3789363"/>
            <a:ext cx="1584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blind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Text Box 2"/>
          <p:cNvSpPr txBox="1">
            <a:spLocks noChangeArrowheads="1"/>
          </p:cNvSpPr>
          <p:nvPr/>
        </p:nvSpPr>
        <p:spPr bwMode="auto">
          <a:xfrm>
            <a:off x="323850" y="703263"/>
            <a:ext cx="3360738" cy="615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8001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2573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7145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171700" indent="-3429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/>
              <a:t>1. </a:t>
            </a:r>
            <a:r>
              <a:rPr lang="zh-CN" altLang="en-US" sz="2800"/>
              <a:t>等候其他人</a:t>
            </a:r>
          </a:p>
          <a:p>
            <a:r>
              <a:rPr lang="en-US" altLang="zh-CN" sz="2800"/>
              <a:t>2.</a:t>
            </a:r>
            <a:r>
              <a:rPr kumimoji="0" lang="zh-CN" altLang="en-US" sz="2800"/>
              <a:t>一会就赶上来</a:t>
            </a:r>
          </a:p>
          <a:p>
            <a:r>
              <a:rPr kumimoji="0" lang="en-US" altLang="zh-CN" sz="2800"/>
              <a:t>3. </a:t>
            </a:r>
            <a:r>
              <a:rPr kumimoji="0" lang="zh-CN" altLang="en-US" sz="2800"/>
              <a:t>同意</a:t>
            </a:r>
          </a:p>
          <a:p>
            <a:r>
              <a:rPr lang="en-US" altLang="zh-CN" sz="2800"/>
              <a:t>4.</a:t>
            </a:r>
            <a:r>
              <a:rPr lang="zh-CN" altLang="en-US" sz="2800"/>
              <a:t>某人发生某事</a:t>
            </a:r>
          </a:p>
          <a:p>
            <a:r>
              <a:rPr lang="en-US" altLang="zh-CN" sz="2800"/>
              <a:t>5.</a:t>
            </a:r>
            <a:r>
              <a:rPr lang="zh-CN" altLang="en-US" sz="2800"/>
              <a:t>走地更慢</a:t>
            </a:r>
          </a:p>
          <a:p>
            <a:r>
              <a:rPr lang="en-US" altLang="zh-CN" sz="2800"/>
              <a:t>6.</a:t>
            </a:r>
            <a:r>
              <a:rPr lang="zh-CN" altLang="en-US" sz="2800"/>
              <a:t>回去找他们</a:t>
            </a:r>
          </a:p>
          <a:p>
            <a:r>
              <a:rPr lang="en-US" altLang="zh-CN" sz="2800"/>
              <a:t>7.</a:t>
            </a:r>
            <a:r>
              <a:rPr lang="zh-CN" altLang="en-US" sz="2800"/>
              <a:t>摔倒</a:t>
            </a:r>
          </a:p>
          <a:p>
            <a:r>
              <a:rPr lang="en-US" altLang="zh-CN" sz="2800"/>
              <a:t>8.</a:t>
            </a:r>
            <a:r>
              <a:rPr lang="zh-CN" altLang="en-US" sz="2800"/>
              <a:t>去过某地  </a:t>
            </a:r>
          </a:p>
          <a:p>
            <a:r>
              <a:rPr lang="zh-CN" altLang="en-US" sz="2800"/>
              <a:t>    去了某地</a:t>
            </a:r>
          </a:p>
          <a:p>
            <a:r>
              <a:rPr lang="en-US" altLang="zh-CN" sz="2800"/>
              <a:t>9.</a:t>
            </a:r>
            <a:r>
              <a:rPr lang="zh-CN" altLang="en-US" sz="2800"/>
              <a:t>发生一起事故</a:t>
            </a:r>
          </a:p>
          <a:p>
            <a:r>
              <a:rPr lang="en-US" altLang="zh-CN" sz="2800"/>
              <a:t>10.</a:t>
            </a:r>
            <a:r>
              <a:rPr kumimoji="0" lang="zh-CN" altLang="en-US" sz="2800"/>
              <a:t>跑下楼梯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/>
              <a:t>11.</a:t>
            </a:r>
            <a:r>
              <a:rPr kumimoji="0" lang="zh-CN" altLang="en-US" sz="2800">
                <a:latin typeface="Arial" panose="020B0604020202020204" pitchFamily="34" charset="0"/>
              </a:rPr>
              <a:t>变瞎</a:t>
            </a:r>
            <a:endParaRPr lang="zh-CN" altLang="en-US" sz="2800"/>
          </a:p>
          <a:p>
            <a:pPr>
              <a:lnSpc>
                <a:spcPct val="110000"/>
              </a:lnSpc>
            </a:pPr>
            <a:r>
              <a:rPr kumimoji="0" lang="en-US" altLang="zh-CN" sz="2800"/>
              <a:t>12.</a:t>
            </a:r>
            <a:r>
              <a:rPr lang="zh-CN" altLang="en-US" sz="2800"/>
              <a:t>摔断他的腿</a:t>
            </a:r>
          </a:p>
          <a:p>
            <a:endParaRPr lang="en-US" altLang="zh-CN" sz="2800"/>
          </a:p>
        </p:txBody>
      </p:sp>
      <p:sp>
        <p:nvSpPr>
          <p:cNvPr id="107523" name="Text Box 3"/>
          <p:cNvSpPr txBox="1">
            <a:spLocks noChangeArrowheads="1"/>
          </p:cNvSpPr>
          <p:nvPr/>
        </p:nvSpPr>
        <p:spPr bwMode="auto">
          <a:xfrm>
            <a:off x="4562475" y="693738"/>
            <a:ext cx="4516438" cy="611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2800">
                <a:solidFill>
                  <a:srgbClr val="3333FF"/>
                </a:solidFill>
              </a:rPr>
              <a:t>wait for</a:t>
            </a:r>
            <a:r>
              <a:rPr lang="en-US" altLang="zh-CN" sz="2800">
                <a:solidFill>
                  <a:srgbClr val="FF0000"/>
                </a:solidFill>
              </a:rPr>
              <a:t> the others</a:t>
            </a:r>
          </a:p>
          <a:p>
            <a:r>
              <a:rPr kumimoji="0" lang="en-US" altLang="zh-CN" sz="2800">
                <a:solidFill>
                  <a:srgbClr val="3333FF"/>
                </a:solidFill>
                <a:latin typeface="Arial" panose="020B0604020202020204" pitchFamily="34" charset="0"/>
              </a:rPr>
              <a:t>catch up</a:t>
            </a:r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 in a few minutes</a:t>
            </a:r>
          </a:p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have an agreement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sth happened </a:t>
            </a:r>
            <a:r>
              <a:rPr lang="en-US" altLang="zh-CN" sz="2800">
                <a:solidFill>
                  <a:srgbClr val="3333FF"/>
                </a:solidFill>
              </a:rPr>
              <a:t>to</a:t>
            </a:r>
            <a:r>
              <a:rPr lang="en-US" altLang="zh-CN" sz="2800">
                <a:solidFill>
                  <a:srgbClr val="FF0000"/>
                </a:solidFill>
              </a:rPr>
              <a:t> sb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walk </a:t>
            </a:r>
            <a:r>
              <a:rPr lang="en-US" altLang="zh-CN" sz="2800">
                <a:solidFill>
                  <a:srgbClr val="3333FF"/>
                </a:solidFill>
              </a:rPr>
              <a:t>more </a:t>
            </a:r>
            <a:r>
              <a:rPr lang="en-US" altLang="zh-CN" sz="2800">
                <a:solidFill>
                  <a:srgbClr val="FF0000"/>
                </a:solidFill>
              </a:rPr>
              <a:t>slowly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go back and look for them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fall over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have / has </a:t>
            </a:r>
            <a:r>
              <a:rPr lang="en-US" altLang="zh-CN" sz="2800">
                <a:solidFill>
                  <a:srgbClr val="3333FF"/>
                </a:solidFill>
              </a:rPr>
              <a:t>been</a:t>
            </a:r>
            <a:r>
              <a:rPr lang="en-US" altLang="zh-CN" sz="2800">
                <a:solidFill>
                  <a:srgbClr val="FF0000"/>
                </a:solidFill>
              </a:rPr>
              <a:t> to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has / have </a:t>
            </a:r>
            <a:r>
              <a:rPr lang="en-US" altLang="zh-CN" sz="2800">
                <a:solidFill>
                  <a:srgbClr val="3333FF"/>
                </a:solidFill>
              </a:rPr>
              <a:t>gone</a:t>
            </a:r>
            <a:r>
              <a:rPr lang="en-US" altLang="zh-CN" sz="2800">
                <a:solidFill>
                  <a:srgbClr val="FF0000"/>
                </a:solidFill>
              </a:rPr>
              <a:t> to</a:t>
            </a:r>
          </a:p>
          <a:p>
            <a:r>
              <a:rPr lang="en-US" altLang="zh-CN" sz="2800">
                <a:solidFill>
                  <a:srgbClr val="FF0000"/>
                </a:solidFill>
              </a:rPr>
              <a:t>have an accident</a:t>
            </a:r>
          </a:p>
          <a:p>
            <a:r>
              <a:rPr kumimoji="0" lang="en-US" altLang="zh-CN" sz="2800">
                <a:solidFill>
                  <a:srgbClr val="FF0000"/>
                </a:solidFill>
              </a:rPr>
              <a:t>run </a:t>
            </a:r>
            <a:r>
              <a:rPr kumimoji="0" lang="en-US" altLang="zh-CN" sz="2800">
                <a:solidFill>
                  <a:srgbClr val="3333FF"/>
                </a:solidFill>
              </a:rPr>
              <a:t>down the steps</a:t>
            </a:r>
            <a:endParaRPr kumimoji="0" lang="en-US" altLang="zh-CN" sz="2800">
              <a:solidFill>
                <a:srgbClr val="FF0000"/>
              </a:solidFill>
            </a:endParaRPr>
          </a:p>
          <a:p>
            <a:r>
              <a:rPr lang="en-US" altLang="zh-CN" sz="2800">
                <a:solidFill>
                  <a:srgbClr val="FF0000"/>
                </a:solidFill>
              </a:rPr>
              <a:t>go blind</a:t>
            </a:r>
          </a:p>
          <a:p>
            <a:pPr>
              <a:lnSpc>
                <a:spcPct val="110000"/>
              </a:lnSpc>
            </a:pPr>
            <a:r>
              <a:rPr lang="en-US" altLang="zh-CN" sz="2800">
                <a:solidFill>
                  <a:srgbClr val="FF0000"/>
                </a:solidFill>
              </a:rPr>
              <a:t>break his leg</a:t>
            </a:r>
            <a:endParaRPr kumimoji="0" lang="en-US" altLang="zh-CN" sz="2800">
              <a:solidFill>
                <a:srgbClr val="FF0000"/>
              </a:solidFill>
            </a:endParaRPr>
          </a:p>
          <a:p>
            <a:endParaRPr lang="en-US" altLang="zh-CN" sz="2800">
              <a:solidFill>
                <a:srgbClr val="FF0000"/>
              </a:solidFill>
            </a:endParaRPr>
          </a:p>
        </p:txBody>
      </p:sp>
      <p:sp>
        <p:nvSpPr>
          <p:cNvPr id="107524" name="Text Box 4"/>
          <p:cNvSpPr txBox="1">
            <a:spLocks noChangeArrowheads="1"/>
          </p:cNvSpPr>
          <p:nvPr/>
        </p:nvSpPr>
        <p:spPr bwMode="auto">
          <a:xfrm>
            <a:off x="3987800" y="5849938"/>
            <a:ext cx="1873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07525" name="Text Box 5"/>
          <p:cNvSpPr txBox="1">
            <a:spLocks noChangeArrowheads="1"/>
          </p:cNvSpPr>
          <p:nvPr/>
        </p:nvSpPr>
        <p:spPr bwMode="auto">
          <a:xfrm>
            <a:off x="2454275" y="0"/>
            <a:ext cx="27749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4000">
                <a:solidFill>
                  <a:srgbClr val="FF0000"/>
                </a:solidFill>
              </a:rPr>
              <a:t>中考考点</a:t>
            </a:r>
          </a:p>
        </p:txBody>
      </p:sp>
      <p:sp>
        <p:nvSpPr>
          <p:cNvPr id="107526" name="Text Box 6"/>
          <p:cNvSpPr txBox="1">
            <a:spLocks noChangeArrowheads="1"/>
          </p:cNvSpPr>
          <p:nvPr/>
        </p:nvSpPr>
        <p:spPr bwMode="auto">
          <a:xfrm>
            <a:off x="3090863" y="914400"/>
            <a:ext cx="187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endParaRPr kumimoji="0" lang="zh-CN" altLang="zh-CN" sz="1800" b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75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75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75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75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75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75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75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75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75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7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3" grpId="0" build="p"/>
      <p:bldP spid="10752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ChangeArrowheads="1"/>
          </p:cNvSpPr>
          <p:nvPr/>
        </p:nvSpPr>
        <p:spPr bwMode="auto">
          <a:xfrm>
            <a:off x="3059113" y="1052513"/>
            <a:ext cx="4570412" cy="291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3333FF"/>
                </a:solidFill>
              </a:rPr>
              <a:t>call for</a:t>
            </a:r>
            <a:r>
              <a:rPr kumimoji="0" lang="en-US" altLang="zh-CN" sz="2800">
                <a:solidFill>
                  <a:srgbClr val="FF0000"/>
                </a:solidFill>
              </a:rPr>
              <a:t> help </a:t>
            </a:r>
            <a:r>
              <a:rPr kumimoji="0" lang="en-US" altLang="zh-CN" sz="2800">
                <a:solidFill>
                  <a:srgbClr val="3333FF"/>
                </a:solidFill>
              </a:rPr>
              <a:t>on</a:t>
            </a:r>
            <a:r>
              <a:rPr kumimoji="0" lang="en-US" altLang="zh-CN" sz="2800">
                <a:solidFill>
                  <a:srgbClr val="FF0000"/>
                </a:solidFill>
              </a:rPr>
              <a:t> my mobile 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FF0000"/>
                </a:solidFill>
              </a:rPr>
              <a:t>my leg hurts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FF0000"/>
                </a:solidFill>
              </a:rPr>
              <a:t>get / take sb </a:t>
            </a:r>
            <a:r>
              <a:rPr kumimoji="0" lang="en-US" altLang="zh-CN" sz="2800">
                <a:solidFill>
                  <a:srgbClr val="3333FF"/>
                </a:solidFill>
              </a:rPr>
              <a:t>to</a:t>
            </a:r>
            <a:r>
              <a:rPr kumimoji="0" lang="en-US" altLang="zh-CN" sz="2800">
                <a:solidFill>
                  <a:srgbClr val="FF0000"/>
                </a:solidFill>
              </a:rPr>
              <a:t> hospital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FF0000"/>
                </a:solidFill>
              </a:rPr>
              <a:t>had better</a:t>
            </a:r>
            <a:r>
              <a:rPr kumimoji="0" lang="en-US" altLang="zh-CN" sz="2800">
                <a:solidFill>
                  <a:srgbClr val="3333FF"/>
                </a:solidFill>
              </a:rPr>
              <a:t> do </a:t>
            </a:r>
            <a:r>
              <a:rPr kumimoji="0" lang="en-US" altLang="zh-CN" sz="2800">
                <a:solidFill>
                  <a:srgbClr val="FF0000"/>
                </a:solidFill>
              </a:rPr>
              <a:t>sth. 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FF0000"/>
                </a:solidFill>
              </a:rPr>
              <a:t>nothing serious</a:t>
            </a:r>
          </a:p>
          <a:p>
            <a:pPr>
              <a:lnSpc>
                <a:spcPct val="110000"/>
              </a:lnSpc>
            </a:pPr>
            <a:r>
              <a:rPr kumimoji="0" lang="en-US" altLang="zh-CN" sz="2800">
                <a:solidFill>
                  <a:srgbClr val="FF0000"/>
                </a:solidFill>
              </a:rPr>
              <a:t>call off the walk</a:t>
            </a:r>
          </a:p>
        </p:txBody>
      </p:sp>
      <p:sp>
        <p:nvSpPr>
          <p:cNvPr id="108547" name="Rectangle 3"/>
          <p:cNvSpPr>
            <a:spLocks noChangeArrowheads="1"/>
          </p:cNvSpPr>
          <p:nvPr/>
        </p:nvSpPr>
        <p:spPr bwMode="auto">
          <a:xfrm>
            <a:off x="0" y="1054100"/>
            <a:ext cx="3802063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13.</a:t>
            </a:r>
            <a:r>
              <a:rPr kumimoji="0" lang="zh-CN" altLang="en-US" sz="2800">
                <a:solidFill>
                  <a:schemeClr val="tx1"/>
                </a:solidFill>
              </a:rPr>
              <a:t>用我的手机呼救</a:t>
            </a:r>
          </a:p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14.</a:t>
            </a:r>
            <a:r>
              <a:rPr kumimoji="0" lang="zh-CN" altLang="en-US" sz="2800">
                <a:solidFill>
                  <a:schemeClr val="tx1"/>
                </a:solidFill>
              </a:rPr>
              <a:t>我的腿疼</a:t>
            </a:r>
          </a:p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15. </a:t>
            </a:r>
            <a:r>
              <a:rPr kumimoji="0" lang="zh-CN" altLang="en-US" sz="2800">
                <a:solidFill>
                  <a:schemeClr val="tx1"/>
                </a:solidFill>
              </a:rPr>
              <a:t>带某人去医院</a:t>
            </a:r>
          </a:p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16. </a:t>
            </a:r>
            <a:r>
              <a:rPr kumimoji="0" lang="zh-CN" altLang="en-US" sz="2800">
                <a:solidFill>
                  <a:schemeClr val="tx1"/>
                </a:solidFill>
              </a:rPr>
              <a:t>最好做某事</a:t>
            </a:r>
          </a:p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17.</a:t>
            </a:r>
            <a:r>
              <a:rPr kumimoji="0" lang="zh-CN" altLang="en-US" sz="2800">
                <a:solidFill>
                  <a:schemeClr val="tx1"/>
                </a:solidFill>
              </a:rPr>
              <a:t>没什么严重的</a:t>
            </a:r>
          </a:p>
          <a:p>
            <a:pPr defTabSz="906780">
              <a:lnSpc>
                <a:spcPct val="110000"/>
              </a:lnSpc>
            </a:pPr>
            <a:r>
              <a:rPr kumimoji="0" lang="en-US" altLang="zh-CN" sz="2800">
                <a:solidFill>
                  <a:schemeClr val="tx1"/>
                </a:solidFill>
              </a:rPr>
              <a:t>18. </a:t>
            </a:r>
            <a:r>
              <a:rPr kumimoji="0" lang="zh-CN" altLang="en-US" sz="2800">
                <a:solidFill>
                  <a:schemeClr val="tx1"/>
                </a:solidFill>
              </a:rPr>
              <a:t>取消走路</a:t>
            </a:r>
          </a:p>
          <a:p>
            <a:pPr defTabSz="906780">
              <a:lnSpc>
                <a:spcPct val="110000"/>
              </a:lnSpc>
            </a:pPr>
            <a:endParaRPr kumimoji="0" lang="en-US" altLang="zh-CN" sz="2800">
              <a:solidFill>
                <a:schemeClr val="tx1"/>
              </a:solidFill>
            </a:endParaRPr>
          </a:p>
        </p:txBody>
      </p:sp>
      <p:sp>
        <p:nvSpPr>
          <p:cNvPr id="108548" name="Text Box 4"/>
          <p:cNvSpPr txBox="1">
            <a:spLocks noChangeArrowheads="1"/>
          </p:cNvSpPr>
          <p:nvPr/>
        </p:nvSpPr>
        <p:spPr bwMode="auto">
          <a:xfrm>
            <a:off x="3184525" y="742950"/>
            <a:ext cx="184150" cy="98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endParaRPr kumimoji="0" lang="en-US" altLang="zh-CN" sz="2800">
              <a:latin typeface="Arial" panose="020B0604020202020204" pitchFamily="34" charset="0"/>
            </a:endParaRPr>
          </a:p>
          <a:p>
            <a:pPr>
              <a:lnSpc>
                <a:spcPct val="105000"/>
              </a:lnSpc>
            </a:pPr>
            <a:endParaRPr kumimoji="0" lang="en-US" altLang="zh-CN" sz="2800">
              <a:latin typeface="Arial" panose="020B0604020202020204" pitchFamily="34" charset="0"/>
            </a:endParaRPr>
          </a:p>
        </p:txBody>
      </p:sp>
      <p:sp>
        <p:nvSpPr>
          <p:cNvPr id="108549" name="Text Box 5"/>
          <p:cNvSpPr txBox="1">
            <a:spLocks noChangeArrowheads="1"/>
          </p:cNvSpPr>
          <p:nvPr/>
        </p:nvSpPr>
        <p:spPr bwMode="auto">
          <a:xfrm>
            <a:off x="2600325" y="261938"/>
            <a:ext cx="34321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zh-CN" altLang="en-US" sz="4000">
                <a:solidFill>
                  <a:srgbClr val="FF0000"/>
                </a:solidFill>
              </a:rPr>
              <a:t>中考考点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85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85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85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85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85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85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85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6" grpId="0" build="p"/>
      <p:bldP spid="10854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2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5364163" cy="438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23850" y="4437063"/>
            <a:ext cx="51784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She </a:t>
            </a:r>
            <a:r>
              <a:rPr kumimoji="0" lang="en-US" altLang="zh-CN" sz="4000" dirty="0">
                <a:solidFill>
                  <a:schemeClr val="accent2"/>
                </a:solidFill>
                <a:latin typeface="Arial" panose="020B0604020202020204" pitchFamily="34" charset="0"/>
              </a:rPr>
              <a:t>has a headache</a:t>
            </a:r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82948" name="Text Box 4"/>
          <p:cNvSpPr txBox="1">
            <a:spLocks noChangeArrowheads="1"/>
          </p:cNvSpPr>
          <p:nvPr/>
        </p:nvSpPr>
        <p:spPr bwMode="auto">
          <a:xfrm>
            <a:off x="395288" y="5157788"/>
            <a:ext cx="391001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Her head </a:t>
            </a:r>
            <a:r>
              <a:rPr kumimoji="0"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hurt</a:t>
            </a:r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s.</a:t>
            </a:r>
          </a:p>
        </p:txBody>
      </p:sp>
      <p:sp>
        <p:nvSpPr>
          <p:cNvPr id="82949" name="Text Box 5"/>
          <p:cNvSpPr txBox="1">
            <a:spLocks noChangeArrowheads="1"/>
          </p:cNvSpPr>
          <p:nvPr/>
        </p:nvSpPr>
        <p:spPr bwMode="auto">
          <a:xfrm>
            <a:off x="468313" y="5805488"/>
            <a:ext cx="40798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Her head </a:t>
            </a:r>
            <a:r>
              <a:rPr kumimoji="0"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ache</a:t>
            </a:r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s.</a:t>
            </a:r>
          </a:p>
        </p:txBody>
      </p:sp>
      <p:sp>
        <p:nvSpPr>
          <p:cNvPr id="82950" name="Text Box 6"/>
          <p:cNvSpPr txBox="1">
            <a:spLocks noChangeArrowheads="1"/>
          </p:cNvSpPr>
          <p:nvPr/>
        </p:nvSpPr>
        <p:spPr bwMode="auto">
          <a:xfrm>
            <a:off x="5394226" y="0"/>
            <a:ext cx="3384550" cy="19304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What has </a:t>
            </a:r>
            <a:r>
              <a:rPr kumimoji="0" lang="en-US" altLang="zh-CN" sz="4000" i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happened to</a:t>
            </a:r>
            <a:r>
              <a:rPr kumimoji="0" lang="en-US" altLang="zh-CN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 the girl?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9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/>
      <p:bldP spid="82948" grpId="0"/>
      <p:bldP spid="82949" grpId="0"/>
      <p:bldP spid="8295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68313" y="188913"/>
            <a:ext cx="7920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dirty="0">
                <a:solidFill>
                  <a:srgbClr val="FF0000"/>
                </a:solidFill>
              </a:rPr>
              <a:t>判断下列句子的时态：</a:t>
            </a:r>
          </a:p>
        </p:txBody>
      </p:sp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195262" y="1196752"/>
            <a:ext cx="8624887" cy="5047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9144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3716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8288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286000" indent="-4572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They will catch up in a few minutes.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I thought we had an agreement to stay together.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They were walking more slowly than us.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I think it’s going to rain.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He has had an accident.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When did he fall?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How do you feel?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US" altLang="zh-CN" sz="2800" dirty="0">
                <a:solidFill>
                  <a:srgbClr val="0000FF"/>
                </a:solidFill>
              </a:rPr>
              <a:t>We have to call off the walk.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838200" y="2057400"/>
            <a:ext cx="7848600" cy="223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chemeClr val="tx1"/>
                </a:solidFill>
              </a:rPr>
              <a:t>Who’s missing?          </a:t>
            </a:r>
            <a:r>
              <a:rPr kumimoji="0" lang="zh-CN" altLang="en-US" sz="3600" dirty="0">
                <a:solidFill>
                  <a:schemeClr val="tx1"/>
                </a:solidFill>
              </a:rPr>
              <a:t>谁掉队了？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 smtClean="0">
                <a:solidFill>
                  <a:schemeClr val="tx1"/>
                </a:solidFill>
              </a:rPr>
              <a:t>How </a:t>
            </a:r>
            <a:r>
              <a:rPr kumimoji="0" lang="en-US" altLang="zh-CN" sz="3600" dirty="0">
                <a:solidFill>
                  <a:schemeClr val="tx1"/>
                </a:solidFill>
              </a:rPr>
              <a:t>do you feel?        </a:t>
            </a:r>
            <a:r>
              <a:rPr kumimoji="0" lang="zh-CN" altLang="en-US" sz="3600" dirty="0">
                <a:solidFill>
                  <a:schemeClr val="tx1"/>
                </a:solidFill>
              </a:rPr>
              <a:t>你感觉怎么样？</a:t>
            </a:r>
          </a:p>
          <a:p>
            <a:pPr>
              <a:lnSpc>
                <a:spcPct val="130000"/>
              </a:lnSpc>
            </a:pPr>
            <a:r>
              <a:rPr kumimoji="0" lang="en-US" altLang="zh-CN" sz="3600" dirty="0">
                <a:solidFill>
                  <a:schemeClr val="tx1"/>
                </a:solidFill>
              </a:rPr>
              <a:t>It’s nothing serious.    </a:t>
            </a:r>
            <a:r>
              <a:rPr kumimoji="0" lang="zh-CN" altLang="en-US" sz="3600" dirty="0">
                <a:solidFill>
                  <a:schemeClr val="tx1"/>
                </a:solidFill>
              </a:rPr>
              <a:t>没什么严重的。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838200" y="1066800"/>
            <a:ext cx="403701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zh-CN" sz="4000">
                <a:solidFill>
                  <a:srgbClr val="FF6600"/>
                </a:solidFill>
              </a:rPr>
              <a:t>Everyday English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/>
      <p:bldP spid="6553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ChangeArrowheads="1"/>
          </p:cNvSpPr>
          <p:nvPr/>
        </p:nvSpPr>
        <p:spPr bwMode="auto">
          <a:xfrm>
            <a:off x="228600" y="228600"/>
            <a:ext cx="8489950" cy="130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3333CC"/>
                </a:solidFill>
              </a:rPr>
              <a:t>When someone has an accident, we can use these sentences. </a:t>
            </a:r>
          </a:p>
        </p:txBody>
      </p:sp>
      <p:sp>
        <p:nvSpPr>
          <p:cNvPr id="72707" name="Rectangle 3"/>
          <p:cNvSpPr>
            <a:spLocks noChangeArrowheads="1"/>
          </p:cNvSpPr>
          <p:nvPr/>
        </p:nvSpPr>
        <p:spPr bwMode="auto">
          <a:xfrm>
            <a:off x="533400" y="2082800"/>
            <a:ext cx="7924800" cy="3740150"/>
          </a:xfrm>
          <a:prstGeom prst="rect">
            <a:avLst/>
          </a:prstGeom>
          <a:noFill/>
          <a:ln w="19050">
            <a:solidFill>
              <a:srgbClr val="FF33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Who’s missing?   He’ll soon be OK!</a:t>
            </a:r>
          </a:p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How do you feel?</a:t>
            </a:r>
          </a:p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It’s nothing serious.</a:t>
            </a:r>
          </a:p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Show me where he is.</a:t>
            </a:r>
          </a:p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I’ll call for help on my mobile.</a:t>
            </a:r>
          </a:p>
          <a:p>
            <a:pPr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3300"/>
                </a:solidFill>
              </a:rPr>
              <a:t>Can you move your…?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23850" y="188913"/>
            <a:ext cx="84248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Pronunciation and speaking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4248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6. Listen and mark the pauses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395288" y="1844675"/>
            <a:ext cx="8208962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dirty="0">
                <a:solidFill>
                  <a:srgbClr val="0000FF"/>
                </a:solidFill>
              </a:rPr>
              <a:t>It’s </a:t>
            </a:r>
            <a:r>
              <a:rPr lang="en-US" altLang="zh-CN" dirty="0" err="1">
                <a:solidFill>
                  <a:srgbClr val="0000FF"/>
                </a:solidFill>
              </a:rPr>
              <a:t>Daming</a:t>
            </a:r>
            <a:r>
              <a:rPr lang="en-US" altLang="zh-CN" dirty="0">
                <a:solidFill>
                  <a:srgbClr val="0000FF"/>
                </a:solidFill>
              </a:rPr>
              <a:t>. He’s had an accident. He fell over when he was running down the steps. He’s hit his head and his leg hurts. I </a:t>
            </a:r>
            <a:r>
              <a:rPr lang="en-US" altLang="zh-CN" dirty="0" err="1">
                <a:solidFill>
                  <a:srgbClr val="0000FF"/>
                </a:solidFill>
              </a:rPr>
              <a:t>thibnk</a:t>
            </a:r>
            <a:r>
              <a:rPr lang="en-US" altLang="zh-CN" dirty="0">
                <a:solidFill>
                  <a:srgbClr val="0000FF"/>
                </a:solidFill>
              </a:rPr>
              <a:t> he’s broken his leg.</a:t>
            </a:r>
          </a:p>
        </p:txBody>
      </p:sp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68313" y="3860800"/>
            <a:ext cx="82073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7. Read aloud. Make sure you pause in the right places.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395288" y="4941888"/>
            <a:ext cx="8280400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</a:rPr>
              <a:t>Of course you will! It’s nothing serious. Tony, tell everyone we have to call off the walk and go back home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auto">
          <a:xfrm>
            <a:off x="395288" y="260350"/>
            <a:ext cx="8135937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0" lang="en-US" altLang="zh-CN" sz="4000" dirty="0">
                <a:solidFill>
                  <a:srgbClr val="FF6600"/>
                </a:solidFill>
              </a:rPr>
              <a:t>8 Work in pairs. Talk about an accident you have had. Say</a:t>
            </a: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539750" y="1484313"/>
            <a:ext cx="7467600" cy="75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>
                <a:solidFill>
                  <a:srgbClr val="FF0000"/>
                </a:solidFill>
              </a:rPr>
              <a:t> Where it happened</a:t>
            </a:r>
          </a:p>
        </p:txBody>
      </p:sp>
      <p:sp>
        <p:nvSpPr>
          <p:cNvPr id="104453" name="Rectangle 5"/>
          <p:cNvSpPr>
            <a:spLocks noChangeArrowheads="1"/>
          </p:cNvSpPr>
          <p:nvPr/>
        </p:nvSpPr>
        <p:spPr bwMode="auto">
          <a:xfrm>
            <a:off x="755650" y="2060575"/>
            <a:ext cx="647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kumimoji="0" lang="en-US" altLang="zh-CN" sz="3600" i="1">
                <a:solidFill>
                  <a:srgbClr val="3333CC"/>
                </a:solidFill>
              </a:rPr>
              <a:t>It happened on my way to school.</a:t>
            </a:r>
          </a:p>
        </p:txBody>
      </p:sp>
      <p:sp>
        <p:nvSpPr>
          <p:cNvPr id="104454" name="Rectangle 6"/>
          <p:cNvSpPr>
            <a:spLocks noChangeArrowheads="1"/>
          </p:cNvSpPr>
          <p:nvPr/>
        </p:nvSpPr>
        <p:spPr bwMode="auto">
          <a:xfrm>
            <a:off x="611188" y="2565400"/>
            <a:ext cx="7848600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342900" indent="-342900">
              <a:lnSpc>
                <a:spcPct val="110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What happened</a:t>
            </a:r>
          </a:p>
        </p:txBody>
      </p:sp>
      <p:sp>
        <p:nvSpPr>
          <p:cNvPr id="104455" name="Text Box 7"/>
          <p:cNvSpPr txBox="1">
            <a:spLocks noChangeArrowheads="1"/>
          </p:cNvSpPr>
          <p:nvPr/>
        </p:nvSpPr>
        <p:spPr bwMode="auto">
          <a:xfrm>
            <a:off x="611188" y="3141663"/>
            <a:ext cx="81359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A car stopped in front of me. I fell off my bike.</a:t>
            </a:r>
          </a:p>
        </p:txBody>
      </p:sp>
      <p:sp>
        <p:nvSpPr>
          <p:cNvPr id="104456" name="Text Box 8"/>
          <p:cNvSpPr txBox="1">
            <a:spLocks noChangeArrowheads="1"/>
          </p:cNvSpPr>
          <p:nvPr/>
        </p:nvSpPr>
        <p:spPr bwMode="auto">
          <a:xfrm>
            <a:off x="611188" y="3789363"/>
            <a:ext cx="7848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How you were hurt</a:t>
            </a:r>
          </a:p>
        </p:txBody>
      </p:sp>
      <p:sp>
        <p:nvSpPr>
          <p:cNvPr id="104457" name="Text Box 9"/>
          <p:cNvSpPr txBox="1">
            <a:spLocks noChangeArrowheads="1"/>
          </p:cNvSpPr>
          <p:nvPr/>
        </p:nvSpPr>
        <p:spPr bwMode="auto">
          <a:xfrm>
            <a:off x="468313" y="4365625"/>
            <a:ext cx="792003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 cut my face, and hurt my arms and knees.</a:t>
            </a:r>
          </a:p>
        </p:txBody>
      </p:sp>
      <p:sp>
        <p:nvSpPr>
          <p:cNvPr id="104458" name="Text Box 10"/>
          <p:cNvSpPr txBox="1">
            <a:spLocks noChangeArrowheads="1"/>
          </p:cNvSpPr>
          <p:nvPr/>
        </p:nvSpPr>
        <p:spPr bwMode="auto">
          <a:xfrm>
            <a:off x="611188" y="4941888"/>
            <a:ext cx="698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>
                <a:solidFill>
                  <a:srgbClr val="FF0000"/>
                </a:solidFill>
              </a:rPr>
              <a:t>How long it took to get better</a:t>
            </a:r>
          </a:p>
        </p:txBody>
      </p:sp>
      <p:sp>
        <p:nvSpPr>
          <p:cNvPr id="104459" name="Text Box 11"/>
          <p:cNvSpPr txBox="1">
            <a:spLocks noChangeArrowheads="1"/>
          </p:cNvSpPr>
          <p:nvPr/>
        </p:nvSpPr>
        <p:spPr bwMode="auto">
          <a:xfrm>
            <a:off x="611188" y="5445125"/>
            <a:ext cx="77755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i="1">
                <a:solidFill>
                  <a:srgbClr val="0000FF"/>
                </a:solidFill>
              </a:rPr>
              <a:t>It was three weeks before I could ride my bike again.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029b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1828800"/>
            <a:ext cx="2779713" cy="2779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7" name="AutoShape 3"/>
          <p:cNvSpPr>
            <a:spLocks noChangeArrowheads="1"/>
          </p:cNvSpPr>
          <p:nvPr/>
        </p:nvSpPr>
        <p:spPr bwMode="auto">
          <a:xfrm>
            <a:off x="4267200" y="457200"/>
            <a:ext cx="4697413" cy="1371600"/>
          </a:xfrm>
          <a:prstGeom prst="cloudCallout">
            <a:avLst>
              <a:gd name="adj1" fmla="val -26815"/>
              <a:gd name="adj2" fmla="val 148380"/>
            </a:avLst>
          </a:prstGeom>
          <a:solidFill>
            <a:srgbClr val="339933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0" lang="en-US" altLang="zh-CN" sz="3400"/>
              <a:t>what happened</a:t>
            </a:r>
          </a:p>
        </p:txBody>
      </p:sp>
      <p:sp>
        <p:nvSpPr>
          <p:cNvPr id="118788" name="AutoShape 4"/>
          <p:cNvSpPr>
            <a:spLocks noChangeArrowheads="1"/>
          </p:cNvSpPr>
          <p:nvPr/>
        </p:nvSpPr>
        <p:spPr bwMode="auto">
          <a:xfrm>
            <a:off x="0" y="228600"/>
            <a:ext cx="3708400" cy="2325688"/>
          </a:xfrm>
          <a:prstGeom prst="cloudCallout">
            <a:avLst>
              <a:gd name="adj1" fmla="val 38954"/>
              <a:gd name="adj2" fmla="val 75255"/>
            </a:avLst>
          </a:prstGeom>
          <a:solidFill>
            <a:srgbClr val="FFCCFF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kumimoji="0" lang="en-US" altLang="zh-CN" sz="3600">
                <a:solidFill>
                  <a:srgbClr val="660066"/>
                </a:solidFill>
              </a:rPr>
              <a:t>where it happened</a:t>
            </a:r>
          </a:p>
        </p:txBody>
      </p:sp>
      <p:sp>
        <p:nvSpPr>
          <p:cNvPr id="118789" name="AutoShape 5"/>
          <p:cNvSpPr>
            <a:spLocks noChangeArrowheads="1"/>
          </p:cNvSpPr>
          <p:nvPr/>
        </p:nvSpPr>
        <p:spPr bwMode="auto">
          <a:xfrm>
            <a:off x="320675" y="3552825"/>
            <a:ext cx="2879725" cy="1704975"/>
          </a:xfrm>
          <a:prstGeom prst="wedgeRoundRectCallout">
            <a:avLst>
              <a:gd name="adj1" fmla="val 60032"/>
              <a:gd name="adj2" fmla="val -33519"/>
              <a:gd name="adj3" fmla="val 16667"/>
            </a:avLst>
          </a:prstGeom>
          <a:solidFill>
            <a:srgbClr val="FFFF99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lnSpc>
                <a:spcPct val="130000"/>
              </a:lnSpc>
            </a:pPr>
            <a:r>
              <a:rPr kumimoji="0" lang="en-US" altLang="zh-CN" sz="3600">
                <a:solidFill>
                  <a:srgbClr val="CC3300"/>
                </a:solidFill>
              </a:rPr>
              <a:t>On my way to school.</a:t>
            </a:r>
          </a:p>
        </p:txBody>
      </p:sp>
      <p:sp>
        <p:nvSpPr>
          <p:cNvPr id="118790" name="AutoShape 6"/>
          <p:cNvSpPr>
            <a:spLocks noChangeArrowheads="1"/>
          </p:cNvSpPr>
          <p:nvPr/>
        </p:nvSpPr>
        <p:spPr bwMode="auto">
          <a:xfrm>
            <a:off x="5867400" y="2554288"/>
            <a:ext cx="3200400" cy="3236912"/>
          </a:xfrm>
          <a:prstGeom prst="wedgeRoundRectCallout">
            <a:avLst>
              <a:gd name="adj1" fmla="val -66370"/>
              <a:gd name="adj2" fmla="val -9394"/>
              <a:gd name="adj3" fmla="val 16667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30000"/>
              </a:lnSpc>
            </a:pPr>
            <a:r>
              <a:rPr kumimoji="0" lang="en-US" altLang="zh-CN" sz="3600">
                <a:solidFill>
                  <a:srgbClr val="660066"/>
                </a:solidFill>
              </a:rPr>
              <a:t>A car stopped in front of me. I fell off my bike.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 animBg="1"/>
      <p:bldP spid="118788" grpId="0" animBg="1"/>
      <p:bldP spid="118789" grpId="0" animBg="1"/>
      <p:bldP spid="11879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62005411743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657600"/>
            <a:ext cx="1546225" cy="199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2286000" y="882650"/>
            <a:ext cx="42989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CC0099"/>
                </a:solidFill>
              </a:rPr>
              <a:t>How you were hurt? 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2286000" y="1638300"/>
            <a:ext cx="5638800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chemeClr val="tx1"/>
                </a:solidFill>
              </a:rPr>
              <a:t>I cut my face, and hurt my arms and knees.</a:t>
            </a:r>
          </a:p>
        </p:txBody>
      </p:sp>
      <p:pic>
        <p:nvPicPr>
          <p:cNvPr id="121861" name="Picture 5" descr="142005411746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723900"/>
            <a:ext cx="1800225" cy="2232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815975" y="3733800"/>
            <a:ext cx="6127750" cy="75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rgbClr val="FF0000"/>
                </a:solidFill>
              </a:rPr>
              <a:t>How long it took to get better?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833438" y="4419600"/>
            <a:ext cx="6230937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20000"/>
              </a:lnSpc>
            </a:pPr>
            <a:r>
              <a:rPr kumimoji="0" lang="en-US" altLang="zh-CN" sz="3600" dirty="0">
                <a:solidFill>
                  <a:schemeClr val="tx1"/>
                </a:solidFill>
              </a:rPr>
              <a:t>It was three weeks before I could ride my bike again.</a:t>
            </a: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1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1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121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21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10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1000"/>
                                        <p:tgtEl>
                                          <p:spTgt spid="121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/>
      <p:bldP spid="121860" grpId="0"/>
      <p:bldP spid="121862" grpId="0"/>
      <p:bldP spid="12186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ChangeArrowheads="1"/>
          </p:cNvSpPr>
          <p:nvPr/>
        </p:nvSpPr>
        <p:spPr bwMode="auto">
          <a:xfrm>
            <a:off x="261938" y="768350"/>
            <a:ext cx="8882062" cy="564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1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、当他跑步时，摔倒了。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He ____________ when he was running .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2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、我想我们得同意呆在一起。</a:t>
            </a:r>
          </a:p>
          <a:p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I thought we _________________to stay together .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3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、我将用手机呼救。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I _________________ on my mobile phone .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4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、他们很快就会赶上来了。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They _______________ in a few minutes.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5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、我们最好努力学习。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We _________________________.</a:t>
            </a:r>
          </a:p>
          <a:p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6</a:t>
            </a:r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、因为天气不好，他们不得不取消这次活动。</a:t>
            </a:r>
          </a:p>
          <a:p>
            <a:r>
              <a:rPr kumimoji="0" lang="zh-CN" altLang="en-US" sz="28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2800" dirty="0">
                <a:solidFill>
                  <a:schemeClr val="tx1"/>
                </a:solidFill>
                <a:latin typeface="Arial" panose="020B0604020202020204" pitchFamily="34" charset="0"/>
              </a:rPr>
              <a:t>They _______________the activity because of the bad weather</a:t>
            </a:r>
            <a:r>
              <a:rPr kumimoji="0" lang="en-US" altLang="zh-CN" sz="2800" dirty="0" smtClean="0">
                <a:solidFill>
                  <a:schemeClr val="tx1"/>
                </a:solidFill>
                <a:latin typeface="Arial" panose="020B0604020202020204" pitchFamily="34" charset="0"/>
              </a:rPr>
              <a:t>. </a:t>
            </a:r>
            <a:endParaRPr kumimoji="0" lang="en-US" altLang="zh-CN" sz="28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15715" name="Text Box 3"/>
          <p:cNvSpPr txBox="1">
            <a:spLocks noChangeArrowheads="1"/>
          </p:cNvSpPr>
          <p:nvPr/>
        </p:nvSpPr>
        <p:spPr bwMode="auto">
          <a:xfrm>
            <a:off x="534988" y="155575"/>
            <a:ext cx="18415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zh-CN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达标测评</a:t>
            </a: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258888" y="1125538"/>
            <a:ext cx="1549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fell over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827088" y="2852738"/>
            <a:ext cx="28511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will call for help</a:t>
            </a:r>
          </a:p>
        </p:txBody>
      </p:sp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1403350" y="3716338"/>
            <a:ext cx="23193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will catch up</a:t>
            </a:r>
          </a:p>
        </p:txBody>
      </p:sp>
      <p:sp>
        <p:nvSpPr>
          <p:cNvPr id="115719" name="Text Box 7"/>
          <p:cNvSpPr txBox="1">
            <a:spLocks noChangeArrowheads="1"/>
          </p:cNvSpPr>
          <p:nvPr/>
        </p:nvSpPr>
        <p:spPr bwMode="auto">
          <a:xfrm>
            <a:off x="1331913" y="4581525"/>
            <a:ext cx="38258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defTabSz="90678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defTabSz="90678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r>
              <a:rPr kumimoji="0" lang="en-US" altLang="zh-CN" sz="2800">
                <a:solidFill>
                  <a:srgbClr val="FF0000"/>
                </a:solidFill>
                <a:latin typeface="Arial" panose="020B0604020202020204" pitchFamily="34" charset="0"/>
              </a:rPr>
              <a:t>had better study hard</a:t>
            </a:r>
          </a:p>
        </p:txBody>
      </p:sp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2555875" y="1989138"/>
            <a:ext cx="35290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solidFill>
                  <a:srgbClr val="FF0000"/>
                </a:solidFill>
              </a:rPr>
              <a:t>had an agreement</a:t>
            </a:r>
          </a:p>
        </p:txBody>
      </p:sp>
      <p:sp>
        <p:nvSpPr>
          <p:cNvPr id="115721" name="Text Box 9"/>
          <p:cNvSpPr txBox="1">
            <a:spLocks noChangeArrowheads="1"/>
          </p:cNvSpPr>
          <p:nvPr/>
        </p:nvSpPr>
        <p:spPr bwMode="auto">
          <a:xfrm>
            <a:off x="1331913" y="5445125"/>
            <a:ext cx="35290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>
                <a:solidFill>
                  <a:srgbClr val="FF0000"/>
                </a:solidFill>
              </a:rPr>
              <a:t>have to call off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57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  <p:bldP spid="115717" grpId="0"/>
      <p:bldP spid="115718" grpId="0"/>
      <p:bldP spid="1157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647700" y="260350"/>
            <a:ext cx="759618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u="sng" dirty="0">
                <a:solidFill>
                  <a:schemeClr val="tx1"/>
                </a:solidFill>
                <a:latin typeface="Comic Sans MS" panose="030F0702030302020204" pitchFamily="66" charset="0"/>
              </a:rPr>
              <a:t>What’s </a:t>
            </a:r>
            <a:r>
              <a:rPr kumimoji="0" lang="en-US" altLang="zh-CN" sz="4000" i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happened to</a:t>
            </a:r>
            <a:r>
              <a:rPr kumimoji="0" lang="en-US" altLang="zh-CN" sz="4000" dirty="0">
                <a:solidFill>
                  <a:schemeClr val="tx1"/>
                </a:solidFill>
                <a:latin typeface="Comic Sans MS" panose="030F0702030302020204" pitchFamily="66" charset="0"/>
              </a:rPr>
              <a:t> the man?</a:t>
            </a: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3132138" y="2565400"/>
            <a:ext cx="6623050" cy="7112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dirty="0">
                <a:solidFill>
                  <a:srgbClr val="0000FF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zh-CN" sz="4000" dirty="0">
                <a:solidFill>
                  <a:schemeClr val="tx1"/>
                </a:solidFill>
                <a:latin typeface="Arial" panose="020B0604020202020204" pitchFamily="34" charset="0"/>
              </a:rPr>
              <a:t>He has had a </a:t>
            </a:r>
            <a:r>
              <a:rPr kumimoji="0" lang="en-US" altLang="zh-CN" sz="4000" u="sng" dirty="0">
                <a:solidFill>
                  <a:schemeClr val="accent2"/>
                </a:solidFill>
                <a:latin typeface="Arial" panose="020B0604020202020204" pitchFamily="34" charset="0"/>
              </a:rPr>
              <a:t>toothache</a:t>
            </a:r>
          </a:p>
        </p:txBody>
      </p:sp>
      <p:pic>
        <p:nvPicPr>
          <p:cNvPr id="83972" name="Picture 4" descr="images是的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1052513"/>
            <a:ext cx="2855913" cy="3959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468313" y="5229225"/>
            <a:ext cx="78486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Eat</a:t>
            </a:r>
            <a:r>
              <a:rPr kumimoji="0" lang="en-US" altLang="zh-CN" sz="4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ing</a:t>
            </a: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 too much sweet food </a:t>
            </a:r>
            <a:r>
              <a:rPr kumimoji="0" lang="en-US" altLang="zh-CN" sz="4000" i="1" dirty="0">
                <a:solidFill>
                  <a:srgbClr val="0000FF"/>
                </a:solidFill>
                <a:latin typeface="Comic Sans MS" panose="030F0702030302020204" pitchFamily="66" charset="0"/>
              </a:rPr>
              <a:t>has caused</a:t>
            </a:r>
            <a:r>
              <a:rPr kumimoji="0" lang="en-US" altLang="zh-CN" sz="4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toothache.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3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3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0" grpId="0" animBg="1"/>
      <p:bldP spid="83971" grpId="0" animBg="1"/>
      <p:bldP spid="8397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2" descr="CAQF87O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67413" y="1052513"/>
            <a:ext cx="3176587" cy="374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995" name="Picture 3" descr="CA6BY85T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3" y="1557338"/>
            <a:ext cx="3851275" cy="2720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4996" name="Text Box 4"/>
          <p:cNvSpPr txBox="1">
            <a:spLocks noChangeArrowheads="1"/>
          </p:cNvSpPr>
          <p:nvPr/>
        </p:nvSpPr>
        <p:spPr bwMode="auto">
          <a:xfrm>
            <a:off x="647700" y="260350"/>
            <a:ext cx="759618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What’s happened </a:t>
            </a:r>
            <a:r>
              <a:rPr kumimoji="0" lang="en-US" altLang="zh-CN" sz="4000" i="1" u="sng" dirty="0">
                <a:solidFill>
                  <a:srgbClr val="FF0000"/>
                </a:solidFill>
                <a:latin typeface="Comic Sans MS" panose="030F0702030302020204" pitchFamily="66" charset="0"/>
              </a:rPr>
              <a:t>to</a:t>
            </a:r>
            <a:r>
              <a:rPr kumimoji="0" lang="en-US" altLang="zh-CN" sz="4000" dirty="0">
                <a:solidFill>
                  <a:srgbClr val="0000FF"/>
                </a:solidFill>
                <a:latin typeface="Comic Sans MS" panose="030F0702030302020204" pitchFamily="66" charset="0"/>
              </a:rPr>
              <a:t> the boy?</a:t>
            </a:r>
          </a:p>
        </p:txBody>
      </p:sp>
      <p:sp>
        <p:nvSpPr>
          <p:cNvPr id="84997" name="Text Box 5"/>
          <p:cNvSpPr txBox="1">
            <a:spLocks noChangeArrowheads="1"/>
          </p:cNvSpPr>
          <p:nvPr/>
        </p:nvSpPr>
        <p:spPr bwMode="auto">
          <a:xfrm>
            <a:off x="107950" y="4292600"/>
            <a:ext cx="6192838" cy="7112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dirty="0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have a </a:t>
            </a:r>
            <a:r>
              <a:rPr kumimoji="0" lang="en-US" altLang="zh-CN" sz="4000" i="1" u="sng" dirty="0">
                <a:solidFill>
                  <a:schemeClr val="accent2"/>
                </a:solidFill>
                <a:latin typeface="Comic Sans MS" panose="030F0702030302020204" pitchFamily="66" charset="0"/>
              </a:rPr>
              <a:t>stomachache</a:t>
            </a:r>
          </a:p>
        </p:txBody>
      </p:sp>
      <p:sp>
        <p:nvSpPr>
          <p:cNvPr id="84998" name="Text Box 6"/>
          <p:cNvSpPr txBox="1">
            <a:spLocks noChangeArrowheads="1"/>
          </p:cNvSpPr>
          <p:nvPr/>
        </p:nvSpPr>
        <p:spPr bwMode="auto">
          <a:xfrm>
            <a:off x="468313" y="5276850"/>
            <a:ext cx="7921625" cy="13208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Eati</a:t>
            </a:r>
            <a:r>
              <a:rPr kumimoji="0" lang="en-US" altLang="zh-CN" sz="4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ng</a:t>
            </a: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 too much </a:t>
            </a:r>
            <a:r>
              <a:rPr kumimoji="0" lang="en-US" altLang="zh-CN" sz="4000" i="1" u="sng" dirty="0">
                <a:solidFill>
                  <a:srgbClr val="0000FF"/>
                </a:solidFill>
                <a:latin typeface="Comic Sans MS" panose="030F0702030302020204" pitchFamily="66" charset="0"/>
              </a:rPr>
              <a:t>has caused</a:t>
            </a:r>
            <a:r>
              <a:rPr kumimoji="0" lang="en-US" altLang="zh-CN" sz="4000" i="1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4000" i="1" dirty="0">
                <a:solidFill>
                  <a:schemeClr val="tx1"/>
                </a:solidFill>
                <a:latin typeface="Comic Sans MS" panose="030F0702030302020204" pitchFamily="66" charset="0"/>
              </a:rPr>
              <a:t>stomachache.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4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6" grpId="0" animBg="1"/>
      <p:bldP spid="84997" grpId="0" animBg="1"/>
      <p:bldP spid="8499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ext Box 2"/>
          <p:cNvSpPr txBox="1">
            <a:spLocks noChangeArrowheads="1"/>
          </p:cNvSpPr>
          <p:nvPr/>
        </p:nvSpPr>
        <p:spPr bwMode="auto">
          <a:xfrm>
            <a:off x="1908175" y="4652963"/>
            <a:ext cx="4464050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traffic </a:t>
            </a:r>
            <a:r>
              <a:rPr kumimoji="0" lang="en-US" altLang="zh-CN" sz="4000">
                <a:solidFill>
                  <a:srgbClr val="FF0000"/>
                </a:solidFill>
                <a:latin typeface="Comic Sans MS" panose="030F0702030302020204" pitchFamily="66" charset="0"/>
              </a:rPr>
              <a:t>accident</a:t>
            </a:r>
          </a:p>
        </p:txBody>
      </p: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971550" y="5537200"/>
            <a:ext cx="7561263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A man on a motorbike </a:t>
            </a:r>
            <a:r>
              <a:rPr kumimoji="0" lang="en-US" altLang="zh-CN" sz="4000" i="1" u="sng">
                <a:solidFill>
                  <a:srgbClr val="FF0000"/>
                </a:solidFill>
                <a:latin typeface="Comic Sans MS" panose="030F0702030302020204" pitchFamily="66" charset="0"/>
              </a:rPr>
              <a:t>had an accident</a:t>
            </a: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 in the street.</a:t>
            </a:r>
          </a:p>
        </p:txBody>
      </p:sp>
      <p:pic>
        <p:nvPicPr>
          <p:cNvPr id="88068" name="Picture 4" descr="5-peopl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6013" y="620713"/>
            <a:ext cx="6192837" cy="398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8069" name="Text Box 5"/>
          <p:cNvSpPr txBox="1">
            <a:spLocks noChangeArrowheads="1"/>
          </p:cNvSpPr>
          <p:nvPr/>
        </p:nvSpPr>
        <p:spPr bwMode="auto">
          <a:xfrm>
            <a:off x="647700" y="260350"/>
            <a:ext cx="759618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 u="sng">
                <a:solidFill>
                  <a:srgbClr val="0000FF"/>
                </a:solidFill>
                <a:latin typeface="Comic Sans MS" panose="030F0702030302020204" pitchFamily="66" charset="0"/>
              </a:rPr>
              <a:t>What happen</a:t>
            </a:r>
            <a:r>
              <a:rPr kumimoji="0" lang="en-US" altLang="zh-CN" sz="4000" i="1" u="sng">
                <a:solidFill>
                  <a:srgbClr val="FF0000"/>
                </a:solidFill>
                <a:latin typeface="Comic Sans MS" panose="030F0702030302020204" pitchFamily="66" charset="0"/>
              </a:rPr>
              <a:t>ed</a:t>
            </a:r>
            <a:r>
              <a:rPr kumimoji="0" lang="en-US" altLang="zh-CN" sz="4000" i="1" u="sng">
                <a:solidFill>
                  <a:srgbClr val="0000FF"/>
                </a:solidFill>
                <a:latin typeface="Comic Sans MS" panose="030F0702030302020204" pitchFamily="66" charset="0"/>
              </a:rPr>
              <a:t> yesterday</a:t>
            </a: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8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8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 animBg="1"/>
      <p:bldP spid="88067" grpId="0" animBg="1"/>
      <p:bldP spid="8806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AG1238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1341438"/>
            <a:ext cx="3673475" cy="277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091" name="Picture 3" descr="CA3ASZV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341438"/>
            <a:ext cx="4176712" cy="274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092" name="Text Box 4"/>
          <p:cNvSpPr txBox="1">
            <a:spLocks noChangeArrowheads="1"/>
          </p:cNvSpPr>
          <p:nvPr/>
        </p:nvSpPr>
        <p:spPr bwMode="auto">
          <a:xfrm>
            <a:off x="215900" y="404813"/>
            <a:ext cx="8748713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Luckily, it was </a:t>
            </a:r>
            <a:r>
              <a:rPr kumimoji="0" lang="en-US" altLang="zh-CN" sz="4000" i="1" u="sng">
                <a:solidFill>
                  <a:schemeClr val="accent2"/>
                </a:solidFill>
                <a:latin typeface="Comic Sans MS" panose="030F0702030302020204" pitchFamily="66" charset="0"/>
              </a:rPr>
              <a:t>nothing serious</a:t>
            </a:r>
            <a:r>
              <a:rPr kumimoji="0" lang="en-US" altLang="zh-CN" sz="400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9093" name="Text Box 5"/>
          <p:cNvSpPr txBox="1">
            <a:spLocks noChangeArrowheads="1"/>
          </p:cNvSpPr>
          <p:nvPr/>
        </p:nvSpPr>
        <p:spPr bwMode="auto">
          <a:xfrm>
            <a:off x="395288" y="4221163"/>
            <a:ext cx="4392612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He </a:t>
            </a:r>
            <a:r>
              <a:rPr kumimoji="0" lang="en-US" altLang="zh-CN" sz="4000" u="sng">
                <a:solidFill>
                  <a:schemeClr val="accent2"/>
                </a:solidFill>
                <a:latin typeface="Comic Sans MS" panose="030F0702030302020204" pitchFamily="66" charset="0"/>
              </a:rPr>
              <a:t>had a </a:t>
            </a:r>
            <a:r>
              <a:rPr kumimoji="0" lang="en-US" altLang="zh-CN" sz="4000" i="1" u="sng">
                <a:solidFill>
                  <a:schemeClr val="accent2"/>
                </a:solidFill>
                <a:latin typeface="Comic Sans MS" panose="030F0702030302020204" pitchFamily="66" charset="0"/>
              </a:rPr>
              <a:t>wound</a:t>
            </a: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 in his leg.</a:t>
            </a:r>
          </a:p>
        </p:txBody>
      </p:sp>
      <p:sp>
        <p:nvSpPr>
          <p:cNvPr id="89094" name="Text Box 6"/>
          <p:cNvSpPr txBox="1">
            <a:spLocks noChangeArrowheads="1"/>
          </p:cNvSpPr>
          <p:nvPr/>
        </p:nvSpPr>
        <p:spPr bwMode="auto">
          <a:xfrm>
            <a:off x="5003800" y="4230688"/>
            <a:ext cx="3887788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His hand </a:t>
            </a:r>
            <a:r>
              <a:rPr kumimoji="0" lang="en-US" altLang="zh-CN" sz="4000">
                <a:solidFill>
                  <a:schemeClr val="accent2"/>
                </a:solidFill>
                <a:latin typeface="Comic Sans MS" panose="030F0702030302020204" pitchFamily="66" charset="0"/>
              </a:rPr>
              <a:t>hurt</a:t>
            </a: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9095" name="Text Box 7"/>
          <p:cNvSpPr txBox="1">
            <a:spLocks noChangeArrowheads="1"/>
          </p:cNvSpPr>
          <p:nvPr/>
        </p:nvSpPr>
        <p:spPr bwMode="auto">
          <a:xfrm>
            <a:off x="395288" y="5741988"/>
            <a:ext cx="4392612" cy="7112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He </a:t>
            </a:r>
            <a:r>
              <a:rPr kumimoji="0" lang="en-US" altLang="zh-CN" sz="4000" u="sng">
                <a:solidFill>
                  <a:schemeClr val="accent2"/>
                </a:solidFill>
                <a:latin typeface="Comic Sans MS" panose="030F0702030302020204" pitchFamily="66" charset="0"/>
              </a:rPr>
              <a:t>cut his </a:t>
            </a:r>
            <a:r>
              <a:rPr kumimoji="0" lang="en-US" altLang="zh-CN" sz="4000" i="1" u="sng">
                <a:solidFill>
                  <a:schemeClr val="accent2"/>
                </a:solidFill>
                <a:latin typeface="Comic Sans MS" panose="030F0702030302020204" pitchFamily="66" charset="0"/>
              </a:rPr>
              <a:t>knee</a:t>
            </a: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9096" name="Text Box 8"/>
          <p:cNvSpPr txBox="1">
            <a:spLocks noChangeArrowheads="1"/>
          </p:cNvSpPr>
          <p:nvPr/>
        </p:nvSpPr>
        <p:spPr bwMode="auto">
          <a:xfrm>
            <a:off x="4859338" y="5157788"/>
            <a:ext cx="424815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There was </a:t>
            </a:r>
            <a:r>
              <a:rPr kumimoji="0" lang="en-US" altLang="zh-CN" sz="4000" i="1" u="sng">
                <a:solidFill>
                  <a:schemeClr val="accent2"/>
                </a:solidFill>
                <a:latin typeface="Comic Sans MS" panose="030F0702030302020204" pitchFamily="66" charset="0"/>
              </a:rPr>
              <a:t>blood</a:t>
            </a:r>
            <a:r>
              <a:rPr kumimoji="0" lang="en-US" altLang="zh-CN" sz="4000">
                <a:solidFill>
                  <a:schemeClr val="accent2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4000" u="sng">
                <a:solidFill>
                  <a:schemeClr val="accent2"/>
                </a:solidFill>
                <a:latin typeface="Comic Sans MS" panose="030F0702030302020204" pitchFamily="66" charset="0"/>
              </a:rPr>
              <a:t>on his hand</a:t>
            </a:r>
            <a:r>
              <a:rPr kumimoji="0" lang="en-US" altLang="zh-CN" sz="4000">
                <a:solidFill>
                  <a:schemeClr val="accent2"/>
                </a:solidFill>
                <a:latin typeface="Comic Sans MS" panose="030F0702030302020204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9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2" grpId="0" animBg="1"/>
      <p:bldP spid="89093" grpId="0" animBg="1"/>
      <p:bldP spid="89094" grpId="0" animBg="1"/>
      <p:bldP spid="89095" grpId="0" animBg="1"/>
      <p:bldP spid="890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ext Box 2"/>
          <p:cNvSpPr txBox="1">
            <a:spLocks noChangeArrowheads="1"/>
          </p:cNvSpPr>
          <p:nvPr/>
        </p:nvSpPr>
        <p:spPr bwMode="auto">
          <a:xfrm>
            <a:off x="611188" y="549275"/>
            <a:ext cx="8064500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What should you do if you see </a:t>
            </a:r>
            <a:r>
              <a:rPr kumimoji="0" lang="en-US" altLang="zh-CN" sz="4000" i="1" u="sng">
                <a:solidFill>
                  <a:srgbClr val="FF0000"/>
                </a:solidFill>
                <a:latin typeface="Comic Sans MS" panose="030F0702030302020204" pitchFamily="66" charset="0"/>
              </a:rPr>
              <a:t>an accident</a:t>
            </a:r>
            <a:r>
              <a:rPr kumimoji="0" lang="en-US" altLang="zh-CN" sz="4000">
                <a:solidFill>
                  <a:schemeClr val="tx1"/>
                </a:solidFill>
                <a:latin typeface="Comic Sans MS" panose="030F0702030302020204" pitchFamily="66" charset="0"/>
              </a:rPr>
              <a:t>?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1042988" y="2646363"/>
            <a:ext cx="7127875" cy="7112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FF0000"/>
                </a:solidFill>
                <a:latin typeface="Comic Sans MS" panose="030F0702030302020204" pitchFamily="66" charset="0"/>
              </a:rPr>
              <a:t>call for help</a:t>
            </a:r>
            <a:r>
              <a:rPr kumimoji="0" lang="en-US" altLang="zh-CN" sz="4000" i="1">
                <a:solidFill>
                  <a:srgbClr val="0000FF"/>
                </a:solidFill>
                <a:latin typeface="Comic Sans MS" panose="030F0702030302020204" pitchFamily="66" charset="0"/>
              </a:rPr>
              <a:t> </a:t>
            </a:r>
            <a:r>
              <a:rPr kumimoji="0" lang="en-US" altLang="zh-CN" sz="4000" i="1">
                <a:solidFill>
                  <a:schemeClr val="accent2"/>
                </a:solidFill>
                <a:latin typeface="Comic Sans MS" panose="030F0702030302020204" pitchFamily="66" charset="0"/>
              </a:rPr>
              <a:t>on </a:t>
            </a:r>
            <a:r>
              <a:rPr kumimoji="0" lang="en-US" altLang="zh-CN" sz="4000" i="1">
                <a:solidFill>
                  <a:srgbClr val="0000FF"/>
                </a:solidFill>
                <a:latin typeface="Comic Sans MS" panose="030F0702030302020204" pitchFamily="66" charset="0"/>
              </a:rPr>
              <a:t>your mobile</a:t>
            </a:r>
          </a:p>
        </p:txBody>
      </p:sp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755650" y="3908425"/>
            <a:ext cx="7778750" cy="711200"/>
          </a:xfrm>
          <a:prstGeom prst="rect">
            <a:avLst/>
          </a:prstGeom>
          <a:noFill/>
          <a:ln w="9525">
            <a:solidFill>
              <a:srgbClr val="FFCC66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Comic Sans MS" panose="030F0702030302020204" pitchFamily="66" charset="0"/>
              </a:rPr>
              <a:t> get the </a:t>
            </a:r>
            <a:r>
              <a:rPr kumimoji="0" lang="en-US" altLang="zh-CN" sz="4000" i="1" u="sng">
                <a:solidFill>
                  <a:srgbClr val="FF0000"/>
                </a:solidFill>
                <a:latin typeface="Comic Sans MS" panose="030F0702030302020204" pitchFamily="66" charset="0"/>
              </a:rPr>
              <a:t>wounded</a:t>
            </a:r>
            <a:r>
              <a:rPr kumimoji="0" lang="en-US" altLang="zh-CN" sz="4000" i="1">
                <a:solidFill>
                  <a:srgbClr val="0000FF"/>
                </a:solidFill>
                <a:latin typeface="Comic Sans MS" panose="030F0702030302020204" pitchFamily="66" charset="0"/>
              </a:rPr>
              <a:t> to hospital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Text Box 2"/>
          <p:cNvSpPr txBox="1">
            <a:spLocks noChangeArrowheads="1"/>
          </p:cNvSpPr>
          <p:nvPr/>
        </p:nvSpPr>
        <p:spPr bwMode="auto">
          <a:xfrm>
            <a:off x="2247900" y="120332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kumimoji="0" lang="zh-CN" altLang="zh-CN" sz="4000" i="1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sp>
        <p:nvSpPr>
          <p:cNvPr id="91139" name="Text Box 3"/>
          <p:cNvSpPr txBox="1">
            <a:spLocks noChangeArrowheads="1"/>
          </p:cNvSpPr>
          <p:nvPr/>
        </p:nvSpPr>
        <p:spPr bwMode="auto">
          <a:xfrm>
            <a:off x="468313" y="260350"/>
            <a:ext cx="8459787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It is important to think about _______ ______ .</a:t>
            </a:r>
          </a:p>
        </p:txBody>
      </p:sp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468313" y="1844675"/>
            <a:ext cx="8424862" cy="1320800"/>
          </a:xfrm>
          <a:prstGeom prst="rect">
            <a:avLst/>
          </a:prstGeom>
          <a:solidFill>
            <a:schemeClr val="bg1"/>
          </a:solidFill>
          <a:ln w="9525">
            <a:solidFill>
              <a:srgbClr val="FFCC66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>
                <a:solidFill>
                  <a:srgbClr val="0000FF"/>
                </a:solidFill>
                <a:latin typeface="Comic Sans MS" panose="030F0702030302020204" pitchFamily="66" charset="0"/>
              </a:rPr>
              <a:t>You should ______ ______ yourself.</a:t>
            </a:r>
          </a:p>
        </p:txBody>
      </p:sp>
      <p:sp>
        <p:nvSpPr>
          <p:cNvPr id="91141" name="Text Box 5"/>
          <p:cNvSpPr txBox="1">
            <a:spLocks noChangeArrowheads="1"/>
          </p:cNvSpPr>
          <p:nvPr/>
        </p:nvSpPr>
        <p:spPr bwMode="auto">
          <a:xfrm>
            <a:off x="468313" y="855663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FF0000"/>
                </a:solidFill>
                <a:latin typeface="Comic Sans MS" panose="030F0702030302020204" pitchFamily="66" charset="0"/>
              </a:rPr>
              <a:t>personal </a:t>
            </a:r>
          </a:p>
        </p:txBody>
      </p:sp>
      <p:sp>
        <p:nvSpPr>
          <p:cNvPr id="91142" name="Text Box 6"/>
          <p:cNvSpPr txBox="1">
            <a:spLocks noChangeArrowheads="1"/>
          </p:cNvSpPr>
          <p:nvPr/>
        </p:nvSpPr>
        <p:spPr bwMode="auto">
          <a:xfrm>
            <a:off x="3060700" y="855663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FF0000"/>
                </a:solidFill>
                <a:latin typeface="Comic Sans MS" panose="030F0702030302020204" pitchFamily="66" charset="0"/>
              </a:rPr>
              <a:t>safety 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348038" y="1863725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FF0000"/>
                </a:solidFill>
                <a:latin typeface="Comic Sans MS" panose="030F0702030302020204" pitchFamily="66" charset="0"/>
              </a:rPr>
              <a:t>look </a:t>
            </a: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435600" y="1863725"/>
            <a:ext cx="24479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FF0000"/>
                </a:solidFill>
                <a:latin typeface="Comic Sans MS" panose="030F0702030302020204" pitchFamily="66" charset="0"/>
              </a:rPr>
              <a:t>after </a:t>
            </a:r>
          </a:p>
        </p:txBody>
      </p:sp>
      <p:pic>
        <p:nvPicPr>
          <p:cNvPr id="91145" name="Picture 9" descr="j02975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3284538"/>
            <a:ext cx="1958975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1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1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1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1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1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1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9" grpId="0" animBg="1"/>
      <p:bldP spid="91140" grpId="0" animBg="1"/>
      <p:bldP spid="91141" grpId="0"/>
      <p:bldP spid="91142" grpId="0"/>
      <p:bldP spid="91143" grpId="0"/>
      <p:bldP spid="911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189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i="1">
                <a:solidFill>
                  <a:schemeClr val="tx1"/>
                </a:solidFill>
                <a:latin typeface="Arial" panose="020B0604020202020204" pitchFamily="34" charset="0"/>
              </a:rPr>
              <a:t>Daming went for a school trip on the Great Wall. </a:t>
            </a:r>
            <a:r>
              <a:rPr kumimoji="0" lang="en-US" altLang="zh-CN" sz="4000" i="1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179388" y="1557338"/>
            <a:ext cx="5976937" cy="435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Arial" panose="020B0604020202020204" pitchFamily="34" charset="0"/>
              </a:rPr>
              <a:t>You must ……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Arial" panose="020B0604020202020204" pitchFamily="34" charset="0"/>
              </a:rPr>
              <a:t>You mustn’t……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Arial" panose="020B0604020202020204" pitchFamily="34" charset="0"/>
              </a:rPr>
              <a:t>You have to ……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Arial" panose="020B0604020202020204" pitchFamily="34" charset="0"/>
              </a:rPr>
              <a:t>You shouldn’t …..</a:t>
            </a:r>
          </a:p>
          <a:p>
            <a:pPr>
              <a:spcBef>
                <a:spcPct val="50000"/>
              </a:spcBef>
            </a:pPr>
            <a:r>
              <a:rPr kumimoji="0" lang="en-US" altLang="zh-CN" sz="4000" i="1">
                <a:solidFill>
                  <a:srgbClr val="0000FF"/>
                </a:solidFill>
                <a:latin typeface="Arial" panose="020B0604020202020204" pitchFamily="34" charset="0"/>
              </a:rPr>
              <a:t>You can …….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1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1" lang="zh-CN" altLang="en-US" sz="32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Times New Roman" panose="02020603050405020304" pitchFamily="18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1331</Words>
  <Application>Microsoft Office PowerPoint</Application>
  <PresentationFormat>全屏显示(4:3)</PresentationFormat>
  <Paragraphs>216</Paragraphs>
  <Slides>27</Slides>
  <Notes>2</Notes>
  <HiddenSlides>0</HiddenSlides>
  <MMClips>2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7" baseType="lpstr">
      <vt:lpstr>Dotum</vt:lpstr>
      <vt:lpstr>华文行楷</vt:lpstr>
      <vt:lpstr>宋体</vt:lpstr>
      <vt:lpstr>微软雅黑</vt:lpstr>
      <vt:lpstr>Arial</vt:lpstr>
      <vt:lpstr>Arial Narrow</vt:lpstr>
      <vt:lpstr>Colonna MT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2004-09-05T05:36:00Z</dcterms:created>
  <dcterms:modified xsi:type="dcterms:W3CDTF">2023-01-16T13:54:27Z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70585EF1395B4740B2380519394602B2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