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31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8" r:id="rId13"/>
    <p:sldId id="309" r:id="rId14"/>
    <p:sldId id="310" r:id="rId15"/>
    <p:sldId id="311" r:id="rId16"/>
    <p:sldId id="312" r:id="rId17"/>
    <p:sldId id="313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269-B5C5-4D7A-AC1F-8C776DE0B4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9015-FCFD-4C4C-B21A-AB9B91D357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BA0892F-3FE7-4E96-A3EB-5802A39AC3FD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999B115-EB13-464C-889F-A8C7CB592912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7DCE201-A354-4C62-9358-54A75652804F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CC3580F-0EA9-4785-8C28-D20C857095DA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A2072A3-A6B6-4E49-B38E-62B745556DED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1746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1747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4FD6DE2-4E7B-4F50-B433-5CF27F7B84EB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3794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3795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A78AC63-0B95-4488-A549-9762C6CECD8B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35842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5843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140899C-1414-4C95-A527-A8327D02A503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90E6977-C7D0-4351-B214-62AAEFE41637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F118DAF-7205-4DF0-89F7-450628757246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13285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4.5 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一元二次方程根的判别式</a:t>
            </a:r>
            <a:endParaRPr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96336" y="966357"/>
            <a:ext cx="954026" cy="80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54274"/>
          <p:cNvSpPr/>
          <p:nvPr/>
        </p:nvSpPr>
        <p:spPr>
          <a:xfrm>
            <a:off x="376238" y="787623"/>
            <a:ext cx="8539162" cy="12969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noProof="1" smtClean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noProof="1" smtClean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2800" noProof="1">
                <a:ea typeface="黑体" panose="02010609060101010101" pitchFamily="49" charset="-122"/>
              </a:rPr>
              <a:t>不解方程，判断下列方程的根的情况．</a:t>
            </a:r>
          </a:p>
          <a:p>
            <a:pPr>
              <a:lnSpc>
                <a:spcPct val="140000"/>
              </a:lnSpc>
            </a:pPr>
            <a:r>
              <a:rPr lang="zh-CN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noProof="1">
                <a:latin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3=0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；（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=12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noProof="1">
                <a:latin typeface="宋体" panose="02010600030101010101" pitchFamily="2" charset="-122"/>
              </a:rPr>
              <a:t>－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9;    (3) 7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=5(</a:t>
            </a:r>
            <a:r>
              <a:rPr lang="en-US" altLang="zh-CN" sz="2800" i="1" noProof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 baseline="30000" noProof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+1).</a:t>
            </a:r>
          </a:p>
        </p:txBody>
      </p:sp>
      <p:sp>
        <p:nvSpPr>
          <p:cNvPr id="54278" name="矩形 54277"/>
          <p:cNvSpPr>
            <a:spLocks noChangeArrowheads="1"/>
          </p:cNvSpPr>
          <p:nvPr/>
        </p:nvSpPr>
        <p:spPr bwMode="auto">
          <a:xfrm>
            <a:off x="481013" y="2211611"/>
            <a:ext cx="7854950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4×3×(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3)=52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方程有两个不相等的实数根．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）方程化为：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+9=0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4×4×9=0.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方程有两个相等的实数根．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矩形 54277"/>
          <p:cNvSpPr>
            <a:spLocks noChangeArrowheads="1"/>
          </p:cNvSpPr>
          <p:nvPr/>
        </p:nvSpPr>
        <p:spPr bwMode="auto">
          <a:xfrm>
            <a:off x="482600" y="1412776"/>
            <a:ext cx="78549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）方程化为：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+5=0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4×5×5=</a:t>
            </a:r>
            <a:r>
              <a:rPr lang="en-US" altLang="zh-CN" sz="280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＜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方程有两个相等的实数根．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文本框 10281"/>
          <p:cNvSpPr txBox="1">
            <a:spLocks noChangeArrowheads="1"/>
          </p:cNvSpPr>
          <p:nvPr/>
        </p:nvSpPr>
        <p:spPr bwMode="auto">
          <a:xfrm>
            <a:off x="539750" y="1354360"/>
            <a:ext cx="7920038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关于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的一元二次方程               有两个实根，则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的取值范围是</a:t>
            </a:r>
            <a:r>
              <a:rPr lang="zh-CN" altLang="en-US" sz="2800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 u="sng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       </a:t>
            </a:r>
          </a:p>
        </p:txBody>
      </p:sp>
      <p:sp>
        <p:nvSpPr>
          <p:cNvPr id="10283" name="文本框 10282"/>
          <p:cNvSpPr txBox="1">
            <a:spLocks noChangeArrowheads="1"/>
          </p:cNvSpPr>
          <p:nvPr/>
        </p:nvSpPr>
        <p:spPr bwMode="auto">
          <a:xfrm>
            <a:off x="1258888" y="4537298"/>
            <a:ext cx="6048375" cy="1123950"/>
          </a:xfrm>
          <a:prstGeom prst="rect">
            <a:avLst/>
          </a:prstGeom>
          <a:solidFill>
            <a:srgbClr val="FFFF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400">
                <a:ea typeface="黑体" panose="02010609060101010101" pitchFamily="49" charset="-122"/>
              </a:rPr>
              <a:t>注意：一元二次方程有实根，说明方程可能有两个不等实根或两个相等实根两种情况</a:t>
            </a:r>
            <a:r>
              <a:rPr lang="en-US" altLang="zh-CN" sz="2400"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0284" name="对象 10283"/>
          <p:cNvGraphicFramePr>
            <a:graphicFrameLocks noChangeAspect="1"/>
          </p:cNvGraphicFramePr>
          <p:nvPr/>
        </p:nvGraphicFramePr>
        <p:xfrm>
          <a:off x="1354138" y="2890838"/>
          <a:ext cx="66516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4" imgW="71323200" imgH="5486400" progId="Equation.DSMT4">
                  <p:embed/>
                </p:oleObj>
              </mc:Choice>
              <mc:Fallback>
                <p:oleObj name="Equation" r:id="rId4" imgW="713232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4138" y="2890838"/>
                        <a:ext cx="6651625" cy="511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5" name="文本框 10284"/>
          <p:cNvSpPr txBox="1">
            <a:spLocks noChangeArrowheads="1"/>
          </p:cNvSpPr>
          <p:nvPr/>
        </p:nvSpPr>
        <p:spPr bwMode="auto">
          <a:xfrm>
            <a:off x="1330325" y="2865660"/>
            <a:ext cx="893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0286" name="文本框 10285"/>
          <p:cNvSpPr txBox="1">
            <a:spLocks noChangeArrowheads="1"/>
          </p:cNvSpPr>
          <p:nvPr/>
        </p:nvSpPr>
        <p:spPr bwMode="auto">
          <a:xfrm>
            <a:off x="2051050" y="3560985"/>
            <a:ext cx="649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∴</a:t>
            </a:r>
          </a:p>
        </p:txBody>
      </p:sp>
      <p:graphicFrame>
        <p:nvGraphicFramePr>
          <p:cNvPr id="10287" name="对象 10286"/>
          <p:cNvGraphicFramePr>
            <a:graphicFrameLocks noChangeAspect="1"/>
          </p:cNvGraphicFramePr>
          <p:nvPr/>
        </p:nvGraphicFramePr>
        <p:xfrm>
          <a:off x="2463800" y="3530600"/>
          <a:ext cx="10493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6" imgW="10363200" imgH="3962400" progId="Equation.DSMT4">
                  <p:embed/>
                </p:oleObj>
              </mc:Choice>
              <mc:Fallback>
                <p:oleObj name="Equation" r:id="rId6" imgW="10363200" imgH="396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3800" y="3530600"/>
                        <a:ext cx="1049338" cy="423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对象 10287"/>
          <p:cNvGraphicFramePr>
            <a:graphicFrameLocks noChangeAspect="1"/>
          </p:cNvGraphicFramePr>
          <p:nvPr/>
        </p:nvGraphicFramePr>
        <p:xfrm>
          <a:off x="4592638" y="1457548"/>
          <a:ext cx="21605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8" imgW="953135" imgH="203200" progId="Equations">
                  <p:embed/>
                </p:oleObj>
              </mc:Choice>
              <mc:Fallback>
                <p:oleObj r:id="rId8" imgW="953135" imgH="203200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592638" y="1457548"/>
                        <a:ext cx="21605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684713" y="2110010"/>
          <a:ext cx="7461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10" imgW="355600" imgH="177800" progId="Equation.KSEE3">
                  <p:embed/>
                </p:oleObj>
              </mc:Choice>
              <mc:Fallback>
                <p:oleObj r:id="rId10" imgW="355600" imgH="177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684713" y="2110010"/>
                        <a:ext cx="7461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80"/>
          <p:cNvSpPr>
            <a:spLocks noChangeArrowheads="1"/>
          </p:cNvSpPr>
          <p:nvPr/>
        </p:nvSpPr>
        <p:spPr bwMode="auto">
          <a:xfrm>
            <a:off x="3563888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smtClean="0">
                <a:solidFill>
                  <a:schemeClr val="bg1"/>
                </a:solidFill>
                <a:latin typeface="+mj-ea"/>
                <a:ea typeface="+mj-ea"/>
              </a:rPr>
              <a:t>随堂练习</a:t>
            </a:r>
            <a:endParaRPr lang="zh-CN" altLang="en-US" sz="360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3" grpId="0" animBg="1"/>
      <p:bldP spid="10285" grpId="0"/>
      <p:bldP spid="102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54274"/>
          <p:cNvSpPr>
            <a:spLocks noChangeArrowheads="1"/>
          </p:cNvSpPr>
          <p:nvPr/>
        </p:nvSpPr>
        <p:spPr bwMode="auto">
          <a:xfrm>
            <a:off x="287338" y="763861"/>
            <a:ext cx="85693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en-US" sz="2800" smtClean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800">
                <a:ea typeface="黑体" panose="02010609060101010101" pitchFamily="49" charset="-122"/>
              </a:rPr>
              <a:t>不解方程，判断下列方程的根的情况．</a:t>
            </a:r>
          </a:p>
          <a:p>
            <a:pPr>
              <a:lnSpc>
                <a:spcPct val="140000"/>
              </a:lnSpc>
            </a:pP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-4=0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    =0;    (3)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+1=0.</a:t>
            </a:r>
          </a:p>
        </p:txBody>
      </p:sp>
      <p:sp>
        <p:nvSpPr>
          <p:cNvPr id="54278" name="矩形 54277"/>
          <p:cNvSpPr>
            <a:spLocks noChangeArrowheads="1"/>
          </p:cNvSpPr>
          <p:nvPr/>
        </p:nvSpPr>
        <p:spPr bwMode="auto">
          <a:xfrm>
            <a:off x="644525" y="2239963"/>
            <a:ext cx="7854950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-4=0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=-4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-4×2×(-4)=41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方程有两个不相等的实数根．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（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   =0,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  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=(-1)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-4×1×   =0.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方程有两个相等的实数根．</a:t>
            </a:r>
          </a:p>
        </p:txBody>
      </p:sp>
      <p:graphicFrame>
        <p:nvGraphicFramePr>
          <p:cNvPr id="1229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48263" y="4570413"/>
          <a:ext cx="238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r:id="rId4" imgW="152400" imgH="394335" progId="Equation.KSEE3">
                  <p:embed/>
                </p:oleObj>
              </mc:Choice>
              <mc:Fallback>
                <p:oleObj r:id="rId4" imgW="152400" imgH="3943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48263" y="4570413"/>
                        <a:ext cx="2381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57538" y="4029075"/>
          <a:ext cx="2381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6" imgW="152400" imgH="394335" progId="Equation.KSEE3">
                  <p:embed/>
                </p:oleObj>
              </mc:Choice>
              <mc:Fallback>
                <p:oleObj r:id="rId6" imgW="152400" imgH="3943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157538" y="4029075"/>
                        <a:ext cx="2381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675313" y="4029075"/>
          <a:ext cx="2381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7" imgW="152400" imgH="394335" progId="Equation.KSEE3">
                  <p:embed/>
                </p:oleObj>
              </mc:Choice>
              <mc:Fallback>
                <p:oleObj r:id="rId7" imgW="152400" imgH="3943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675313" y="4029075"/>
                        <a:ext cx="2381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87925" y="1436961"/>
          <a:ext cx="2413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987925" y="1436961"/>
                        <a:ext cx="24130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1229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" fill="hold"/>
                                        <p:tgtEl>
                                          <p:spTgt spid="122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" fill="hold"/>
                                        <p:tgtEl>
                                          <p:spTgt spid="1229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800100" y="1851025"/>
            <a:ext cx="6592888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（</a:t>
            </a:r>
            <a:r>
              <a:rPr lang="en-US" altLang="zh-CN" sz="2800">
                <a:solidFill>
                  <a:srgbClr val="FF0000"/>
                </a:solidFill>
              </a:rPr>
              <a:t>3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+1=0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=-1,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=1.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=(-1)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-4×1×1=-3&lt;0.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∴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方程无实数根．</a:t>
            </a:r>
          </a:p>
        </p:txBody>
      </p:sp>
      <p:sp>
        <p:nvSpPr>
          <p:cNvPr id="44034" name="矩形 54274"/>
          <p:cNvSpPr>
            <a:spLocks noChangeArrowheads="1"/>
          </p:cNvSpPr>
          <p:nvPr/>
        </p:nvSpPr>
        <p:spPr bwMode="auto">
          <a:xfrm>
            <a:off x="914400" y="928688"/>
            <a:ext cx="307816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(3)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+1=0.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文本框 53261"/>
          <p:cNvSpPr txBox="1">
            <a:spLocks noChangeArrowheads="1"/>
          </p:cNvSpPr>
          <p:nvPr/>
        </p:nvSpPr>
        <p:spPr bwMode="auto">
          <a:xfrm>
            <a:off x="571500" y="930275"/>
            <a:ext cx="8001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不解方程，判别关于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的方程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的根的情况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45058" name="对象 53263"/>
          <p:cNvGraphicFramePr>
            <a:graphicFrameLocks noChangeAspect="1"/>
          </p:cNvGraphicFramePr>
          <p:nvPr/>
        </p:nvGraphicFramePr>
        <p:xfrm>
          <a:off x="5461000" y="930275"/>
          <a:ext cx="26939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1234440" imgH="216535" progId="Equation.DSMT4">
                  <p:embed/>
                </p:oleObj>
              </mc:Choice>
              <mc:Fallback>
                <p:oleObj r:id="rId3" imgW="1234440" imgH="2165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461000" y="930275"/>
                        <a:ext cx="26939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对象 53270"/>
          <p:cNvGraphicFramePr>
            <a:graphicFrameLocks noChangeAspect="1"/>
          </p:cNvGraphicFramePr>
          <p:nvPr/>
        </p:nvGraphicFramePr>
        <p:xfrm>
          <a:off x="1317625" y="2322513"/>
          <a:ext cx="37115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41757600" imgH="14630400" progId="Equation.DSMT4">
                  <p:embed/>
                </p:oleObj>
              </mc:Choice>
              <mc:Fallback>
                <p:oleObj name="Equation" r:id="rId5" imgW="41757600" imgH="14630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7625" y="2322513"/>
                        <a:ext cx="3711575" cy="1301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文本框 53271"/>
          <p:cNvSpPr txBox="1">
            <a:spLocks noChangeArrowheads="1"/>
          </p:cNvSpPr>
          <p:nvPr/>
        </p:nvSpPr>
        <p:spPr bwMode="auto">
          <a:xfrm>
            <a:off x="747713" y="2457450"/>
            <a:ext cx="893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</a:p>
        </p:txBody>
      </p:sp>
      <p:graphicFrame>
        <p:nvGraphicFramePr>
          <p:cNvPr id="29702" name="对象 53272"/>
          <p:cNvGraphicFramePr>
            <a:graphicFrameLocks noChangeAspect="1"/>
          </p:cNvGraphicFramePr>
          <p:nvPr/>
        </p:nvGraphicFramePr>
        <p:xfrm>
          <a:off x="1501775" y="3624263"/>
          <a:ext cx="16510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7" imgW="17983200" imgH="16154400" progId="Equation.DSMT4">
                  <p:embed/>
                </p:oleObj>
              </mc:Choice>
              <mc:Fallback>
                <p:oleObj name="Equation" r:id="rId7" imgW="17983200" imgH="16154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1775" y="3624263"/>
                        <a:ext cx="1651000" cy="1482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文本框 53273"/>
          <p:cNvSpPr txBox="1">
            <a:spLocks noChangeArrowheads="1"/>
          </p:cNvSpPr>
          <p:nvPr/>
        </p:nvSpPr>
        <p:spPr bwMode="auto">
          <a:xfrm>
            <a:off x="1487488" y="5237163"/>
            <a:ext cx="40941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所以方程有两个实数根．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1"/>
          <p:cNvSpPr txBox="1"/>
          <p:nvPr/>
        </p:nvSpPr>
        <p:spPr>
          <a:xfrm>
            <a:off x="266699" y="606376"/>
            <a:ext cx="8348663" cy="18145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能力提升：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noProof="1" smtClean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等腰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△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中，三边分别为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,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，其中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=5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，若关于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的方程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8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+(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+2)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+6-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=0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有两个相等的实数根，求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△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en-US" altLang="zh-CN" sz="2800" i="1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的周长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8138" y="2314575"/>
            <a:ext cx="82772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关于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的方程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+2)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+6-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=0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有两个相等的实 </a:t>
            </a:r>
          </a:p>
          <a:p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数根，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8638" y="3217863"/>
            <a:ext cx="8086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所以Δ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-2)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-4(6-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-20=0.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8638" y="3738563"/>
            <a:ext cx="8086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=-10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或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8313" y="4260850"/>
            <a:ext cx="8088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=-10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代入原方程得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-8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+16=0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=4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8313" y="4783138"/>
            <a:ext cx="858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代入原方程得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+4=0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=-2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舍去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）；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27050" y="5400675"/>
            <a:ext cx="6343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的三边长为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其周长为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4+4+5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13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539552" y="1979515"/>
            <a:ext cx="2886075" cy="522288"/>
          </a:xfrm>
          <a:prstGeom prst="rect">
            <a:avLst/>
          </a:prstGeom>
          <a:noFill/>
          <a:ln w="25400">
            <a:solidFill>
              <a:srgbClr val="262626">
                <a:alpha val="35999"/>
              </a:srgb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根的判别式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endParaRPr lang="zh-CN" altLang="en-US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54" name="TextBox 23"/>
          <p:cNvSpPr txBox="1">
            <a:spLocks noChangeArrowheads="1"/>
          </p:cNvSpPr>
          <p:nvPr/>
        </p:nvSpPr>
        <p:spPr bwMode="auto">
          <a:xfrm>
            <a:off x="3986212" y="1761033"/>
            <a:ext cx="2408237" cy="9525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务必将方程化为一般形式</a:t>
            </a:r>
          </a:p>
        </p:txBody>
      </p:sp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3401845" y="616620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课堂小结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539552" y="313690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应用根的判别式时要注意：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(</a:t>
            </a:r>
            <a:r>
              <a:rPr lang="en-US" altLang="zh-CN" sz="2400" b="1" dirty="0"/>
              <a:t>1)</a:t>
            </a:r>
            <a:r>
              <a:rPr lang="zh-CN" altLang="zh-CN" sz="2400" b="1" dirty="0"/>
              <a:t>要注意一元二次方程的二次项系数不为</a:t>
            </a:r>
            <a:r>
              <a:rPr lang="en-US" altLang="zh-CN" sz="2400" b="1" dirty="0"/>
              <a:t>0,</a:t>
            </a:r>
            <a:r>
              <a:rPr lang="zh-CN" altLang="zh-CN" sz="2400" b="1" dirty="0"/>
              <a:t>在运用根的判别式时</a:t>
            </a:r>
            <a:r>
              <a:rPr lang="en-US" altLang="zh-CN" sz="2400" b="1" dirty="0"/>
              <a:t>,</a:t>
            </a:r>
            <a:r>
              <a:rPr lang="zh-CN" altLang="zh-CN" sz="2400" b="1" dirty="0"/>
              <a:t>要找准</a:t>
            </a:r>
            <a:r>
              <a:rPr lang="en-US" altLang="zh-CN" sz="2400" b="1" i="1" dirty="0" err="1"/>
              <a:t>a</a:t>
            </a:r>
            <a:r>
              <a:rPr lang="en-US" altLang="zh-CN" sz="2400" b="1" dirty="0" err="1"/>
              <a:t>,</a:t>
            </a:r>
            <a:r>
              <a:rPr lang="en-US" altLang="zh-CN" sz="2400" b="1" i="1" dirty="0" err="1"/>
              <a:t>b</a:t>
            </a:r>
            <a:r>
              <a:rPr lang="en-US" altLang="zh-CN" sz="2400" b="1" dirty="0" err="1"/>
              <a:t>,</a:t>
            </a:r>
            <a:r>
              <a:rPr lang="en-US" altLang="zh-CN" sz="2400" b="1" i="1" dirty="0" err="1"/>
              <a:t>c</a:t>
            </a:r>
            <a:r>
              <a:rPr lang="zh-CN" altLang="zh-CN" sz="2400" b="1" dirty="0"/>
              <a:t>的值</a:t>
            </a:r>
            <a:r>
              <a:rPr lang="en-US" altLang="zh-CN" sz="2400" b="1" i="1" dirty="0"/>
              <a:t>.</a:t>
            </a:r>
            <a:endParaRPr lang="zh-CN" altLang="zh-CN" sz="2400" b="1" dirty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(</a:t>
            </a:r>
            <a:r>
              <a:rPr lang="en-US" altLang="zh-CN" sz="2400" b="1" dirty="0"/>
              <a:t>2)</a:t>
            </a:r>
            <a:r>
              <a:rPr lang="zh-CN" altLang="zh-CN" sz="2400" b="1" dirty="0"/>
              <a:t>此判别式只适用于一元二次方程</a:t>
            </a:r>
            <a:r>
              <a:rPr lang="en-US" altLang="zh-CN" sz="2400" b="1" dirty="0"/>
              <a:t>,</a:t>
            </a:r>
            <a:r>
              <a:rPr lang="zh-CN" altLang="zh-CN" sz="2400" b="1" dirty="0"/>
              <a:t>当无法判定方程是不是一元二次方程时</a:t>
            </a:r>
            <a:r>
              <a:rPr lang="en-US" altLang="zh-CN" sz="2400" b="1" dirty="0"/>
              <a:t>,</a:t>
            </a:r>
            <a:r>
              <a:rPr lang="zh-CN" altLang="zh-CN" sz="2400" b="1" dirty="0"/>
              <a:t>应对方程进行分类讨论</a:t>
            </a:r>
            <a:r>
              <a:rPr lang="en-US" altLang="zh-CN" sz="2400" b="1" i="1" dirty="0"/>
              <a:t>.</a:t>
            </a:r>
            <a:endParaRPr lang="zh-CN" altLang="zh-CN" sz="2400" b="1" dirty="0"/>
          </a:p>
        </p:txBody>
      </p:sp>
      <p:pic>
        <p:nvPicPr>
          <p:cNvPr id="1025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515600" y="112268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768143" y="2188021"/>
            <a:ext cx="76327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并会计算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一元二次方程根的判别式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会用判别式判断一元二次方程的根的情况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80"/>
          <p:cNvSpPr>
            <a:spLocks noChangeArrowheads="1"/>
          </p:cNvSpPr>
          <p:nvPr/>
        </p:nvSpPr>
        <p:spPr bwMode="auto">
          <a:xfrm>
            <a:off x="3476779" y="1054477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7" y="1772816"/>
            <a:ext cx="8353425" cy="2751522"/>
          </a:xfrm>
          <a:prstGeom prst="rect">
            <a:avLst/>
          </a:prstGeom>
          <a:solidFill>
            <a:srgbClr val="FFFF00">
              <a:alpha val="39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一元二次方程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bx</a:t>
            </a:r>
            <a:r>
              <a:rPr lang="en-US" altLang="zh-CN" sz="2400" b="1" dirty="0">
                <a:latin typeface="Times New Roman" panose="02020603050405020304" pitchFamily="18" charset="0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c</a:t>
            </a:r>
            <a:r>
              <a:rPr lang="en-US" altLang="zh-CN" sz="2400" b="1" dirty="0">
                <a:latin typeface="Times New Roman" panose="02020603050405020304" pitchFamily="18" charset="0"/>
              </a:rPr>
              <a:t>=0  (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</a:rPr>
              <a:t>≠0)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的根由方程的系数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确定．因此，解一元二次方程时，可以先将方程化为一般形式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ax</a:t>
            </a:r>
            <a:r>
              <a:rPr lang="en-US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bx</a:t>
            </a:r>
            <a:r>
              <a:rPr lang="en-US" altLang="zh-CN" sz="2400" b="1" dirty="0">
                <a:latin typeface="Times New Roman" panose="02020603050405020304" pitchFamily="18" charset="0"/>
              </a:rPr>
              <a:t>+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c</a:t>
            </a:r>
            <a:r>
              <a:rPr lang="en-US" altLang="zh-CN" sz="2400" b="1" dirty="0">
                <a:latin typeface="Times New Roman" panose="02020603050405020304" pitchFamily="18" charset="0"/>
              </a:rPr>
              <a:t>=0  (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</a:rPr>
              <a:t>≠0)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，当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≥0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将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代入式子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就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得到方程的根，这个式子叫做一元二次方程的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求根公式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，利用它解一元二次方程的方法叫做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公式法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，由求根公式可知，一元二次方程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有两个实数根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80"/>
          <p:cNvSpPr>
            <a:spLocks noChangeArrowheads="1"/>
          </p:cNvSpPr>
          <p:nvPr/>
        </p:nvSpPr>
        <p:spPr bwMode="auto">
          <a:xfrm>
            <a:off x="3476779" y="836712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知识回顾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39552" y="3078076"/>
          <a:ext cx="20875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1258570" imgH="444500" progId="Equation.DSMT4">
                  <p:embed/>
                </p:oleObj>
              </mc:Choice>
              <mc:Fallback>
                <p:oleObj r:id="rId3" imgW="125857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9552" y="3078076"/>
                        <a:ext cx="20875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4579045" y="3912865"/>
            <a:ext cx="4572000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两个不相等实数根</a:t>
            </a:r>
          </a:p>
        </p:txBody>
      </p: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4399657" y="4630886"/>
            <a:ext cx="3657600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两个相等实数根</a:t>
            </a:r>
          </a:p>
        </p:txBody>
      </p:sp>
      <p:sp>
        <p:nvSpPr>
          <p:cNvPr id="47" name="Rectangle 22"/>
          <p:cNvSpPr>
            <a:spLocks noChangeArrowheads="1"/>
          </p:cNvSpPr>
          <p:nvPr/>
        </p:nvSpPr>
        <p:spPr bwMode="auto">
          <a:xfrm>
            <a:off x="4601270" y="5267474"/>
            <a:ext cx="2971800" cy="5222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没有实数根</a:t>
            </a:r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4601270" y="5931049"/>
            <a:ext cx="2493962" cy="5222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两个实数根   </a:t>
            </a:r>
          </a:p>
        </p:txBody>
      </p:sp>
      <p:sp>
        <p:nvSpPr>
          <p:cNvPr id="49" name="AutoShape 24"/>
          <p:cNvSpPr>
            <a:spLocks noChangeArrowheads="1"/>
          </p:cNvSpPr>
          <p:nvPr/>
        </p:nvSpPr>
        <p:spPr bwMode="auto">
          <a:xfrm>
            <a:off x="2980432" y="4275286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00B0F0"/>
          </a:solidFill>
          <a:ln w="9525">
            <a:solidFill>
              <a:srgbClr val="FFA015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AutoShape 25"/>
          <p:cNvSpPr>
            <a:spLocks noChangeArrowheads="1"/>
          </p:cNvSpPr>
          <p:nvPr/>
        </p:nvSpPr>
        <p:spPr bwMode="auto">
          <a:xfrm>
            <a:off x="2980432" y="4838849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00B0F0"/>
          </a:solidFill>
          <a:ln w="9525">
            <a:solidFill>
              <a:srgbClr val="FFA015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AutoShape 24"/>
          <p:cNvSpPr>
            <a:spLocks noChangeArrowheads="1"/>
          </p:cNvSpPr>
          <p:nvPr/>
        </p:nvSpPr>
        <p:spPr bwMode="auto">
          <a:xfrm>
            <a:off x="2980432" y="5504011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00B0F0"/>
          </a:solidFill>
          <a:ln w="9525">
            <a:solidFill>
              <a:srgbClr val="FFA015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AutoShape 24"/>
          <p:cNvSpPr>
            <a:spLocks noChangeArrowheads="1"/>
          </p:cNvSpPr>
          <p:nvPr/>
        </p:nvSpPr>
        <p:spPr bwMode="auto">
          <a:xfrm>
            <a:off x="2980432" y="6075511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00B0F0"/>
          </a:solidFill>
          <a:ln w="9525">
            <a:solidFill>
              <a:srgbClr val="FFA015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738882" y="3267224"/>
            <a:ext cx="7620000" cy="3179762"/>
            <a:chOff x="840432" y="3356993"/>
            <a:chExt cx="7620000" cy="3180332"/>
          </a:xfrm>
        </p:grpSpPr>
        <p:sp>
          <p:nvSpPr>
            <p:cNvPr id="21514" name="Rectangle 6"/>
            <p:cNvSpPr>
              <a:spLocks noChangeArrowheads="1"/>
            </p:cNvSpPr>
            <p:nvPr/>
          </p:nvSpPr>
          <p:spPr bwMode="auto">
            <a:xfrm>
              <a:off x="919163" y="3429000"/>
              <a:ext cx="25908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判别式的情况</a:t>
              </a:r>
            </a:p>
          </p:txBody>
        </p:sp>
        <p:grpSp>
          <p:nvGrpSpPr>
            <p:cNvPr id="21515" name="组合 40"/>
            <p:cNvGrpSpPr/>
            <p:nvPr/>
          </p:nvGrpSpPr>
          <p:grpSpPr>
            <a:xfrm>
              <a:off x="840432" y="3356993"/>
              <a:ext cx="7620000" cy="3180332"/>
              <a:chOff x="769938" y="3356993"/>
              <a:chExt cx="7620000" cy="3180332"/>
            </a:xfrm>
          </p:grpSpPr>
          <p:sp>
            <p:nvSpPr>
              <p:cNvPr id="30" name="Rectangle 5"/>
              <p:cNvSpPr>
                <a:spLocks noChangeArrowheads="1"/>
              </p:cNvSpPr>
              <p:nvPr/>
            </p:nvSpPr>
            <p:spPr bwMode="auto">
              <a:xfrm>
                <a:off x="4643438" y="3455436"/>
                <a:ext cx="2147888" cy="6652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zh-CN" altLang="en-US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   </a:t>
                </a:r>
                <a:r>
                  <a:rPr lang="zh-CN" alt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rPr>
                  <a:t>根的情况</a:t>
                </a:r>
              </a:p>
            </p:txBody>
          </p:sp>
          <p:grpSp>
            <p:nvGrpSpPr>
              <p:cNvPr id="21517" name="组合 39"/>
              <p:cNvGrpSpPr/>
              <p:nvPr/>
            </p:nvGrpSpPr>
            <p:grpSpPr>
              <a:xfrm>
                <a:off x="769938" y="3356993"/>
                <a:ext cx="7620000" cy="3180332"/>
                <a:chOff x="769938" y="3356993"/>
                <a:chExt cx="7620000" cy="3180332"/>
              </a:xfrm>
            </p:grpSpPr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618140" y="3356993"/>
                  <a:ext cx="0" cy="3168352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grpSp>
              <p:nvGrpSpPr>
                <p:cNvPr id="21519" name="组合 62"/>
                <p:cNvGrpSpPr/>
                <p:nvPr/>
              </p:nvGrpSpPr>
              <p:grpSpPr>
                <a:xfrm>
                  <a:off x="769938" y="3357563"/>
                  <a:ext cx="7620000" cy="3179762"/>
                  <a:chOff x="770384" y="3356992"/>
                  <a:chExt cx="7620000" cy="3180921"/>
                </a:xfrm>
              </p:grpSpPr>
              <p:sp>
                <p:nvSpPr>
                  <p:cNvPr id="21520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390384" y="4466226"/>
                    <a:ext cx="0" cy="2071687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/>
                  </a:p>
                </p:txBody>
              </p:sp>
              <p:grpSp>
                <p:nvGrpSpPr>
                  <p:cNvPr id="21521" name="组合 61"/>
                  <p:cNvGrpSpPr/>
                  <p:nvPr/>
                </p:nvGrpSpPr>
                <p:grpSpPr>
                  <a:xfrm>
                    <a:off x="770384" y="3356992"/>
                    <a:ext cx="7620000" cy="3168352"/>
                    <a:chOff x="770384" y="3132090"/>
                    <a:chExt cx="7620000" cy="3168352"/>
                  </a:xfrm>
                </p:grpSpPr>
                <p:sp>
                  <p:nvSpPr>
                    <p:cNvPr id="2152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0384" y="6298207"/>
                      <a:ext cx="7620000" cy="0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endParaRPr lang="zh-CN" altLang="en-US"/>
                    </a:p>
                  </p:txBody>
                </p:sp>
                <p:grpSp>
                  <p:nvGrpSpPr>
                    <p:cNvPr id="21523" name="组合 60"/>
                    <p:cNvGrpSpPr/>
                    <p:nvPr/>
                  </p:nvGrpSpPr>
                  <p:grpSpPr>
                    <a:xfrm>
                      <a:off x="770384" y="3132090"/>
                      <a:ext cx="7620000" cy="3168352"/>
                      <a:chOff x="770384" y="2994200"/>
                      <a:chExt cx="7620000" cy="3168352"/>
                    </a:xfrm>
                  </p:grpSpPr>
                  <p:sp>
                    <p:nvSpPr>
                      <p:cNvPr id="21524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384" y="3667720"/>
                        <a:ext cx="7620000" cy="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25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384" y="4393207"/>
                        <a:ext cx="7620000" cy="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26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384" y="5002807"/>
                        <a:ext cx="7620000" cy="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27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70384" y="3002557"/>
                        <a:ext cx="0" cy="3159995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28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390384" y="3002557"/>
                        <a:ext cx="0" cy="1390650"/>
                      </a:xfrm>
                      <a:prstGeom prst="line">
                        <a:avLst/>
                      </a:prstGeom>
                      <a:noFill/>
                      <a:ln w="28575" cap="sq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29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384" y="2994200"/>
                        <a:ext cx="7620000" cy="0"/>
                      </a:xfrm>
                      <a:prstGeom prst="line">
                        <a:avLst/>
                      </a:prstGeom>
                      <a:noFill/>
                      <a:ln w="25400" cap="sq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  <p:sp>
                    <p:nvSpPr>
                      <p:cNvPr id="21530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0384" y="5631457"/>
                        <a:ext cx="7620000" cy="0"/>
                      </a:xfrm>
                      <a:prstGeom prst="line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15" name="组合 14"/>
          <p:cNvGrpSpPr/>
          <p:nvPr/>
        </p:nvGrpSpPr>
        <p:grpSpPr>
          <a:xfrm>
            <a:off x="251520" y="1929706"/>
            <a:ext cx="8208962" cy="1211262"/>
            <a:chOff x="622" y="3132"/>
            <a:chExt cx="12927" cy="1908"/>
          </a:xfrm>
        </p:grpSpPr>
        <p:sp>
          <p:nvSpPr>
            <p:cNvPr id="10268" name="TextBox 25"/>
            <p:cNvSpPr txBox="1"/>
            <p:nvPr/>
          </p:nvSpPr>
          <p:spPr>
            <a:xfrm>
              <a:off x="622" y="3132"/>
              <a:ext cx="12927" cy="1908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 noProof="1" smtClean="0">
                  <a:latin typeface="黑体" panose="02010609060101010101" pitchFamily="49" charset="-122"/>
                  <a:ea typeface="黑体" panose="02010609060101010101" pitchFamily="49" charset="-122"/>
                </a:rPr>
                <a:t>我们</a:t>
              </a: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把</a:t>
              </a:r>
              <a:r>
                <a:rPr lang="en-US" altLang="zh-CN" sz="2800" b="1" i="1" noProof="1" smtClean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 baseline="30000" noProof="1" smtClean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 noProof="1" smtClean="0">
                  <a:latin typeface="Times New Roman" panose="02020603050405020304" pitchFamily="18" charset="0"/>
                  <a:ea typeface="黑体" panose="02010609060101010101" pitchFamily="49" charset="-122"/>
                </a:rPr>
                <a:t>-4</a:t>
              </a:r>
              <a:r>
                <a:rPr lang="en-US" altLang="zh-CN" sz="2800" b="1" i="1" noProof="1" smtClean="0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zh-CN" altLang="en-US" sz="2800" noProof="1" smtClean="0">
                  <a:latin typeface="黑体" panose="02010609060101010101" pitchFamily="49" charset="-122"/>
                  <a:ea typeface="黑体" panose="02010609060101010101" pitchFamily="49" charset="-122"/>
                </a:rPr>
                <a:t>叫作一元二次方程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ax</a:t>
              </a:r>
              <a:r>
                <a:rPr lang="en-US" altLang="zh-CN" sz="2800" b="1" baseline="300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bx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=0</a:t>
              </a:r>
              <a:r>
                <a:rPr lang="zh-CN" altLang="en-US" sz="28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根的判别式</a:t>
              </a: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，通常用符号“  ”表示，即   </a:t>
              </a:r>
              <a:r>
                <a:rPr lang="en-US" altLang="zh-CN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 baseline="30000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-4</a:t>
              </a:r>
              <a:r>
                <a:rPr lang="en-US" altLang="zh-CN" sz="2800" b="1" i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ac</a:t>
              </a:r>
              <a:r>
                <a:rPr lang="en-US" altLang="zh-CN" sz="2800" b="1" noProof="1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1533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838" y="4133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r:id="rId5" imgW="140335" imgH="165735" progId="Equation.KSEE3">
                    <p:embed/>
                  </p:oleObj>
                </mc:Choice>
                <mc:Fallback>
                  <p:oleObj r:id="rId5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838" y="4133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4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240" y="4240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r:id="rId7" imgW="140335" imgH="165735" progId="Equation.KSEE3">
                    <p:embed/>
                  </p:oleObj>
                </mc:Choice>
                <mc:Fallback>
                  <p:oleObj r:id="rId7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240" y="4240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1086545" y="4059386"/>
            <a:ext cx="2254250" cy="520700"/>
            <a:chOff x="1869" y="6533"/>
            <a:chExt cx="3550" cy="822"/>
          </a:xfrm>
        </p:grpSpPr>
        <p:sp>
          <p:nvSpPr>
            <p:cNvPr id="21536" name="Rectangle 32"/>
            <p:cNvSpPr>
              <a:spLocks noChangeArrowheads="1"/>
            </p:cNvSpPr>
            <p:nvPr/>
          </p:nvSpPr>
          <p:spPr bwMode="auto">
            <a:xfrm>
              <a:off x="1869" y="6533"/>
              <a:ext cx="35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&gt; 0</a:t>
              </a:r>
            </a:p>
          </p:txBody>
        </p:sp>
        <p:graphicFrame>
          <p:nvGraphicFramePr>
            <p:cNvPr id="21537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097" y="6648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r:id="rId8" imgW="140335" imgH="165735" progId="Equation.KSEE3">
                    <p:embed/>
                  </p:oleObj>
                </mc:Choice>
                <mc:Fallback>
                  <p:oleObj r:id="rId8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" y="6648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942082" y="4749949"/>
            <a:ext cx="2254250" cy="520700"/>
            <a:chOff x="1642" y="7622"/>
            <a:chExt cx="3550" cy="822"/>
          </a:xfrm>
        </p:grpSpPr>
        <p:sp>
          <p:nvSpPr>
            <p:cNvPr id="21539" name="Rectangle 33"/>
            <p:cNvSpPr>
              <a:spLocks noChangeArrowheads="1"/>
            </p:cNvSpPr>
            <p:nvPr/>
          </p:nvSpPr>
          <p:spPr bwMode="auto">
            <a:xfrm>
              <a:off x="1642" y="7622"/>
              <a:ext cx="35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 0</a:t>
              </a:r>
            </a:p>
          </p:txBody>
        </p:sp>
        <p:graphicFrame>
          <p:nvGraphicFramePr>
            <p:cNvPr id="21540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097" y="7668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r:id="rId9" imgW="140335" imgH="165735" progId="Equation.KSEE3">
                    <p:embed/>
                  </p:oleObj>
                </mc:Choice>
                <mc:Fallback>
                  <p:oleObj r:id="rId9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97" y="7668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17"/>
          <p:cNvGrpSpPr/>
          <p:nvPr/>
        </p:nvGrpSpPr>
        <p:grpSpPr>
          <a:xfrm>
            <a:off x="1015107" y="5354786"/>
            <a:ext cx="2254250" cy="520700"/>
            <a:chOff x="1756" y="8575"/>
            <a:chExt cx="3550" cy="822"/>
          </a:xfrm>
        </p:grpSpPr>
        <p:sp>
          <p:nvSpPr>
            <p:cNvPr id="21542" name="Rectangle 34"/>
            <p:cNvSpPr>
              <a:spLocks noChangeArrowheads="1"/>
            </p:cNvSpPr>
            <p:nvPr/>
          </p:nvSpPr>
          <p:spPr bwMode="auto">
            <a:xfrm>
              <a:off x="1756" y="8575"/>
              <a:ext cx="35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&lt; 0</a:t>
              </a:r>
            </a:p>
          </p:txBody>
        </p:sp>
        <p:graphicFrame>
          <p:nvGraphicFramePr>
            <p:cNvPr id="21543" name="对象 10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3" y="8599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r:id="rId10" imgW="140335" imgH="165735" progId="Equation.KSEE3">
                    <p:embed/>
                  </p:oleObj>
                </mc:Choice>
                <mc:Fallback>
                  <p:oleObj r:id="rId10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83" y="8599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988120" y="5915174"/>
            <a:ext cx="2254250" cy="520700"/>
            <a:chOff x="1715" y="9457"/>
            <a:chExt cx="3550" cy="822"/>
          </a:xfrm>
        </p:grpSpPr>
        <p:sp>
          <p:nvSpPr>
            <p:cNvPr id="21545" name="Rectangle 35"/>
            <p:cNvSpPr>
              <a:spLocks noChangeArrowheads="1"/>
            </p:cNvSpPr>
            <p:nvPr/>
          </p:nvSpPr>
          <p:spPr bwMode="auto">
            <a:xfrm>
              <a:off x="1715" y="9457"/>
              <a:ext cx="35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≥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</a:p>
          </p:txBody>
        </p:sp>
        <p:graphicFrame>
          <p:nvGraphicFramePr>
            <p:cNvPr id="21546" name="对象 1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984" y="9483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r:id="rId11" imgW="140335" imgH="165735" progId="Equation.KSEE3">
                    <p:embed/>
                  </p:oleObj>
                </mc:Choice>
                <mc:Fallback>
                  <p:oleObj r:id="rId11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84" y="9483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文本框 6151"/>
          <p:cNvSpPr txBox="1">
            <a:spLocks noChangeArrowheads="1"/>
          </p:cNvSpPr>
          <p:nvPr/>
        </p:nvSpPr>
        <p:spPr bwMode="auto">
          <a:xfrm>
            <a:off x="179512" y="1393612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一元二次方程根的判别式</a:t>
            </a:r>
          </a:p>
        </p:txBody>
      </p:sp>
      <p:sp>
        <p:nvSpPr>
          <p:cNvPr id="54" name="矩形 80"/>
          <p:cNvSpPr>
            <a:spLocks noChangeArrowheads="1"/>
          </p:cNvSpPr>
          <p:nvPr/>
        </p:nvSpPr>
        <p:spPr bwMode="auto">
          <a:xfrm>
            <a:off x="3707904" y="550421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新课讲解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 animBg="1"/>
      <p:bldP spid="50" grpId="0" animBg="1"/>
      <p:bldP spid="64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/>
        </p:nvSpPr>
        <p:spPr bwMode="auto">
          <a:xfrm>
            <a:off x="35496" y="1124744"/>
            <a:ext cx="69278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按要求完成下列表格：</a:t>
            </a:r>
          </a:p>
        </p:txBody>
      </p:sp>
      <p:sp>
        <p:nvSpPr>
          <p:cNvPr id="23554" name="圆角矩形 31"/>
          <p:cNvSpPr>
            <a:spLocks noChangeArrowheads="1"/>
          </p:cNvSpPr>
          <p:nvPr/>
        </p:nvSpPr>
        <p:spPr bwMode="auto">
          <a:xfrm>
            <a:off x="466725" y="718914"/>
            <a:ext cx="1308100" cy="4778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graphicFrame>
        <p:nvGraphicFramePr>
          <p:cNvPr id="29" name="Group 3"/>
          <p:cNvGraphicFramePr>
            <a:graphicFrameLocks noGrp="1"/>
          </p:cNvGraphicFramePr>
          <p:nvPr/>
        </p:nvGraphicFramePr>
        <p:xfrm>
          <a:off x="381000" y="1859632"/>
          <a:ext cx="7935913" cy="2286000"/>
        </p:xfrm>
        <a:graphic>
          <a:graphicData uri="http://schemas.openxmlformats.org/drawingml/2006/table">
            <a:tbl>
              <a:tblPr/>
              <a:tblGrid>
                <a:gridCol w="129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的值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572" name="Object 3"/>
          <p:cNvGraphicFramePr>
            <a:graphicFrameLocks noChangeAspect="1"/>
          </p:cNvGraphicFramePr>
          <p:nvPr/>
        </p:nvGraphicFramePr>
        <p:xfrm>
          <a:off x="6488113" y="2240632"/>
          <a:ext cx="14478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4" imgW="598170" imgH="203835" progId="Equation.DSMT4">
                  <p:embed/>
                </p:oleObj>
              </mc:Choice>
              <mc:Fallback>
                <p:oleObj r:id="rId4" imgW="598170" imgH="20383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488113" y="2240632"/>
                        <a:ext cx="14478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4"/>
          <p:cNvGraphicFramePr>
            <a:graphicFrameLocks noChangeAspect="1"/>
          </p:cNvGraphicFramePr>
          <p:nvPr/>
        </p:nvGraphicFramePr>
        <p:xfrm>
          <a:off x="1695450" y="2112044"/>
          <a:ext cx="219551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6" imgW="1019175" imgH="394970" progId="Equation.DSMT4">
                  <p:embed/>
                </p:oleObj>
              </mc:Choice>
              <mc:Fallback>
                <p:oleObj r:id="rId6" imgW="1019175" imgH="3949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695450" y="2112044"/>
                        <a:ext cx="219551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5"/>
          <p:cNvGraphicFramePr>
            <a:graphicFrameLocks noChangeAspect="1"/>
          </p:cNvGraphicFramePr>
          <p:nvPr/>
        </p:nvGraphicFramePr>
        <p:xfrm>
          <a:off x="4035425" y="2088232"/>
          <a:ext cx="22447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8" imgW="1031875" imgH="394970" progId="Equation.DSMT4">
                  <p:embed/>
                </p:oleObj>
              </mc:Choice>
              <mc:Fallback>
                <p:oleObj r:id="rId8" imgW="1031875" imgH="39497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35425" y="2088232"/>
                        <a:ext cx="224472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627784" y="3338761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583113" y="3688432"/>
            <a:ext cx="309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4828083" y="3155032"/>
          <a:ext cx="6080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0" imgW="242570" imgH="396240" progId="Equation.DSMT4">
                  <p:embed/>
                </p:oleObj>
              </mc:Choice>
              <mc:Fallback>
                <p:oleObj r:id="rId10" imgW="242570" imgH="39624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828083" y="3155032"/>
                        <a:ext cx="6080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7139136" y="3338761"/>
            <a:ext cx="457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graphicFrame>
        <p:nvGraphicFramePr>
          <p:cNvPr id="37" name="Group 27"/>
          <p:cNvGraphicFramePr>
            <a:graphicFrameLocks noGrp="1"/>
          </p:cNvGraphicFramePr>
          <p:nvPr/>
        </p:nvGraphicFramePr>
        <p:xfrm>
          <a:off x="381000" y="4145632"/>
          <a:ext cx="7937500" cy="1371600"/>
        </p:xfrm>
        <a:graphic>
          <a:graphicData uri="http://schemas.openxmlformats.org/drawingml/2006/table">
            <a:tbl>
              <a:tblPr/>
              <a:tblGrid>
                <a:gridCol w="1285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根的</a:t>
                      </a:r>
                    </a:p>
                    <a:p>
                      <a:pPr marL="0" marR="0" lvl="0" indent="0" algn="l" defTabSz="914400" rtl="0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情况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1858963" y="4313907"/>
            <a:ext cx="20335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有两个相等的实数根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4203700" y="4529807"/>
            <a:ext cx="2076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没有实数根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6335713" y="4313907"/>
            <a:ext cx="1981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有两个不相等的实数根</a:t>
            </a:r>
          </a:p>
        </p:txBody>
      </p:sp>
      <p:graphicFrame>
        <p:nvGraphicFramePr>
          <p:cNvPr id="23594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8022" y="3489573"/>
          <a:ext cx="3095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2" imgW="3352800" imgH="3962400" progId="Equation.DSMT4">
                  <p:embed/>
                </p:oleObj>
              </mc:Choice>
              <mc:Fallback>
                <p:oleObj name="Equation" r:id="rId12" imgW="3352800" imgH="3962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8022" y="3489573"/>
                        <a:ext cx="3095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96888" y="3811588"/>
            <a:ext cx="594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判别根的情况，得出结论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496888" y="2444750"/>
            <a:ext cx="594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化为一般式，确定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5603" name="圆角矩形 31"/>
          <p:cNvSpPr>
            <a:spLocks noChangeArrowheads="1"/>
          </p:cNvSpPr>
          <p:nvPr/>
        </p:nvSpPr>
        <p:spPr bwMode="auto">
          <a:xfrm>
            <a:off x="496888" y="898525"/>
            <a:ext cx="1579562" cy="4778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  <p:sp>
        <p:nvSpPr>
          <p:cNvPr id="25604" name="矩形 112"/>
          <p:cNvSpPr>
            <a:spLocks noChangeArrowheads="1"/>
          </p:cNvSpPr>
          <p:nvPr/>
        </p:nvSpPr>
        <p:spPr bwMode="auto">
          <a:xfrm>
            <a:off x="496888" y="1708150"/>
            <a:ext cx="3498850" cy="55403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根的判别式使用方法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96888" y="3171825"/>
            <a:ext cx="5943600" cy="522288"/>
            <a:chOff x="737" y="4125"/>
            <a:chExt cx="9360" cy="822"/>
          </a:xfrm>
        </p:grpSpPr>
        <p:sp>
          <p:nvSpPr>
            <p:cNvPr id="25606" name="Text Box 12"/>
            <p:cNvSpPr txBox="1">
              <a:spLocks noChangeArrowheads="1"/>
            </p:cNvSpPr>
            <p:nvPr/>
          </p:nvSpPr>
          <p:spPr bwMode="auto">
            <a:xfrm>
              <a:off x="737" y="4125"/>
              <a:ext cx="936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计算  的值，确定   的符号</a:t>
              </a:r>
              <a:r>
                <a:rPr lang="en-US" altLang="zh-CN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5607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5963" y="4169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r:id="rId4" imgW="140335" imgH="165735" progId="Equation.KSEE3">
                    <p:embed/>
                  </p:oleObj>
                </mc:Choice>
                <mc:Fallback>
                  <p:oleObj r:id="rId4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963" y="4169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8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452" y="4153"/>
            <a:ext cx="494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r:id="rId6" imgW="140335" imgH="165735" progId="Equation.KSEE3">
                    <p:embed/>
                  </p:oleObj>
                </mc:Choice>
                <mc:Fallback>
                  <p:oleObj r:id="rId6" imgW="140335" imgH="1657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52" y="4153"/>
                          <a:ext cx="494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矩形 6168"/>
          <p:cNvSpPr>
            <a:spLocks noChangeArrowheads="1"/>
          </p:cNvSpPr>
          <p:nvPr/>
        </p:nvSpPr>
        <p:spPr bwMode="auto">
          <a:xfrm>
            <a:off x="201613" y="837043"/>
            <a:ext cx="8925841" cy="283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 smtClean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 smtClean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已知一元二次方程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，下列判断正确的是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该方程有两个相等的实数根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该方程有两个不相等的实数根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该方程无实数根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该方程根的情况不确定</a:t>
            </a:r>
          </a:p>
        </p:txBody>
      </p:sp>
      <p:sp>
        <p:nvSpPr>
          <p:cNvPr id="6170" name="矩形 6169"/>
          <p:cNvSpPr>
            <a:spLocks noChangeArrowheads="1"/>
          </p:cNvSpPr>
          <p:nvPr/>
        </p:nvSpPr>
        <p:spPr bwMode="auto">
          <a:xfrm>
            <a:off x="520700" y="3698875"/>
            <a:ext cx="806450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解析：原方程变形为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-1=0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=1-4×1×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，∴该方程有两个不相等的实数根，故选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71" name="文本框 6170"/>
          <p:cNvSpPr txBox="1">
            <a:spLocks noChangeArrowheads="1"/>
          </p:cNvSpPr>
          <p:nvPr/>
        </p:nvSpPr>
        <p:spPr bwMode="auto">
          <a:xfrm>
            <a:off x="8321675" y="808038"/>
            <a:ext cx="4206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/>
      <p:bldP spid="6170" grpId="0"/>
      <p:bldP spid="6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/>
          <p:nvPr/>
        </p:nvGrpSpPr>
        <p:grpSpPr>
          <a:xfrm>
            <a:off x="514350" y="887413"/>
            <a:ext cx="8099425" cy="2500312"/>
            <a:chOff x="239" y="1833"/>
            <a:chExt cx="5081" cy="1582"/>
          </a:xfrm>
        </p:grpSpPr>
        <p:sp>
          <p:nvSpPr>
            <p:cNvPr id="29698" name="圆角矩形 31"/>
            <p:cNvSpPr>
              <a:spLocks noChangeArrowheads="1"/>
            </p:cNvSpPr>
            <p:nvPr/>
          </p:nvSpPr>
          <p:spPr bwMode="auto">
            <a:xfrm>
              <a:off x="239" y="1833"/>
              <a:ext cx="1103" cy="304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</a:p>
          </p:txBody>
        </p:sp>
        <p:sp>
          <p:nvSpPr>
            <p:cNvPr id="29699" name="Rectangle 81"/>
            <p:cNvSpPr>
              <a:spLocks noChangeArrowheads="1"/>
            </p:cNvSpPr>
            <p:nvPr/>
          </p:nvSpPr>
          <p:spPr bwMode="auto">
            <a:xfrm>
              <a:off x="239" y="2295"/>
              <a:ext cx="5081" cy="11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2800" dirty="0">
                  <a:ea typeface="黑体" panose="02010609060101010101" pitchFamily="49" charset="-122"/>
                </a:rPr>
                <a:t>判断一元二次方程根的情况的方法：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800" dirty="0">
                  <a:ea typeface="黑体" panose="02010609060101010101" pitchFamily="49" charset="-122"/>
                </a:rPr>
                <a:t>       利用根的判别式判断一元二次方程根的情况时，要先把方程转化为一般形式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ax</a:t>
              </a:r>
              <a:r>
                <a:rPr lang="en-US" altLang="zh-CN" sz="2800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bx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c=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0(</a:t>
              </a:r>
              <a:r>
                <a:rPr lang="en-US" altLang="zh-CN" sz="2800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≠0)</a:t>
              </a:r>
              <a:r>
                <a:rPr lang="en-US" altLang="zh-CN" sz="2800" dirty="0"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124967" name="矩形 124966"/>
          <p:cNvSpPr>
            <a:spLocks noChangeArrowheads="1"/>
          </p:cNvSpPr>
          <p:nvPr/>
        </p:nvSpPr>
        <p:spPr bwMode="auto">
          <a:xfrm>
            <a:off x="755650" y="3724275"/>
            <a:ext cx="7505700" cy="2116138"/>
          </a:xfrm>
          <a:prstGeom prst="rect">
            <a:avLst/>
          </a:prstGeom>
          <a:noFill/>
          <a:ln w="25400">
            <a:solidFill>
              <a:srgbClr val="269999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 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方程有两个不相等的实数根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=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方程有两个相等的实数根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隶书" panose="020105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- 4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&lt; 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方程无实数根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Franklin Gothic Book" panose="020B0503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4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2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4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4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4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矩形 48139"/>
          <p:cNvSpPr>
            <a:spLocks noChangeArrowheads="1"/>
          </p:cNvSpPr>
          <p:nvPr/>
        </p:nvSpPr>
        <p:spPr bwMode="auto">
          <a:xfrm>
            <a:off x="620713" y="1081088"/>
            <a:ext cx="77311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smtClean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smtClean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若关于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的一元二次方程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kx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-2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-1=0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有两个不相等的实数根，则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的取值范围是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 )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A.</a:t>
            </a:r>
            <a:r>
              <a:rPr lang="en-US" altLang="zh-CN" sz="2800" i="1" err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&gt;-1                            B.</a:t>
            </a:r>
            <a:r>
              <a:rPr lang="en-US" altLang="zh-CN" sz="2800" i="1" err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&gt;-1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C.</a:t>
            </a:r>
            <a:r>
              <a:rPr lang="en-US" altLang="zh-CN" sz="2800" i="1" err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&lt;1                              D.</a:t>
            </a:r>
            <a:r>
              <a:rPr lang="en-US" altLang="zh-CN" sz="2800" i="1" err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&lt;1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</a:p>
        </p:txBody>
      </p:sp>
      <p:sp>
        <p:nvSpPr>
          <p:cNvPr id="10243" name="矩形 48140"/>
          <p:cNvSpPr>
            <a:spLocks noChangeArrowheads="1"/>
          </p:cNvSpPr>
          <p:nvPr/>
        </p:nvSpPr>
        <p:spPr bwMode="auto">
          <a:xfrm>
            <a:off x="677863" y="3924300"/>
            <a:ext cx="81375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解析：由根的判别式知，方程有两个不相等的实数根，则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，同时要求二次项系数不为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</a:rPr>
              <a:t>即                       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≠0.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，故选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8142" name="文本框 48141"/>
          <p:cNvSpPr txBox="1">
            <a:spLocks noChangeArrowheads="1"/>
          </p:cNvSpPr>
          <p:nvPr/>
        </p:nvSpPr>
        <p:spPr bwMode="auto">
          <a:xfrm>
            <a:off x="6119813" y="1665288"/>
            <a:ext cx="4206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aphicFrame>
        <p:nvGraphicFramePr>
          <p:cNvPr id="10245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319213" y="5197475"/>
          <a:ext cx="19653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4" imgW="902335" imgH="228600" progId="Equation.KSEE3">
                  <p:embed/>
                </p:oleObj>
              </mc:Choice>
              <mc:Fallback>
                <p:oleObj r:id="rId4" imgW="90233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319213" y="5197475"/>
                        <a:ext cx="19653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02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" fill="hold"/>
                                        <p:tgtEl>
                                          <p:spTgt spid="1024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/>
      <p:bldP spid="10243" grpId="0"/>
      <p:bldP spid="481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全屏显示(4:3)</PresentationFormat>
  <Paragraphs>113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黑体</vt:lpstr>
      <vt:lpstr>隶书</vt:lpstr>
      <vt:lpstr>宋体</vt:lpstr>
      <vt:lpstr>微软雅黑</vt:lpstr>
      <vt:lpstr>Arial</vt:lpstr>
      <vt:lpstr>Calibri</vt:lpstr>
      <vt:lpstr>Franklin Gothic Book</vt:lpstr>
      <vt:lpstr>Tahoma</vt:lpstr>
      <vt:lpstr>Times New Roman</vt:lpstr>
      <vt:lpstr>Wingdings</vt:lpstr>
      <vt:lpstr>WWW.2PPT.COM</vt:lpstr>
      <vt:lpstr>Equation.DSMT4</vt:lpstr>
      <vt:lpstr>Equation.KSEE3</vt:lpstr>
      <vt:lpstr>Equation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2021-01-26T16:43:00Z</cp:lastPrinted>
  <dcterms:created xsi:type="dcterms:W3CDTF">2021-01-26T16:43:00Z</dcterms:created>
  <dcterms:modified xsi:type="dcterms:W3CDTF">2023-01-16T13:54:33Z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3D6E9912752B430B8A260F2FCC6FB205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