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2"/>
  </p:sldMasterIdLst>
  <p:notesMasterIdLst>
    <p:notesMasterId r:id="rId30"/>
  </p:notesMasterIdLst>
  <p:handoutMasterIdLst>
    <p:handoutMasterId r:id="rId31"/>
  </p:handoutMasterIdLst>
  <p:sldIdLst>
    <p:sldId id="257" r:id="rId3"/>
    <p:sldId id="258" r:id="rId4"/>
    <p:sldId id="259" r:id="rId5"/>
    <p:sldId id="260" r:id="rId6"/>
    <p:sldId id="261" r:id="rId7"/>
    <p:sldId id="282" r:id="rId8"/>
    <p:sldId id="280" r:id="rId9"/>
    <p:sldId id="283" r:id="rId10"/>
    <p:sldId id="284" r:id="rId11"/>
    <p:sldId id="285" r:id="rId12"/>
    <p:sldId id="286" r:id="rId13"/>
    <p:sldId id="263" r:id="rId14"/>
    <p:sldId id="264" r:id="rId15"/>
    <p:sldId id="265" r:id="rId16"/>
    <p:sldId id="266" r:id="rId17"/>
    <p:sldId id="305" r:id="rId18"/>
    <p:sldId id="306" r:id="rId19"/>
    <p:sldId id="307" r:id="rId20"/>
    <p:sldId id="267" r:id="rId21"/>
    <p:sldId id="308" r:id="rId22"/>
    <p:sldId id="309" r:id="rId23"/>
    <p:sldId id="310" r:id="rId24"/>
    <p:sldId id="311" r:id="rId25"/>
    <p:sldId id="312" r:id="rId26"/>
    <p:sldId id="313" r:id="rId27"/>
    <p:sldId id="314" r:id="rId28"/>
    <p:sldId id="316" r:id="rId29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DCDC"/>
    <a:srgbClr val="F0F0F0"/>
    <a:srgbClr val="E6E6E6"/>
    <a:srgbClr val="C8C8C8"/>
    <a:srgbClr val="FFFFFF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>
      <p:cViewPr>
        <p:scale>
          <a:sx n="66" d="100"/>
          <a:sy n="66" d="100"/>
        </p:scale>
        <p:origin x="-2382" y="-1146"/>
      </p:cViewPr>
      <p:guideLst>
        <p:guide orient="horz" pos="2160"/>
        <p:guide pos="3829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2023-01-10</a:t>
            </a:fld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>
                <a:solidFill>
                  <a:prstClr val="black"/>
                </a:solidFill>
                <a:latin typeface="Calibri" panose="020F0502020204030204"/>
                <a:ea typeface="宋体" panose="02010600030101010101" pitchFamily="2" charset="-122"/>
              </a:rPr>
              <a:t>27</a:t>
            </a:fld>
            <a:endParaRPr lang="zh-CN" altLang="en-US">
              <a:solidFill>
                <a:prstClr val="black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A29DBC-8FBB-4D55-A338-B2D34F605AC1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8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5" Type="http://schemas.openxmlformats.org/officeDocument/2006/relationships/tags" Target="../tags/tag60.xml"/><Relationship Id="rId4" Type="http://schemas.openxmlformats.org/officeDocument/2006/relationships/tags" Target="../tags/tag59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6.xml"/><Relationship Id="rId4" Type="http://schemas.openxmlformats.org/officeDocument/2006/relationships/tags" Target="../tags/tag65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69.xml"/><Relationship Id="rId2" Type="http://schemas.openxmlformats.org/officeDocument/2006/relationships/tags" Target="../tags/tag68.xml"/><Relationship Id="rId1" Type="http://schemas.openxmlformats.org/officeDocument/2006/relationships/tags" Target="../tags/tag67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0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7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7" Type="http://schemas.openxmlformats.org/officeDocument/2006/relationships/image" Target="../media/image2.png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tags" Target="../tags/tag2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5" Type="http://schemas.openxmlformats.org/officeDocument/2006/relationships/tags" Target="../tags/tag31.xml"/><Relationship Id="rId4" Type="http://schemas.openxmlformats.org/officeDocument/2006/relationships/tags" Target="../tags/tag30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tags" Target="../tags/tag40.xml"/><Relationship Id="rId3" Type="http://schemas.openxmlformats.org/officeDocument/2006/relationships/tags" Target="../tags/tag35.xml"/><Relationship Id="rId7" Type="http://schemas.openxmlformats.org/officeDocument/2006/relationships/tags" Target="../tags/tag39.xml"/><Relationship Id="rId2" Type="http://schemas.openxmlformats.org/officeDocument/2006/relationships/tags" Target="../tags/tag34.xml"/><Relationship Id="rId1" Type="http://schemas.openxmlformats.org/officeDocument/2006/relationships/tags" Target="../tags/tag33.xml"/><Relationship Id="rId6" Type="http://schemas.openxmlformats.org/officeDocument/2006/relationships/tags" Target="../tags/tag38.xml"/><Relationship Id="rId5" Type="http://schemas.openxmlformats.org/officeDocument/2006/relationships/tags" Target="../tags/tag37.xml"/><Relationship Id="rId4" Type="http://schemas.openxmlformats.org/officeDocument/2006/relationships/tags" Target="../tags/tag36.xml"/><Relationship Id="rId9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5" Type="http://schemas.openxmlformats.org/officeDocument/2006/relationships/tags" Target="../tags/tag45.xml"/><Relationship Id="rId10" Type="http://schemas.openxmlformats.org/officeDocument/2006/relationships/hyperlink" Target="http://www.1ppt.com/jieri/" TargetMode="External"/><Relationship Id="rId4" Type="http://schemas.openxmlformats.org/officeDocument/2006/relationships/tags" Target="../tags/tag44.xml"/><Relationship Id="rId9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2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2"/>
            </p:custDataLst>
          </p:nvPr>
        </p:nvSpPr>
        <p:spPr>
          <a:xfrm>
            <a:off x="6238925" y="1296000"/>
            <a:ext cx="5283242" cy="50400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2023-01-10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1"/>
            </p:custDataLst>
          </p:nvPr>
        </p:nvSpPr>
        <p:spPr>
          <a:xfrm>
            <a:off x="10571135" y="952508"/>
            <a:ext cx="950984" cy="5388907"/>
          </a:xfrm>
        </p:spPr>
        <p:txBody>
          <a:bodyPr vert="eaVert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4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2"/>
            </p:custDataLst>
          </p:nvPr>
        </p:nvSpPr>
        <p:spPr>
          <a:xfrm>
            <a:off x="669925" y="952500"/>
            <a:ext cx="9828101" cy="5388907"/>
          </a:xfrm>
        </p:spPr>
        <p:txBody>
          <a:bodyPr vert="eaVert"/>
          <a:lstStyle>
            <a:lvl1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indent="0" eaLnBrk="1" fontAlgn="auto" latinLnBrk="0" hangingPunct="1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69930" y="952508"/>
            <a:ext cx="10852237" cy="5040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669882" y="2588281"/>
            <a:ext cx="10852237" cy="899167"/>
          </a:xfrm>
        </p:spPr>
        <p:txBody>
          <a:bodyPr vert="horz" lIns="101600" tIns="38100" rIns="25400" bIns="38100" rtlCol="0" anchor="t" anchorCtr="0">
            <a:no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0" i="0" u="none" strike="noStrike" kern="1200" cap="none" spc="600" normalizeH="0" baseline="0" noProof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t>2023-01-10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bg>
      <p:bgPr>
        <a:blipFill rotWithShape="1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669882" y="2588281"/>
            <a:ext cx="10852237" cy="899167"/>
          </a:xfrm>
        </p:spPr>
        <p:txBody>
          <a:bodyPr lIns="101600" tIns="38100" rIns="25400" bIns="38100" anchor="t" anchorCtr="0">
            <a:noAutofit/>
          </a:bodyPr>
          <a:lstStyle>
            <a:lvl1pPr algn="ctr">
              <a:defRPr sz="5400" b="0" spc="6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669882" y="3566160"/>
            <a:ext cx="10852237" cy="950984"/>
          </a:xfrm>
        </p:spPr>
        <p:txBody>
          <a:bodyPr lIns="101600" tIns="38100" rIns="76200" bIns="38100">
            <a:noAutofit/>
          </a:bodyPr>
          <a:lstStyle>
            <a:lvl1pPr marL="0" indent="0" algn="ctr" eaLnBrk="1" fontAlgn="auto" latinLnBrk="0" hangingPunct="1">
              <a:lnSpc>
                <a:spcPct val="100000"/>
              </a:lnSpc>
              <a:buNone/>
              <a:defRPr sz="2400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69882" y="1296000"/>
            <a:ext cx="10852237" cy="5041355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930" y="3808730"/>
            <a:ext cx="10852237" cy="624845"/>
          </a:xfrm>
        </p:spPr>
        <p:txBody>
          <a:bodyPr lIns="101600" tIns="38100" rIns="63500" bIns="38100" anchor="t" anchorCtr="0">
            <a:noAutofit/>
          </a:bodyPr>
          <a:lstStyle>
            <a:lvl1pPr>
              <a:defRPr sz="3600" b="0" u="none" strike="noStrike" kern="1200" cap="none" spc="300" normalizeH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669925" y="4511675"/>
            <a:ext cx="10852237" cy="1077985"/>
          </a:xfrm>
        </p:spPr>
        <p:txBody>
          <a:bodyPr lIns="101600" tIns="38100" rIns="76200" bIns="38100">
            <a:noAutofit/>
          </a:bodyPr>
          <a:lstStyle>
            <a:lvl1pPr marL="0" indent="0" eaLnBrk="1" fontAlgn="auto" latinLnBrk="0" hangingPunct="1">
              <a:buNone/>
              <a:defRPr kumimoji="0" lang="zh-CN" altLang="en-US" sz="1600" b="0" i="0" u="none" strike="noStrike" kern="1200" cap="none" spc="150" normalizeH="0" baseline="0" noProof="1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69930" y="1296000"/>
            <a:ext cx="5283242" cy="5040000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238877" y="1296000"/>
            <a:ext cx="5283242" cy="5040000"/>
          </a:xfrm>
        </p:spPr>
        <p:txBody>
          <a:bodyPr>
            <a:noAutofit/>
          </a:bodyPr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69882" y="432000"/>
            <a:ext cx="10852237" cy="648000"/>
          </a:xfrm>
        </p:spPr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69930" y="1296000"/>
            <a:ext cx="5283242" cy="381003"/>
          </a:xfrm>
        </p:spPr>
        <p:txBody>
          <a:bodyPr lIns="101600" tIns="38100" rIns="76200" bIns="38100" anchor="t" anchorCtr="0">
            <a:no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/>
                </a:solidFill>
                <a:uFillTx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69925" y="1789043"/>
            <a:ext cx="5283200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296000"/>
            <a:ext cx="5283242" cy="381003"/>
          </a:xfrm>
        </p:spPr>
        <p:txBody>
          <a:bodyPr vert="horz" lIns="101600" tIns="38100" rIns="76200" bIns="38100" rtlCol="0" anchor="t" anchorCtr="0">
            <a:no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789043"/>
            <a:ext cx="5283242" cy="4552234"/>
          </a:xfrm>
        </p:spPr>
        <p:txBody>
          <a:bodyPr vert="horz" lIns="101600" tIns="0" rIns="82550" bIns="0" rtlCol="0">
            <a:no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 userDrawn="1"/>
        </p:nvSpPr>
        <p:spPr>
          <a:xfrm>
            <a:off x="2081876" y="6726973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dirty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节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日</a:t>
            </a:r>
            <a:r>
              <a:rPr lang="en-US" altLang="zh-CN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PPT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  <a:hlinkClick r:id="rId10"/>
              </a:rPr>
              <a:t>模板</a:t>
            </a:r>
            <a:r>
              <a:rPr lang="zh-CN" altLang="en-US" sz="100" dirty="0" smtClean="0">
                <a:solidFill>
                  <a:prstClr val="black"/>
                </a:solidFill>
                <a:latin typeface="微软雅黑" panose="020B0503020204020204" pitchFamily="34" charset="-122"/>
              </a:rPr>
              <a:t> </a:t>
            </a:r>
            <a:r>
              <a:rPr lang="en-US" altLang="zh-CN" sz="100" dirty="0">
                <a:solidFill>
                  <a:prstClr val="black"/>
                </a:solidFill>
                <a:latin typeface="微软雅黑" panose="020B0503020204020204" pitchFamily="34" charset="-122"/>
              </a:rPr>
              <a:t>http:// www.2ppt.com/jieri/</a:t>
            </a:r>
            <a:endParaRPr lang="en-US" altLang="zh-CN" sz="100" dirty="0" smtClean="0">
              <a:solidFill>
                <a:prstClr val="black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 vert="horz" lIns="101600" tIns="38100" rIns="76200" bIns="38100" rtlCol="0" anchor="ctr" anchorCtr="0">
            <a:no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+mj-lt"/>
                <a:ea typeface="+mj-ea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4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3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20" Type="http://schemas.openxmlformats.org/officeDocument/2006/relationships/tags" Target="../tags/tag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1.xml"/><Relationship Id="rId10" Type="http://schemas.openxmlformats.org/officeDocument/2006/relationships/slideLayout" Target="../slideLayouts/slideLayout10.xml"/><Relationship Id="rId19" Type="http://schemas.openxmlformats.org/officeDocument/2006/relationships/tags" Target="../tags/tag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5"/>
            </p:custDataLst>
          </p:nvPr>
        </p:nvSpPr>
        <p:spPr>
          <a:xfrm>
            <a:off x="669882" y="432000"/>
            <a:ext cx="10852237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6"/>
            </p:custDataLst>
          </p:nvPr>
        </p:nvSpPr>
        <p:spPr>
          <a:xfrm>
            <a:off x="669882" y="1296000"/>
            <a:ext cx="10852237" cy="5040000"/>
          </a:xfrm>
          <a:prstGeom prst="rect">
            <a:avLst/>
          </a:prstGeo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7"/>
            </p:custDataLst>
          </p:nvPr>
        </p:nvSpPr>
        <p:spPr>
          <a:xfrm>
            <a:off x="879742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8"/>
            </p:custDataLst>
          </p:nvPr>
        </p:nvSpPr>
        <p:spPr>
          <a:xfrm>
            <a:off x="4116000" y="6349833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9"/>
            </p:custDataLst>
          </p:nvPr>
        </p:nvSpPr>
        <p:spPr>
          <a:xfrm>
            <a:off x="8610600" y="6349833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0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2800" b="1" u="none" strike="noStrike" kern="1200" cap="none" spc="200" normalizeH="0">
          <a:solidFill>
            <a:schemeClr val="tx1"/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150" normalizeH="0" baseline="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4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29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ecc83bb1a21788436d2772a896edf5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99665" y="75565"/>
            <a:ext cx="6096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山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966755" y="1856298"/>
            <a:ext cx="2568210" cy="1700998"/>
          </a:xfrm>
          <a:prstGeom prst="rect">
            <a:avLst/>
          </a:prstGeom>
        </p:spPr>
      </p:pic>
      <p:pic>
        <p:nvPicPr>
          <p:cNvPr id="20" name="图片 19" descr="图片包含 山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455" y="326737"/>
            <a:ext cx="2230508" cy="1477328"/>
          </a:xfrm>
          <a:prstGeom prst="rect">
            <a:avLst/>
          </a:prstGeom>
        </p:spPr>
      </p:pic>
      <p:pic>
        <p:nvPicPr>
          <p:cNvPr id="17" name="图片 16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24782" y="2260811"/>
            <a:ext cx="2029882" cy="1344448"/>
          </a:xfrm>
          <a:prstGeom prst="rect">
            <a:avLst/>
          </a:prstGeom>
        </p:spPr>
      </p:pic>
      <p:pic>
        <p:nvPicPr>
          <p:cNvPr id="16" name="图片 15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603003" y="779561"/>
            <a:ext cx="2029882" cy="1344448"/>
          </a:xfrm>
          <a:prstGeom prst="rect">
            <a:avLst/>
          </a:prstGeom>
        </p:spPr>
      </p:pic>
      <p:pic>
        <p:nvPicPr>
          <p:cNvPr id="12" name="图片 11" descr="图片包含 户外, 天空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02800" y="1920230"/>
            <a:ext cx="8778258" cy="4937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589530" y="1212215"/>
            <a:ext cx="554228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小寒、大寒是一年中雨水最少的时段。常年大寒节气，中国南方大部分地区雨量仅较前期略有增加，华南大部分地区为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毫米，西北高原山地一般只有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5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毫米。华南冬干，越冬作的这段时间耗水量较小，农田水分供求矛盾一般并不突出。在雨雪稀少的情况下，不同地区按照不同的耕作习惯和条件，适时浇灌，对小麦作物生长无疑是大有好处的。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159426" y="4171741"/>
            <a:ext cx="7877453" cy="2686260"/>
          </a:xfrm>
          <a:prstGeom prst="rect">
            <a:avLst/>
          </a:prstGeom>
        </p:spPr>
      </p:pic>
      <p:pic>
        <p:nvPicPr>
          <p:cNvPr id="2" name="图片 1" descr="8005d7b2bed13575103c08d731d494f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64475" y="327025"/>
            <a:ext cx="3474085" cy="3687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49435" y="1723390"/>
            <a:ext cx="6845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雨水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轮廓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72387" y="711314"/>
            <a:ext cx="6480061" cy="648006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19076" y="2177032"/>
            <a:ext cx="4328099" cy="11068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第三部分</a:t>
            </a:r>
          </a:p>
        </p:txBody>
      </p:sp>
      <p:pic>
        <p:nvPicPr>
          <p:cNvPr id="18" name="图片 17" descr="图片包含 自然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04216" y="-267076"/>
            <a:ext cx="3887784" cy="3887784"/>
          </a:xfrm>
          <a:prstGeom prst="rect">
            <a:avLst/>
          </a:prstGeom>
        </p:spPr>
      </p:pic>
      <p:pic>
        <p:nvPicPr>
          <p:cNvPr id="2" name="图片 1" descr="3e3034e8204bdbbfb559049504cb0c7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75410" y="1000760"/>
            <a:ext cx="4326890" cy="432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28360" y="3481070"/>
            <a:ext cx="2605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节气习俗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1755497" y="2885264"/>
            <a:ext cx="695491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zh-CN" altLang="en-US" sz="2000" dirty="0">
                <a:sym typeface="+mn-ea"/>
              </a:rPr>
              <a:t>民间会有一系列活动，归纳起来至少有十大风俗，分别是：“食糯”、“喝粥”、“纵饮”、“做牙”、“扫尘”、“糊窗”、“蒸供”、“赶婚”、“赶集”、“洗浴”等。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字魂36号-正文宋楷" panose="02000000000000000000" pitchFamily="2" charset="-122"/>
            </a:endParaRPr>
          </a:p>
        </p:txBody>
      </p:sp>
      <p:pic>
        <p:nvPicPr>
          <p:cNvPr id="2" name="图片 1" descr="e22d7ee775ad97c491ce1f3267dcdea9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4111625" y="318135"/>
            <a:ext cx="3968750" cy="27628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1743213" y="1651700"/>
            <a:ext cx="6001305" cy="29997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37A4C1"/>
                </a:solidFill>
                <a:latin typeface="【何尼玛】土肥圆" panose="040F0700000000000000" pitchFamily="82" charset="-122"/>
                <a:ea typeface="【何尼玛】土肥圆" panose="040F0700000000000000" pitchFamily="82" charset="-122"/>
                <a:cs typeface="【何尼玛】土肥圆" panose="040F0700000000000000" pitchFamily="82" charset="-122"/>
                <a:sym typeface="+mn-ea"/>
              </a:rPr>
              <a:t>“食糯”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，就是大寒节气这天，古人流行吃糯米制作的食物。</a:t>
            </a:r>
            <a:endParaRPr lang="zh-CN" altLang="en-US" dirty="0">
              <a:solidFill>
                <a:schemeClr val="tx1"/>
              </a:solidFill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37A4C1"/>
                </a:solidFill>
                <a:latin typeface="【何尼玛】土肥圆" panose="040F0700000000000000" pitchFamily="82" charset="-122"/>
                <a:ea typeface="【何尼玛】土肥圆" panose="040F0700000000000000" pitchFamily="82" charset="-122"/>
                <a:cs typeface="【何尼玛】土肥圆" panose="040F0700000000000000" pitchFamily="82" charset="-122"/>
                <a:sym typeface="+mn-ea"/>
              </a:rPr>
              <a:t>“喝粥”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，即俗话说的“喝腊八粥”，腊月逢八日喝粥风俗由来已久，这种粥由米、豆、枣、莲、花生、枸杞、栗子、果仁、桂圆、葡萄干、核桃仁等放一起熬制而成。</a:t>
            </a:r>
            <a:endParaRPr lang="zh-CN" altLang="en-US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b="1" dirty="0">
                <a:solidFill>
                  <a:srgbClr val="37A4C1"/>
                </a:solidFill>
                <a:latin typeface="【何尼玛】土肥圆" panose="040F0700000000000000" pitchFamily="82" charset="-122"/>
                <a:ea typeface="【何尼玛】土肥圆" panose="040F0700000000000000" pitchFamily="82" charset="-122"/>
                <a:cs typeface="【何尼玛】土肥圆" panose="040F0700000000000000" pitchFamily="82" charset="-122"/>
                <a:sym typeface="+mn-ea"/>
              </a:rPr>
              <a:t>“纵饮”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，指放开宴乐，纵情喝酒。东汉蔡邕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《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独断</a:t>
            </a:r>
            <a:r>
              <a:rPr lang="en-US" altLang="zh-CN" dirty="0">
                <a:solidFill>
                  <a:schemeClr val="tx1"/>
                </a:solidFill>
                <a:sym typeface="+mn-ea"/>
              </a:rPr>
              <a:t>》</a:t>
            </a:r>
            <a:r>
              <a:rPr lang="zh-CN" altLang="en-US" dirty="0">
                <a:solidFill>
                  <a:schemeClr val="tx1"/>
                </a:solidFill>
                <a:sym typeface="+mn-ea"/>
              </a:rPr>
              <a:t>称：“腊者，岁终大祭，纵吏人宴饮也”。</a:t>
            </a:r>
            <a:endParaRPr lang="zh-CN" altLang="en-US" dirty="0">
              <a:solidFill>
                <a:schemeClr val="tx1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+mn-ea"/>
            </a:endParaRPr>
          </a:p>
        </p:txBody>
      </p:sp>
      <p:pic>
        <p:nvPicPr>
          <p:cNvPr id="2" name="图片 1" descr="177b6b5f8e8690d4a71a0731c5b14f8f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 flipH="1">
            <a:off x="7005955" y="2616200"/>
            <a:ext cx="4960620" cy="41370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户外, 天空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765331" y="544561"/>
            <a:ext cx="8922058" cy="5487517"/>
          </a:xfrm>
          <a:prstGeom prst="rect">
            <a:avLst/>
          </a:prstGeom>
        </p:spPr>
      </p:pic>
      <p:sp>
        <p:nvSpPr>
          <p:cNvPr id="10" name="矩形 9"/>
          <p:cNvSpPr/>
          <p:nvPr/>
        </p:nvSpPr>
        <p:spPr>
          <a:xfrm>
            <a:off x="1211580" y="863600"/>
            <a:ext cx="5307330" cy="4849495"/>
          </a:xfrm>
          <a:prstGeom prst="rect">
            <a:avLst/>
          </a:prstGeom>
        </p:spPr>
        <p:txBody>
          <a:bodyPr vert="eaVert"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b="1" dirty="0">
                <a:solidFill>
                  <a:srgbClr val="37A4C1"/>
                </a:solidFill>
                <a:latin typeface="【何尼玛】土肥圆" panose="040F0700000000000000" pitchFamily="82" charset="-122"/>
                <a:ea typeface="【何尼玛】土肥圆" panose="040F0700000000000000" pitchFamily="82" charset="-122"/>
                <a:cs typeface="【何尼玛】土肥圆" panose="040F0700000000000000" pitchFamily="82" charset="-122"/>
                <a:sym typeface="+mn-ea"/>
              </a:rPr>
              <a:t>“做牙”</a:t>
            </a:r>
            <a:r>
              <a:rPr lang="zh-CN" altLang="en-US" dirty="0">
                <a:sym typeface="+mn-ea"/>
              </a:rPr>
              <a:t>，亦称“做牙祭”，原本是祭祀土地公公的仪式，俗称的美餐一顿为“打牙祭”即由此而来。做牙有“头牙”和“尾牙”的讲究，头牙在农历的二月二，尾牙则在腊月十六，全家坐一起“食尾牙”。</a:t>
            </a:r>
            <a:endParaRPr lang="zh-CN" altLang="en-US" dirty="0"/>
          </a:p>
          <a:p>
            <a:pPr algn="l">
              <a:lnSpc>
                <a:spcPct val="150000"/>
              </a:lnSpc>
            </a:pPr>
            <a:r>
              <a:rPr lang="zh-CN" altLang="en-US" b="1" dirty="0" smtClean="0">
                <a:solidFill>
                  <a:srgbClr val="37A4C1"/>
                </a:solidFill>
                <a:latin typeface="【何尼玛】土肥圆" panose="040F0700000000000000" pitchFamily="82" charset="-122"/>
                <a:ea typeface="【何尼玛】土肥圆" panose="040F0700000000000000" pitchFamily="82" charset="-122"/>
                <a:cs typeface="【何尼玛】土肥圆" panose="040F0700000000000000" pitchFamily="82" charset="-122"/>
                <a:sym typeface="+mn-ea"/>
              </a:rPr>
              <a:t>“除尘”</a:t>
            </a:r>
            <a:r>
              <a:rPr lang="zh-CN" altLang="en-US" dirty="0">
                <a:sym typeface="+mn-ea"/>
              </a:rPr>
              <a:t>，又称“除陈”、“打尘”，就是大扫除：“家家刷墙，扫除不祥”，把穷运扫除掉；反之，“腊月不除尘，来年招瘟神。”除尘一般放在腊月二十三、二十四进行，即“祭灶”日，除尘时要忌言语，讲究“闷声发财”。</a:t>
            </a:r>
            <a:endParaRPr lang="zh-CN" altLang="en-US" dirty="0"/>
          </a:p>
          <a:p>
            <a:pPr algn="l">
              <a:lnSpc>
                <a:spcPct val="150000"/>
              </a:lnSpc>
            </a:pPr>
            <a:endParaRPr lang="en-US" altLang="zh-CN" dirty="0"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字魂36号-正文宋楷" panose="02000000000000000000" pitchFamily="2" charset="-122"/>
            </a:endParaRPr>
          </a:p>
          <a:p>
            <a:pPr>
              <a:lnSpc>
                <a:spcPct val="200000"/>
              </a:lnSpc>
            </a:pPr>
            <a:endParaRPr lang="zh-CN" altLang="en-US" dirty="0">
              <a:solidFill>
                <a:srgbClr val="7E8B9B"/>
              </a:solidFill>
              <a:latin typeface="字魂36号-正文宋楷" panose="02000000000000000000" pitchFamily="2" charset="-122"/>
              <a:ea typeface="字魂36号-正文宋楷" panose="02000000000000000000" pitchFamily="2" charset="-122"/>
              <a:cs typeface="+mn-ea"/>
              <a:sym typeface="字魂36号-正文宋楷" panose="02000000000000000000" pitchFamily="2" charset="-122"/>
            </a:endParaRPr>
          </a:p>
        </p:txBody>
      </p:sp>
      <p:pic>
        <p:nvPicPr>
          <p:cNvPr id="2" name="图片 1" descr="304c63ab037cc350153e923b523d1abf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5974080" y="1375410"/>
            <a:ext cx="4692650" cy="53886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轮廓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72387" y="711314"/>
            <a:ext cx="6480061" cy="6480061"/>
          </a:xfrm>
          <a:prstGeom prst="rect">
            <a:avLst/>
          </a:prstGeom>
        </p:spPr>
      </p:pic>
      <p:pic>
        <p:nvPicPr>
          <p:cNvPr id="18" name="图片 17" descr="图片包含 自然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04216" y="-267076"/>
            <a:ext cx="3887784" cy="3887784"/>
          </a:xfrm>
          <a:prstGeom prst="rect">
            <a:avLst/>
          </a:prstGeom>
        </p:spPr>
      </p:pic>
      <p:pic>
        <p:nvPicPr>
          <p:cNvPr id="2" name="图片 1" descr="72a2e7644cd8269c265cb3309eeabc80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5985510" y="4014470"/>
            <a:ext cx="4121785" cy="29337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3165" y="711200"/>
            <a:ext cx="6403340" cy="36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7A4C1"/>
                </a:solidFill>
                <a:latin typeface="【何尼玛】土肥圆" panose="040F0700000000000000" pitchFamily="82" charset="-122"/>
                <a:ea typeface="【何尼玛】土肥圆" panose="040F0700000000000000" pitchFamily="82" charset="-122"/>
                <a:cs typeface="【何尼玛】土肥圆" panose="040F0700000000000000" pitchFamily="82" charset="-122"/>
                <a:sym typeface="+mn-ea"/>
              </a:rPr>
              <a:t>“糊窗”</a:t>
            </a:r>
            <a:r>
              <a:rPr lang="zh-CN" altLang="en-US" dirty="0">
                <a:sym typeface="+mn-ea"/>
              </a:rPr>
              <a:t>，就是用新纸裱糊窗户，“糊窗户，换吉祥。”为了美观，有的人家会剪一些吉祥图案贴在窗户上，故又称“贴窗花”，一般放在腊月二十五进行。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7A4C1"/>
                </a:solidFill>
                <a:latin typeface="【何尼玛】土肥圆" panose="040F0700000000000000" pitchFamily="82" charset="-122"/>
                <a:ea typeface="【何尼玛】土肥圆" panose="040F0700000000000000" pitchFamily="82" charset="-122"/>
                <a:cs typeface="【何尼玛】土肥圆" panose="040F0700000000000000" pitchFamily="82" charset="-122"/>
                <a:sym typeface="+mn-ea"/>
              </a:rPr>
              <a:t>“蒸供”</a:t>
            </a:r>
            <a:r>
              <a:rPr lang="zh-CN" altLang="en-US" dirty="0">
                <a:sym typeface="+mn-ea"/>
              </a:rPr>
              <a:t>，就是准备祭祀用的供品，过去供奉用的糕点、饽饽、馒头都是用面蒸制的，故称。</a:t>
            </a:r>
            <a:endParaRPr lang="zh-CN" altLang="en-US" dirty="0"/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37A4C1"/>
                </a:solidFill>
                <a:latin typeface="【何尼玛】土肥圆" panose="040F0700000000000000" pitchFamily="82" charset="-122"/>
                <a:ea typeface="【何尼玛】土肥圆" panose="040F0700000000000000" pitchFamily="82" charset="-122"/>
                <a:cs typeface="【何尼玛】土肥圆" panose="040F0700000000000000" pitchFamily="82" charset="-122"/>
                <a:sym typeface="+mn-ea"/>
              </a:rPr>
              <a:t>“赶婚”</a:t>
            </a:r>
            <a:r>
              <a:rPr lang="zh-CN" altLang="en-US" dirty="0">
                <a:sym typeface="+mn-ea"/>
              </a:rPr>
              <a:t>，迷信说腊月底诸神上天“汇报一年工作情况”去了，这时的人间百无禁忌，赶在这时婚娶不用挑日子，又是农闲，所以旧时民间景象是“岁晏乡村嫁娶忙”</a:t>
            </a:r>
            <a:r>
              <a:rPr lang="zh-CN" altLang="en-US" dirty="0" smtClean="0">
                <a:sym typeface="+mn-ea"/>
              </a:rPr>
              <a:t>。</a:t>
            </a:r>
            <a:endParaRPr lang="zh-CN" altLang="en-US" dirty="0"/>
          </a:p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轮廓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72387" y="711314"/>
            <a:ext cx="6480061" cy="6480061"/>
          </a:xfrm>
          <a:prstGeom prst="rect">
            <a:avLst/>
          </a:prstGeom>
        </p:spPr>
      </p:pic>
      <p:pic>
        <p:nvPicPr>
          <p:cNvPr id="18" name="图片 17" descr="图片包含 自然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04216" y="-267076"/>
            <a:ext cx="3887784" cy="3887784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463165" y="711200"/>
            <a:ext cx="6403340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37A4C1"/>
                </a:solidFill>
                <a:latin typeface="【何尼玛】土肥圆" panose="040F0700000000000000" pitchFamily="82" charset="-122"/>
                <a:ea typeface="【何尼玛】土肥圆" panose="040F0700000000000000" pitchFamily="82" charset="-122"/>
                <a:cs typeface="【何尼玛】土肥圆" panose="040F0700000000000000" pitchFamily="82" charset="-122"/>
                <a:sym typeface="+mn-ea"/>
              </a:rPr>
              <a:t>“赶集”</a:t>
            </a:r>
            <a:r>
              <a:rPr lang="zh-CN" altLang="en-US" dirty="0">
                <a:sym typeface="+mn-ea"/>
              </a:rPr>
              <a:t>，即传统的赶年集，购买腊祭用品，置办年货</a:t>
            </a:r>
            <a:r>
              <a:rPr lang="zh-CN" altLang="en-US" dirty="0" smtClean="0">
                <a:sym typeface="+mn-ea"/>
              </a:rPr>
              <a:t>。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b="1" dirty="0">
                <a:solidFill>
                  <a:srgbClr val="37A4C1"/>
                </a:solidFill>
                <a:latin typeface="【何尼玛】土肥圆" panose="040F0700000000000000" pitchFamily="82" charset="-122"/>
                <a:ea typeface="【何尼玛】土肥圆" panose="040F0700000000000000" pitchFamily="82" charset="-122"/>
                <a:cs typeface="【何尼玛】土肥圆" panose="040F0700000000000000" pitchFamily="82" charset="-122"/>
                <a:sym typeface="+mn-ea"/>
              </a:rPr>
              <a:t>“洗浴”</a:t>
            </a:r>
            <a:r>
              <a:rPr lang="zh-CN" altLang="en-US" dirty="0">
                <a:sym typeface="+mn-ea"/>
              </a:rPr>
              <a:t>，与“除尘”有相同用意，是搞好个人卫生，寓意洗去一年烦恼和晦气。所以年底再忙也得理个发、洗个澡，即老话所说的“有钱没钱，洗澡过年”</a:t>
            </a:r>
            <a:r>
              <a:rPr lang="zh-CN" altLang="en-US" dirty="0" smtClean="0">
                <a:sym typeface="+mn-ea"/>
              </a:rPr>
              <a:t>。</a:t>
            </a:r>
            <a:endParaRPr lang="en-US" altLang="zh-CN" dirty="0" smtClean="0"/>
          </a:p>
          <a:p>
            <a:endParaRPr lang="zh-CN" altLang="en-US" dirty="0"/>
          </a:p>
          <a:p>
            <a:r>
              <a:rPr lang="zh-CN" altLang="en-US" b="1" dirty="0" smtClean="0">
                <a:solidFill>
                  <a:srgbClr val="37A4C1"/>
                </a:solidFill>
                <a:latin typeface="【何尼玛】土肥圆" panose="040F0700000000000000" pitchFamily="82" charset="-122"/>
                <a:ea typeface="【何尼玛】土肥圆" panose="040F0700000000000000" pitchFamily="82" charset="-122"/>
                <a:cs typeface="【何尼玛】土肥圆" panose="040F0700000000000000" pitchFamily="82" charset="-122"/>
                <a:sym typeface="+mn-ea"/>
              </a:rPr>
              <a:t>“祭祀”</a:t>
            </a:r>
            <a:r>
              <a:rPr lang="zh-CN" altLang="en-US" dirty="0" smtClean="0">
                <a:sym typeface="+mn-ea"/>
              </a:rPr>
              <a:t> ，</a:t>
            </a:r>
            <a:r>
              <a:rPr lang="zh-CN" altLang="en-US" dirty="0">
                <a:sym typeface="+mn-ea"/>
              </a:rPr>
              <a:t>其中一些风俗尚存。为什么会这样？汉朝应劭</a:t>
            </a:r>
            <a:r>
              <a:rPr lang="en-US" altLang="zh-CN" dirty="0">
                <a:sym typeface="+mn-ea"/>
              </a:rPr>
              <a:t>《</a:t>
            </a:r>
            <a:r>
              <a:rPr lang="zh-CN" altLang="en-US" dirty="0">
                <a:sym typeface="+mn-ea"/>
              </a:rPr>
              <a:t>风俗通义</a:t>
            </a:r>
            <a:r>
              <a:rPr lang="en-US" altLang="zh-CN" dirty="0">
                <a:sym typeface="+mn-ea"/>
              </a:rPr>
              <a:t>》“</a:t>
            </a:r>
            <a:r>
              <a:rPr lang="zh-CN" altLang="en-US" dirty="0">
                <a:sym typeface="+mn-ea"/>
              </a:rPr>
              <a:t>腊”条交代得很清楚：“腊者，猎也，言田猎取禽兽，以祭祀其先祖也。或曰：腊者，接也，新故交接，故大祭以报功也。”大寒所在农历十二月被称为“腊月”，最早源头就在这里</a:t>
            </a:r>
            <a:r>
              <a:rPr lang="en-US" altLang="zh-CN" dirty="0">
                <a:sym typeface="+mn-ea"/>
              </a:rPr>
              <a:t>——</a:t>
            </a:r>
            <a:r>
              <a:rPr lang="zh-CN" altLang="en-US" dirty="0">
                <a:sym typeface="+mn-ea"/>
              </a:rPr>
              <a:t>祭祀的月份。所以，祭祀是大寒节气后古人最紧要，也是必须要做的事。</a:t>
            </a:r>
            <a:endParaRPr lang="zh-CN" altLang="en-US"/>
          </a:p>
        </p:txBody>
      </p:sp>
      <p:pic>
        <p:nvPicPr>
          <p:cNvPr id="4" name="图片 3" descr="8653ab4a831f9ba4c4a6c686b65556f1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4725670" y="4126230"/>
            <a:ext cx="5333365" cy="26847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轮廓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72387" y="711314"/>
            <a:ext cx="6480061" cy="648006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19076" y="2177032"/>
            <a:ext cx="4328099" cy="11068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第四部分</a:t>
            </a:r>
          </a:p>
        </p:txBody>
      </p:sp>
      <p:pic>
        <p:nvPicPr>
          <p:cNvPr id="18" name="图片 17" descr="图片包含 自然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04216" y="-267076"/>
            <a:ext cx="3887784" cy="3887784"/>
          </a:xfrm>
          <a:prstGeom prst="rect">
            <a:avLst/>
          </a:prstGeom>
        </p:spPr>
      </p:pic>
      <p:pic>
        <p:nvPicPr>
          <p:cNvPr id="2" name="图片 1" descr="3e3034e8204bdbbfb559049504cb0c7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75410" y="1000760"/>
            <a:ext cx="4326890" cy="432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28360" y="3481070"/>
            <a:ext cx="2605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典籍记载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山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966755" y="1856298"/>
            <a:ext cx="2568210" cy="1700998"/>
          </a:xfrm>
          <a:prstGeom prst="rect">
            <a:avLst/>
          </a:prstGeom>
        </p:spPr>
      </p:pic>
      <p:pic>
        <p:nvPicPr>
          <p:cNvPr id="20" name="图片 19" descr="图片包含 山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455" y="326737"/>
            <a:ext cx="2230508" cy="1477328"/>
          </a:xfrm>
          <a:prstGeom prst="rect">
            <a:avLst/>
          </a:prstGeom>
        </p:spPr>
      </p:pic>
      <p:pic>
        <p:nvPicPr>
          <p:cNvPr id="17" name="图片 16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24782" y="2260811"/>
            <a:ext cx="2029882" cy="1344448"/>
          </a:xfrm>
          <a:prstGeom prst="rect">
            <a:avLst/>
          </a:prstGeom>
        </p:spPr>
      </p:pic>
      <p:pic>
        <p:nvPicPr>
          <p:cNvPr id="16" name="图片 15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603003" y="779561"/>
            <a:ext cx="2029882" cy="1344448"/>
          </a:xfrm>
          <a:prstGeom prst="rect">
            <a:avLst/>
          </a:prstGeom>
        </p:spPr>
      </p:pic>
      <p:pic>
        <p:nvPicPr>
          <p:cNvPr id="12" name="图片 11" descr="图片包含 户外, 天空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02800" y="1920230"/>
            <a:ext cx="8778258" cy="4937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3422015" y="1320165"/>
            <a:ext cx="3720465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小寒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大寒，杀猪过年（春节）。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过了大寒，又是一年（农历）。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小寒大寒冻成一团。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该冷不冷，不成年景。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159426" y="4171741"/>
            <a:ext cx="7877453" cy="2686260"/>
          </a:xfrm>
          <a:prstGeom prst="rect">
            <a:avLst/>
          </a:prstGeom>
        </p:spPr>
      </p:pic>
      <p:pic>
        <p:nvPicPr>
          <p:cNvPr id="2" name="图片 1" descr="8005d7b2bed13575103c08d731d494f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64475" y="327025"/>
            <a:ext cx="3474085" cy="3687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62390" y="1723390"/>
            <a:ext cx="14611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大寒农谚</a:t>
            </a:r>
          </a:p>
        </p:txBody>
      </p:sp>
      <p:pic>
        <p:nvPicPr>
          <p:cNvPr id="4" name="图片 3" descr="af0f54a2358e5aa27b14549b589eb4ef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 flipH="1">
            <a:off x="4483735" y="2736850"/>
            <a:ext cx="4100195" cy="41001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343140" y="1494155"/>
            <a:ext cx="4389120" cy="6024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23540" y="695325"/>
            <a:ext cx="4291965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《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村居苦寒</a:t>
            </a:r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》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唐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白居易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0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八年十二月，五日雪纷纷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竹柏皆冻死，况彼无衣民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回观村闾间，十室八九贫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北风利如剑，布絮不蔽身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唯烧蒿棘火，愁坐夜待晨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乃知大寒岁，农者尤苦辛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顾我当此日，草堂深掩门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褐裘覆絁被，坐卧有余温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幸免饥冻苦，又无垄亩勤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0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念彼深可愧，自问是何人。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61870" y="4500880"/>
            <a:ext cx="49301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>
                <a:solidFill>
                  <a:srgbClr val="37A4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注解：诗的上部分，写农民在大雪纷飞的寒冬里，缺衣少被，夜不能眠；下部分写诗人自己在这样的大寒天却是深掩房门，有吃有穿，既无挨饿受冻之苦，又无下田劳动之勤，深深感到惭愧和内疚。</a:t>
            </a:r>
            <a:endParaRPr lang="zh-CN" altLang="en-US" sz="1400">
              <a:solidFill>
                <a:srgbClr val="37A4C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图片 24" descr="图片包含 山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3459209" y="4096339"/>
            <a:ext cx="2029882" cy="1344448"/>
          </a:xfrm>
          <a:prstGeom prst="rect">
            <a:avLst/>
          </a:prstGeom>
        </p:spPr>
      </p:pic>
      <p:pic>
        <p:nvPicPr>
          <p:cNvPr id="24" name="图片 23" descr="图片包含 山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3837844" y="880151"/>
            <a:ext cx="1527312" cy="1011582"/>
          </a:xfrm>
          <a:prstGeom prst="rect">
            <a:avLst/>
          </a:prstGeom>
        </p:spPr>
      </p:pic>
      <p:pic>
        <p:nvPicPr>
          <p:cNvPr id="22" name="图片 21" descr="图片包含 山&#10;&#10;已生成高可信度的说明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021112" y="764651"/>
            <a:ext cx="2527447" cy="2527447"/>
          </a:xfrm>
          <a:prstGeom prst="rect">
            <a:avLst/>
          </a:prstGeom>
        </p:spPr>
      </p:pic>
      <p:pic>
        <p:nvPicPr>
          <p:cNvPr id="18" name="图片 17" descr="图片包含 山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7359034" y="45352"/>
            <a:ext cx="2607862" cy="2607862"/>
          </a:xfrm>
          <a:prstGeom prst="rect">
            <a:avLst/>
          </a:prstGeom>
        </p:spPr>
      </p:pic>
      <p:sp>
        <p:nvSpPr>
          <p:cNvPr id="9" name="椭圆 8"/>
          <p:cNvSpPr/>
          <p:nvPr/>
        </p:nvSpPr>
        <p:spPr>
          <a:xfrm>
            <a:off x="9175631" y="523228"/>
            <a:ext cx="2338708" cy="2290994"/>
          </a:xfrm>
          <a:prstGeom prst="ellipse">
            <a:avLst/>
          </a:prstGeom>
          <a:solidFill>
            <a:srgbClr val="ABBF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5400" dirty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方正大标宋简体" panose="02010601030101010101" charset="-122"/>
                <a:ea typeface="方正大标宋简体" panose="02010601030101010101" charset="-122"/>
                <a:cs typeface="+mn-ea"/>
                <a:sym typeface="字魂36号-正文宋楷" panose="02000000000000000000" pitchFamily="2" charset="-122"/>
              </a:rPr>
              <a:t>目录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3178228" y="1279374"/>
            <a:ext cx="2041093" cy="396938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pPr algn="dist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节气概述</a:t>
            </a:r>
          </a:p>
          <a:p>
            <a:pPr algn="dist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季节特点</a:t>
            </a:r>
          </a:p>
          <a:p>
            <a:pPr algn="dist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节气习俗</a:t>
            </a:r>
          </a:p>
          <a:p>
            <a:pPr algn="dist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 </a:t>
            </a:r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典籍记载</a:t>
            </a:r>
          </a:p>
          <a:p>
            <a:pPr algn="dist"/>
            <a:endParaRPr lang="en-US" altLang="zh-CN" sz="2800" dirty="0" smtClean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algn="dist"/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节气养生</a:t>
            </a:r>
            <a:endParaRPr lang="zh-CN" altLang="en-US" sz="28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字魂36号-正文宋楷" panose="02000000000000000000" pitchFamily="2" charset="-122"/>
            </a:endParaRPr>
          </a:p>
        </p:txBody>
      </p:sp>
      <p:pic>
        <p:nvPicPr>
          <p:cNvPr id="19" name="图片 18" descr="图片包含 山&#10;&#10;已生成高可信度的说明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>
            <a:off x="10750683" y="1587845"/>
            <a:ext cx="1527312" cy="1527312"/>
          </a:xfrm>
          <a:prstGeom prst="rect">
            <a:avLst/>
          </a:prstGeom>
        </p:spPr>
      </p:pic>
      <p:pic>
        <p:nvPicPr>
          <p:cNvPr id="2" name="图片 1" descr="b02326be9639b0bede756ba28504d1ba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>
          <a:xfrm flipH="1">
            <a:off x="5137150" y="2145665"/>
            <a:ext cx="4897120" cy="4730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3540" y="695325"/>
            <a:ext cx="4291965" cy="3830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岁寒知松柏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黄庭坚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50000"/>
              </a:lnSpc>
            </a:pP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松柏天生独，青青贯四时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心藏後凋节，岁有大寒知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惨淡冰霜晚，轮囷涧壑姿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或容蝼蚁穴，未见斧斤迟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摇落千秋静，婆娑万籁悲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郑公扶贞观，已不见封彝。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61870" y="4500880"/>
            <a:ext cx="5393055" cy="953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37A4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解：大寒节气时，霜风凛冽，冰天雪地，但松柏仍以幽独的品性和青翠的姿态屹立于寒风中。黄庭坚这首诗，诗风诗骨如他的书法那般，笔墨纵横劲挺，感情饱满，魁伟雄奇，用字精妙中又见所描之物的铁骨形态。</a:t>
            </a:r>
            <a:endParaRPr lang="zh-CN" altLang="en-US" sz="1400"/>
          </a:p>
        </p:txBody>
      </p:sp>
      <p:pic>
        <p:nvPicPr>
          <p:cNvPr id="4" name="图片 3" descr="1fb88cd8856c03170f33e0f6b374776c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014335" y="695325"/>
            <a:ext cx="38227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图片包含 文字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7343140" y="1494155"/>
            <a:ext cx="4389120" cy="6024245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923540" y="695325"/>
            <a:ext cx="429196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大寒吟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邵雍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旧雪未及消，新雪又拥户。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阶前冻银床，檐头冰钟乳。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清日无光辉，烈风正号怒。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人口各有舌，言语不能吐。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61870" y="4500880"/>
            <a:ext cx="4930140" cy="1168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37A4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解：前些日子落的雪还没来得及消融，新雪又封门闭户；石阶上覆盖着厚厚的白雪就像是银色的床铺一样，屋檐上垂挂的冰柱就如同倒悬的钟乳石一般；天上的冬阳失去了温暖的辉光，肆虐的暴风却在狂怒地呼号；人们口中的舌头也仿佛被冻住了不能言语</a:t>
            </a:r>
            <a:r>
              <a:rPr lang="en-US" altLang="zh-CN" sz="1400" dirty="0">
                <a:solidFill>
                  <a:srgbClr val="37A4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——</a:t>
            </a:r>
            <a:r>
              <a:rPr lang="zh-CN" altLang="en-US" sz="1400" dirty="0">
                <a:solidFill>
                  <a:srgbClr val="37A4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怎一个“寒”字了得。</a:t>
            </a:r>
            <a:endParaRPr lang="zh-CN" altLang="en-US" sz="1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923540" y="695325"/>
            <a:ext cx="4291965" cy="3138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大寒出江陵西门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宋</a:t>
            </a:r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•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陆游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平明羸马出西门，淡日寒云久吐吞。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醉面冲风惊易醒，重裘藏手取微温。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纷纷狐兔投深莽，点点牛羊散远村。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【何尼玛】土肥圆" panose="040F0700000000000000" pitchFamily="82" charset="-122"/>
            </a:endParaRPr>
          </a:p>
          <a:p>
            <a:pPr algn="ctr"/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【何尼玛】土肥圆" panose="040F0700000000000000" pitchFamily="82" charset="-122"/>
                <a:sym typeface="+mn-ea"/>
              </a:rPr>
              <a:t>不为山川多感慨，岁穷游子自消魂。</a:t>
            </a:r>
            <a:endParaRPr lang="zh-CN" altLang="en-US"/>
          </a:p>
        </p:txBody>
      </p:sp>
      <p:sp>
        <p:nvSpPr>
          <p:cNvPr id="3" name="文本框 2"/>
          <p:cNvSpPr txBox="1"/>
          <p:nvPr/>
        </p:nvSpPr>
        <p:spPr>
          <a:xfrm>
            <a:off x="2261870" y="4500880"/>
            <a:ext cx="5393055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rgbClr val="37A4C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注解：这是诗人在大寒节气里所作的一首借景抒情之作。诗人骑马出城，面对一片苍茫萧条的景象，心中非但没有悲凉，反倒涌起了一腔豪情和感慨。</a:t>
            </a:r>
            <a:endParaRPr lang="zh-CN" altLang="en-US" sz="1400"/>
          </a:p>
        </p:txBody>
      </p:sp>
      <p:pic>
        <p:nvPicPr>
          <p:cNvPr id="4" name="图片 3" descr="1fb88cd8856c03170f33e0f6b374776c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8014335" y="695325"/>
            <a:ext cx="38227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轮廓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72387" y="711314"/>
            <a:ext cx="6480061" cy="648006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19076" y="2177032"/>
            <a:ext cx="4328099" cy="11068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第五部分</a:t>
            </a:r>
          </a:p>
        </p:txBody>
      </p:sp>
      <p:pic>
        <p:nvPicPr>
          <p:cNvPr id="18" name="图片 17" descr="图片包含 自然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04216" y="-267076"/>
            <a:ext cx="3887784" cy="3887784"/>
          </a:xfrm>
          <a:prstGeom prst="rect">
            <a:avLst/>
          </a:prstGeom>
        </p:spPr>
      </p:pic>
      <p:pic>
        <p:nvPicPr>
          <p:cNvPr id="2" name="图片 1" descr="3e3034e8204bdbbfb559049504cb0c7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75410" y="1000760"/>
            <a:ext cx="4326890" cy="432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28360" y="3481070"/>
            <a:ext cx="2605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大寒养生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山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966755" y="1856298"/>
            <a:ext cx="2568210" cy="1700998"/>
          </a:xfrm>
          <a:prstGeom prst="rect">
            <a:avLst/>
          </a:prstGeom>
        </p:spPr>
      </p:pic>
      <p:pic>
        <p:nvPicPr>
          <p:cNvPr id="20" name="图片 19" descr="图片包含 山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455" y="326737"/>
            <a:ext cx="2230508" cy="1477328"/>
          </a:xfrm>
          <a:prstGeom prst="rect">
            <a:avLst/>
          </a:prstGeom>
        </p:spPr>
      </p:pic>
      <p:pic>
        <p:nvPicPr>
          <p:cNvPr id="17" name="图片 16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24782" y="2260811"/>
            <a:ext cx="2029882" cy="1344448"/>
          </a:xfrm>
          <a:prstGeom prst="rect">
            <a:avLst/>
          </a:prstGeom>
        </p:spPr>
      </p:pic>
      <p:pic>
        <p:nvPicPr>
          <p:cNvPr id="16" name="图片 15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603003" y="779561"/>
            <a:ext cx="2029882" cy="1344448"/>
          </a:xfrm>
          <a:prstGeom prst="rect">
            <a:avLst/>
          </a:prstGeom>
        </p:spPr>
      </p:pic>
      <p:pic>
        <p:nvPicPr>
          <p:cNvPr id="12" name="图片 11" descr="图片包含 户外, 天空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02800" y="1920230"/>
            <a:ext cx="8778258" cy="4937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16150" y="1040130"/>
            <a:ext cx="6004560" cy="3784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在大寒就做好辞旧迎新的准备，打好健康的基础十分重要。而大寒作为冬季的最后一个节气，由脾所主，</a:t>
            </a:r>
            <a:r>
              <a:rPr lang="zh-CN" altLang="en-US" sz="2000" b="1" dirty="0">
                <a:solidFill>
                  <a:srgbClr val="37A4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养生重养脾，尤其对于本身脾胃虚寒者，更应注意。</a:t>
            </a:r>
            <a:endParaRPr lang="en-US" altLang="zh-CN" sz="2000" b="1" dirty="0">
              <a:solidFill>
                <a:srgbClr val="37A4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b="1" dirty="0">
                <a:solidFill>
                  <a:srgbClr val="37A4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宜吃：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羊肉、鸡肉、牛肉、百合、花生、大枣、莲子等能够散寒温中、养血补虚、通肠润肺的食物。 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b="1" dirty="0">
                <a:solidFill>
                  <a:srgbClr val="37A4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忌吃：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生冷之物，避免内外皆寒以伤脾胃，如西瓜、梨、绿豆、海鲜等寒性之物切记少吃或不吃。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601261" y="4171741"/>
            <a:ext cx="7877453" cy="2686260"/>
          </a:xfrm>
          <a:prstGeom prst="rect">
            <a:avLst/>
          </a:prstGeom>
        </p:spPr>
      </p:pic>
      <p:pic>
        <p:nvPicPr>
          <p:cNvPr id="2" name="图片 1" descr="8005d7b2bed13575103c08d731d494f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64475" y="327025"/>
            <a:ext cx="3474085" cy="3687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62390" y="1723390"/>
            <a:ext cx="14611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食以养生</a:t>
            </a:r>
          </a:p>
        </p:txBody>
      </p:sp>
      <p:pic>
        <p:nvPicPr>
          <p:cNvPr id="5" name="图片 4" descr="0eb2ce4605d97d6c919f797877e75272"/>
          <p:cNvPicPr>
            <a:picLocks noChangeAspect="1"/>
          </p:cNvPicPr>
          <p:nvPr/>
        </p:nvPicPr>
        <p:blipFill>
          <a:blip r:embed="rId9" cstate="screen"/>
          <a:stretch>
            <a:fillRect/>
          </a:stretch>
        </p:blipFill>
        <p:spPr>
          <a:xfrm>
            <a:off x="8375015" y="4500880"/>
            <a:ext cx="2228850" cy="22288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山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966755" y="1856298"/>
            <a:ext cx="2568210" cy="1700998"/>
          </a:xfrm>
          <a:prstGeom prst="rect">
            <a:avLst/>
          </a:prstGeom>
        </p:spPr>
      </p:pic>
      <p:pic>
        <p:nvPicPr>
          <p:cNvPr id="20" name="图片 19" descr="图片包含 山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455" y="326737"/>
            <a:ext cx="2230508" cy="1477328"/>
          </a:xfrm>
          <a:prstGeom prst="rect">
            <a:avLst/>
          </a:prstGeom>
        </p:spPr>
      </p:pic>
      <p:pic>
        <p:nvPicPr>
          <p:cNvPr id="17" name="图片 16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24782" y="2260811"/>
            <a:ext cx="2029882" cy="1344448"/>
          </a:xfrm>
          <a:prstGeom prst="rect">
            <a:avLst/>
          </a:prstGeom>
        </p:spPr>
      </p:pic>
      <p:pic>
        <p:nvPicPr>
          <p:cNvPr id="16" name="图片 15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603003" y="779561"/>
            <a:ext cx="2029882" cy="1344448"/>
          </a:xfrm>
          <a:prstGeom prst="rect">
            <a:avLst/>
          </a:prstGeom>
        </p:spPr>
      </p:pic>
      <p:pic>
        <p:nvPicPr>
          <p:cNvPr id="12" name="图片 11" descr="图片包含 户外, 天空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02800" y="1920230"/>
            <a:ext cx="8778258" cy="4937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216150" y="1040130"/>
            <a:ext cx="6004560" cy="2861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人随四时而动，</a:t>
            </a:r>
            <a:r>
              <a:rPr lang="zh-CN" altLang="en-US" sz="2000" b="1" dirty="0">
                <a:solidFill>
                  <a:srgbClr val="37A4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早睡晚起也是这一节气要重点注意之事。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大寒，阳气肃杀，夜间尤甚，人体的阴阳消长代谢也处于相当缓慢的时候，古人主张“早卧迟起”，早睡以养阳气，迟起以固阴精。当然这里说的迟起只是不要早于太阳而起，也绝非一觉睡到正午的懒觉。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601261" y="4171741"/>
            <a:ext cx="7877453" cy="2686260"/>
          </a:xfrm>
          <a:prstGeom prst="rect">
            <a:avLst/>
          </a:prstGeom>
        </p:spPr>
      </p:pic>
      <p:pic>
        <p:nvPicPr>
          <p:cNvPr id="2" name="图片 1" descr="8005d7b2bed13575103c08d731d494f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64475" y="327025"/>
            <a:ext cx="3474085" cy="3687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17000" y="1525905"/>
            <a:ext cx="1461135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汉仪铸字木头人W" panose="00020600040101010101" charset="-122"/>
                <a:sym typeface="+mn-ea"/>
              </a:rPr>
              <a:t>宜早卧迟起</a:t>
            </a:r>
          </a:p>
        </p:txBody>
      </p:sp>
      <p:pic>
        <p:nvPicPr>
          <p:cNvPr id="4" name="图片 3" descr="601221d8c39673082c04f29ac6fe8abd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3880485" y="3557270"/>
            <a:ext cx="5017135" cy="31743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山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966755" y="1856298"/>
            <a:ext cx="2568210" cy="1700998"/>
          </a:xfrm>
          <a:prstGeom prst="rect">
            <a:avLst/>
          </a:prstGeom>
        </p:spPr>
      </p:pic>
      <p:pic>
        <p:nvPicPr>
          <p:cNvPr id="20" name="图片 19" descr="图片包含 山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455" y="326737"/>
            <a:ext cx="2230508" cy="1477328"/>
          </a:xfrm>
          <a:prstGeom prst="rect">
            <a:avLst/>
          </a:prstGeom>
        </p:spPr>
      </p:pic>
      <p:pic>
        <p:nvPicPr>
          <p:cNvPr id="17" name="图片 16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24782" y="2260811"/>
            <a:ext cx="2029882" cy="1344448"/>
          </a:xfrm>
          <a:prstGeom prst="rect">
            <a:avLst/>
          </a:prstGeom>
        </p:spPr>
      </p:pic>
      <p:pic>
        <p:nvPicPr>
          <p:cNvPr id="16" name="图片 15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603003" y="779561"/>
            <a:ext cx="2029882" cy="1344448"/>
          </a:xfrm>
          <a:prstGeom prst="rect">
            <a:avLst/>
          </a:prstGeom>
        </p:spPr>
      </p:pic>
      <p:pic>
        <p:nvPicPr>
          <p:cNvPr id="12" name="图片 11" descr="图片包含 户外, 天空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02800" y="1920230"/>
            <a:ext cx="8778258" cy="4937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02840" y="779780"/>
            <a:ext cx="6004560" cy="4661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大寒养生运动，在冬季，运动锻炼是养生的精髓所在。因为这也是有老话的。俗话说，“冬天动一动，少闹一场病”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在“大寒”节气里，气候一冷一热很容易感冒。所以如果要运动的话，最好等到太阳出来以后再进行户外锻炼。由于户外气温比室内低，人的韧带弹性和关节柔韧性都没有之前的灵活，为避免造成运动损伤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 marL="0" indent="0">
              <a:lnSpc>
                <a:spcPct val="150000"/>
              </a:lnSpc>
              <a:buNone/>
              <a:defRPr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冬季可循序渐进地进行一些有氧运动，比如快走、慢跑、跳绳、踢毽子、打太极拳、打篮球等，既运动了肢体，也加强了气血循环运行，使气血旺盛，气机通畅，血脉顺和，全身四肢百骸才能温暖。</a:t>
            </a:r>
            <a:endParaRPr lang="zh-CN" altLang="en-US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2601261" y="4171741"/>
            <a:ext cx="7877453" cy="2686260"/>
          </a:xfrm>
          <a:prstGeom prst="rect">
            <a:avLst/>
          </a:prstGeom>
        </p:spPr>
      </p:pic>
      <p:pic>
        <p:nvPicPr>
          <p:cNvPr id="2" name="图片 1" descr="8005d7b2bed13575103c08d731d494f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64475" y="327025"/>
            <a:ext cx="3474085" cy="3687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017000" y="1525905"/>
            <a:ext cx="1461135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cs typeface="汉仪铸字木头人W" panose="00020600040101010101" charset="-122"/>
                <a:sym typeface="+mn-ea"/>
              </a:rPr>
              <a:t>运动锻炼</a:t>
            </a:r>
          </a:p>
        </p:txBody>
      </p:sp>
      <p:pic>
        <p:nvPicPr>
          <p:cNvPr id="5" name="图片 4" descr="2910434a10efd4e5b381a9b18b1a8446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>
          <a:xfrm>
            <a:off x="8291195" y="4023995"/>
            <a:ext cx="3434715" cy="28340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ecc83bb1a21788436d2772a896edf53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2399665" y="75565"/>
            <a:ext cx="6096000" cy="6096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轮廓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72387" y="711314"/>
            <a:ext cx="6480061" cy="648006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19076" y="2177032"/>
            <a:ext cx="4328099" cy="11068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第一部分</a:t>
            </a:r>
          </a:p>
        </p:txBody>
      </p:sp>
      <p:pic>
        <p:nvPicPr>
          <p:cNvPr id="18" name="图片 17" descr="图片包含 自然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04216" y="-267076"/>
            <a:ext cx="3887784" cy="3887784"/>
          </a:xfrm>
          <a:prstGeom prst="rect">
            <a:avLst/>
          </a:prstGeom>
        </p:spPr>
      </p:pic>
      <p:pic>
        <p:nvPicPr>
          <p:cNvPr id="2" name="图片 1" descr="3e3034e8204bdbbfb559049504cb0c7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75410" y="1000760"/>
            <a:ext cx="4326890" cy="432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28360" y="3481070"/>
            <a:ext cx="2605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节 气 概 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山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966755" y="1856298"/>
            <a:ext cx="2568210" cy="1700998"/>
          </a:xfrm>
          <a:prstGeom prst="rect">
            <a:avLst/>
          </a:prstGeom>
        </p:spPr>
      </p:pic>
      <p:pic>
        <p:nvPicPr>
          <p:cNvPr id="20" name="图片 19" descr="图片包含 山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455" y="326737"/>
            <a:ext cx="2230508" cy="1477328"/>
          </a:xfrm>
          <a:prstGeom prst="rect">
            <a:avLst/>
          </a:prstGeom>
        </p:spPr>
      </p:pic>
      <p:pic>
        <p:nvPicPr>
          <p:cNvPr id="17" name="图片 16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24782" y="2260811"/>
            <a:ext cx="2029882" cy="1344448"/>
          </a:xfrm>
          <a:prstGeom prst="rect">
            <a:avLst/>
          </a:prstGeom>
        </p:spPr>
      </p:pic>
      <p:pic>
        <p:nvPicPr>
          <p:cNvPr id="16" name="图片 15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603003" y="779561"/>
            <a:ext cx="2029882" cy="1344448"/>
          </a:xfrm>
          <a:prstGeom prst="rect">
            <a:avLst/>
          </a:prstGeom>
        </p:spPr>
      </p:pic>
      <p:pic>
        <p:nvPicPr>
          <p:cNvPr id="12" name="图片 11" descr="图片包含 户外, 天空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02800" y="1920230"/>
            <a:ext cx="8778258" cy="4937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1163955" y="1721485"/>
            <a:ext cx="7380605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大寒，是二十四节气中的最后一个节气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2400" dirty="0" smtClean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斗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指丑；太阳黄经为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300°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；公历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1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月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－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21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日交节。同小寒一样，大寒也是表示天气寒冷程度的节气</a:t>
            </a: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endParaRPr lang="en-US" altLang="zh-CN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400" dirty="0" smtClean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在</a:t>
            </a:r>
            <a:r>
              <a:rPr lang="zh-CN" altLang="en-US" sz="24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我国部分地区，大寒不如小寒冷，但在某些年份和沿海少数地方，全年最低汽温仍然会出现在大寒节气内。小寒、大寒是一年中雨水最少的时段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159426" y="4171741"/>
            <a:ext cx="7877453" cy="2686260"/>
          </a:xfrm>
          <a:prstGeom prst="rect">
            <a:avLst/>
          </a:prstGeom>
        </p:spPr>
      </p:pic>
      <p:pic>
        <p:nvPicPr>
          <p:cNvPr id="2" name="图片 1" descr="8005d7b2bed13575103c08d731d494f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64475" y="327025"/>
            <a:ext cx="3474085" cy="3687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917940" y="1339850"/>
            <a:ext cx="13677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</a:rPr>
              <a:t>大寒的由来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391410" y="438785"/>
            <a:ext cx="3876040" cy="5005705"/>
          </a:xfrm>
          <a:prstGeom prst="rect">
            <a:avLst/>
          </a:prstGeom>
          <a:noFill/>
        </p:spPr>
        <p:txBody>
          <a:bodyPr vert="eaVert" wrap="square" rtlCol="0">
            <a:spAutoFit/>
          </a:bodyPr>
          <a:lstStyle/>
          <a:p>
            <a:pPr lvl="0" algn="l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授时通考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·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天时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引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三礼义宗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》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：“大寒为中者，上形于小寒，故谓之大</a:t>
            </a:r>
            <a:r>
              <a:rPr lang="en-US" altLang="zh-CN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......</a:t>
            </a:r>
            <a:r>
              <a:rPr lang="zh-CN" altLang="en-US" sz="2000" dirty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寒气之逆极，故谓大寒。”这时寒潮南下频繁，是我国大部地区一年中的寒冷时期，风大，低温，地面积雪不化，呈现出冰天雪地、天寒地冻的严寒景象。大寒是中国二十四节气中的最后一个，过了大寒又立春，即迎来新一年的节气轮回。</a:t>
            </a:r>
            <a:endParaRPr lang="zh-CN" altLang="en-US" sz="2000" dirty="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" name="图片 1" descr="d483bc34db818c067aecfaf823cdc161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5874385" y="232410"/>
            <a:ext cx="4150360" cy="41503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096" y="6545542"/>
            <a:ext cx="1440159" cy="121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</a:rPr>
              <a:t>节日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</a:rPr>
              <a:t>PPT</a:t>
            </a:r>
            <a:r>
              <a:rPr lang="zh-CN" altLang="en-US" sz="100" smtClean="0">
                <a:solidFill>
                  <a:schemeClr val="bg1"/>
                </a:solidFill>
                <a:latin typeface="微软雅黑" panose="020B0503020204020204" pitchFamily="34" charset="-122"/>
              </a:rPr>
              <a:t>模板 </a:t>
            </a:r>
            <a:r>
              <a:rPr lang="en-US" altLang="zh-CN" sz="100" smtClean="0">
                <a:solidFill>
                  <a:schemeClr val="bg1"/>
                </a:solidFill>
                <a:latin typeface="微软雅黑" panose="020B0503020204020204" pitchFamily="34" charset="-122"/>
              </a:rPr>
              <a:t>http:// www.PPT818.com/jieri/</a:t>
            </a:r>
            <a:endParaRPr lang="en-US" altLang="zh-CN" sz="100" dirty="0" smtClean="0">
              <a:solidFill>
                <a:schemeClr val="bg1"/>
              </a:solidFill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山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966755" y="1856298"/>
            <a:ext cx="2568210" cy="1700998"/>
          </a:xfrm>
          <a:prstGeom prst="rect">
            <a:avLst/>
          </a:prstGeom>
        </p:spPr>
      </p:pic>
      <p:pic>
        <p:nvPicPr>
          <p:cNvPr id="20" name="图片 19" descr="图片包含 山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455" y="326737"/>
            <a:ext cx="2230508" cy="1477328"/>
          </a:xfrm>
          <a:prstGeom prst="rect">
            <a:avLst/>
          </a:prstGeom>
        </p:spPr>
      </p:pic>
      <p:pic>
        <p:nvPicPr>
          <p:cNvPr id="17" name="图片 16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24782" y="2260811"/>
            <a:ext cx="2029882" cy="1344448"/>
          </a:xfrm>
          <a:prstGeom prst="rect">
            <a:avLst/>
          </a:prstGeom>
        </p:spPr>
      </p:pic>
      <p:pic>
        <p:nvPicPr>
          <p:cNvPr id="16" name="图片 15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603003" y="779561"/>
            <a:ext cx="2029882" cy="1344448"/>
          </a:xfrm>
          <a:prstGeom prst="rect">
            <a:avLst/>
          </a:prstGeom>
        </p:spPr>
      </p:pic>
      <p:pic>
        <p:nvPicPr>
          <p:cNvPr id="12" name="图片 11" descr="图片包含 户外, 天空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02800" y="1920230"/>
            <a:ext cx="8778258" cy="4937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71420" y="779780"/>
            <a:ext cx="554228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俗话说：“花木管时令，鸟鸣报农时”。花草树木、鸟兽飞禽均按照季节活动，因此它们规律性的行动，被看作区分时令节气的重要标志。“平气法”划分节气，将大寒分为三候：“一候鸡乳；二候征鸟厉疾；三候水泽腹坚。”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159426" y="4171741"/>
            <a:ext cx="7877453" cy="2686260"/>
          </a:xfrm>
          <a:prstGeom prst="rect">
            <a:avLst/>
          </a:prstGeom>
        </p:spPr>
      </p:pic>
      <p:pic>
        <p:nvPicPr>
          <p:cNvPr id="2" name="图片 1" descr="8005d7b2bed13575103c08d731d494f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64475" y="327025"/>
            <a:ext cx="3474085" cy="3687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8820785" y="1339850"/>
            <a:ext cx="1760855" cy="2553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我国古代将大寒分为三候</a:t>
            </a:r>
          </a:p>
        </p:txBody>
      </p:sp>
      <p:sp>
        <p:nvSpPr>
          <p:cNvPr id="4" name="矩形 3"/>
          <p:cNvSpPr/>
          <p:nvPr/>
        </p:nvSpPr>
        <p:spPr>
          <a:xfrm>
            <a:off x="2598420" y="3189605"/>
            <a:ext cx="554228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其中第三候尤其能说明大寒的气温极低：此时，水域中的冰能一直冻到水中央，且又厚又结实。此外，大寒出现的花信风候为“一候瑞香，二候兰花，三候山矾（生于江南一带）”。亦可作为判断大寒的重要标志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轮廓&#10;&#10;已生成高可信度的说明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72387" y="711314"/>
            <a:ext cx="6480061" cy="6480061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5819076" y="2177032"/>
            <a:ext cx="4328099" cy="1106805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zh-CN" alt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字魂36号-正文宋楷" panose="02000000000000000000" pitchFamily="2" charset="-122"/>
              </a:rPr>
              <a:t>第二部分</a:t>
            </a:r>
          </a:p>
        </p:txBody>
      </p:sp>
      <p:pic>
        <p:nvPicPr>
          <p:cNvPr id="18" name="图片 17" descr="图片包含 自然&#10;&#10;已生成高可信度的说明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8304216" y="-267076"/>
            <a:ext cx="3887784" cy="3887784"/>
          </a:xfrm>
          <a:prstGeom prst="rect">
            <a:avLst/>
          </a:prstGeom>
        </p:spPr>
      </p:pic>
      <p:pic>
        <p:nvPicPr>
          <p:cNvPr id="2" name="图片 1" descr="3e3034e8204bdbbfb559049504cb0c7b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1375410" y="1000760"/>
            <a:ext cx="4326890" cy="432689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928360" y="3481070"/>
            <a:ext cx="260540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/>
              <a:t>季节特点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山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966755" y="1856298"/>
            <a:ext cx="2568210" cy="1700998"/>
          </a:xfrm>
          <a:prstGeom prst="rect">
            <a:avLst/>
          </a:prstGeom>
        </p:spPr>
      </p:pic>
      <p:pic>
        <p:nvPicPr>
          <p:cNvPr id="20" name="图片 19" descr="图片包含 山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455" y="326737"/>
            <a:ext cx="2230508" cy="1477328"/>
          </a:xfrm>
          <a:prstGeom prst="rect">
            <a:avLst/>
          </a:prstGeom>
        </p:spPr>
      </p:pic>
      <p:pic>
        <p:nvPicPr>
          <p:cNvPr id="17" name="图片 16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24782" y="2260811"/>
            <a:ext cx="2029882" cy="1344448"/>
          </a:xfrm>
          <a:prstGeom prst="rect">
            <a:avLst/>
          </a:prstGeom>
        </p:spPr>
      </p:pic>
      <p:pic>
        <p:nvPicPr>
          <p:cNvPr id="16" name="图片 15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603003" y="779561"/>
            <a:ext cx="2029882" cy="1344448"/>
          </a:xfrm>
          <a:prstGeom prst="rect">
            <a:avLst/>
          </a:prstGeom>
        </p:spPr>
      </p:pic>
      <p:pic>
        <p:nvPicPr>
          <p:cNvPr id="12" name="图片 11" descr="图片包含 户外, 天空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02800" y="1920230"/>
            <a:ext cx="8778258" cy="4937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42210" y="1920240"/>
            <a:ext cx="5542280" cy="2399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大寒节气，大气环流比较稳定，环流调整周期大约为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20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天左右。此种</a:t>
            </a:r>
            <a:r>
              <a:rPr lang="zh-CN" altLang="en-US" sz="20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环流调整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时，常出现大范围雨雪天气和大风降温。当东经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80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度以西为长波脊，东亚为沿海大槽，我国受西北风气流控制及不断补充的冷空气影响便会出现持续低温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159426" y="4171741"/>
            <a:ext cx="7877453" cy="2686260"/>
          </a:xfrm>
          <a:prstGeom prst="rect">
            <a:avLst/>
          </a:prstGeom>
        </p:spPr>
      </p:pic>
      <p:pic>
        <p:nvPicPr>
          <p:cNvPr id="2" name="图片 1" descr="8005d7b2bed13575103c08d731d494f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64475" y="327025"/>
            <a:ext cx="3474085" cy="3687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49435" y="1723390"/>
            <a:ext cx="6845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气流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图片 20" descr="图片包含 山&#10;&#10;已生成高可信度的说明"/>
          <p:cNvPicPr>
            <a:picLocks noChangeAspect="1"/>
          </p:cNvPicPr>
          <p:nvPr/>
        </p:nvPicPr>
        <p:blipFill rotWithShape="1">
          <a:blip r:embed="rId3" cstate="screen"/>
          <a:srcRect/>
          <a:stretch>
            <a:fillRect/>
          </a:stretch>
        </p:blipFill>
        <p:spPr>
          <a:xfrm>
            <a:off x="9966755" y="1856298"/>
            <a:ext cx="2568210" cy="1700998"/>
          </a:xfrm>
          <a:prstGeom prst="rect">
            <a:avLst/>
          </a:prstGeom>
        </p:spPr>
      </p:pic>
      <p:pic>
        <p:nvPicPr>
          <p:cNvPr id="20" name="图片 19" descr="图片包含 山&#10;&#10;已生成高可信度的说明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>
            <a:off x="468455" y="326737"/>
            <a:ext cx="2230508" cy="1477328"/>
          </a:xfrm>
          <a:prstGeom prst="rect">
            <a:avLst/>
          </a:prstGeom>
        </p:spPr>
      </p:pic>
      <p:pic>
        <p:nvPicPr>
          <p:cNvPr id="17" name="图片 16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5524782" y="2260811"/>
            <a:ext cx="2029882" cy="1344448"/>
          </a:xfrm>
          <a:prstGeom prst="rect">
            <a:avLst/>
          </a:prstGeom>
        </p:spPr>
      </p:pic>
      <p:pic>
        <p:nvPicPr>
          <p:cNvPr id="16" name="图片 15" descr="图片包含 山&#10;&#10;已生成高可信度的说明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7603003" y="779561"/>
            <a:ext cx="2029882" cy="1344448"/>
          </a:xfrm>
          <a:prstGeom prst="rect">
            <a:avLst/>
          </a:prstGeom>
        </p:spPr>
      </p:pic>
      <p:pic>
        <p:nvPicPr>
          <p:cNvPr id="12" name="图片 11" descr="图片包含 户外, 天空&#10;&#10;已生成高可信度的说明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-302800" y="1920230"/>
            <a:ext cx="8778258" cy="493777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2442210" y="1920240"/>
            <a:ext cx="5542280" cy="1938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defRPr sz="1800">
                <a:solidFill>
                  <a:srgbClr val="000000"/>
                </a:solidFill>
              </a:defRPr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大寒时节，中国南方大部分地区平均气温多为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6℃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至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8℃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，比小寒高出近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1℃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。“小寒大寒，冷成一团”的谚语，说明大寒节气也是一年中的寒冷时期。小寒、大寒是一年中雨水最少的时段。</a:t>
            </a:r>
            <a:endParaRPr lang="zh-CN" altLang="en-US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ea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3159426" y="4171741"/>
            <a:ext cx="7877453" cy="2686260"/>
          </a:xfrm>
          <a:prstGeom prst="rect">
            <a:avLst/>
          </a:prstGeom>
        </p:spPr>
      </p:pic>
      <p:pic>
        <p:nvPicPr>
          <p:cNvPr id="2" name="图片 1" descr="8005d7b2bed13575103c08d731d494f2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>
            <a:off x="7864475" y="327025"/>
            <a:ext cx="3474085" cy="3687445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9449435" y="1723390"/>
            <a:ext cx="684530" cy="1322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000" dirty="0">
                <a:solidFill>
                  <a:schemeClr val="accent1">
                    <a:lumMod val="50000"/>
                  </a:schemeClr>
                </a:solidFill>
                <a:latin typeface="隶书" panose="02010509060101010101" pitchFamily="49" charset="-122"/>
                <a:ea typeface="隶书" panose="02010509060101010101" pitchFamily="49" charset="-122"/>
                <a:sym typeface="+mn-ea"/>
              </a:rPr>
              <a:t>气温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">
        <p:random/>
      </p:transition>
    </mc:Choice>
    <mc:Fallback xmlns="">
      <p:transition spd="slow" advClick="0" advTm="2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2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" grpId="0"/>
      <p:bldP spid="3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18730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"/>
  <p:tag name="KSO_WM_TEMPLATE_SUBCATEGORY" val="0"/>
  <p:tag name="KSO_WM_TAG_VERSION" val="1.0"/>
  <p:tag name="KSO_WM_BEAUTIFY_FLAG" val="#wm#"/>
  <p:tag name="KSO_WM_TEMPLATE_CATEGORY" val="custom"/>
  <p:tag name="KSO_WM_TEMPLATE_INDEX" val="2018730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 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2084</Words>
  <Application>Microsoft Office PowerPoint</Application>
  <PresentationFormat>宽屏</PresentationFormat>
  <Paragraphs>138</Paragraphs>
  <Slides>27</Slides>
  <Notes>27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27</vt:i4>
      </vt:variant>
    </vt:vector>
  </HeadingPairs>
  <TitlesOfParts>
    <vt:vector size="39" baseType="lpstr">
      <vt:lpstr>【何尼玛】土肥圆</vt:lpstr>
      <vt:lpstr>方正大标宋简体</vt:lpstr>
      <vt:lpstr>汉仪铸字木头人W</vt:lpstr>
      <vt:lpstr>隶书</vt:lpstr>
      <vt:lpstr>宋体</vt:lpstr>
      <vt:lpstr>微软雅黑</vt:lpstr>
      <vt:lpstr>字魂36号-正文宋楷</vt:lpstr>
      <vt:lpstr>Arial</vt:lpstr>
      <vt:lpstr>Calibri</vt:lpstr>
      <vt:lpstr>Wingdings</vt:lpstr>
      <vt:lpstr> www.2ppt.com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3</cp:revision>
  <dcterms:created xsi:type="dcterms:W3CDTF">2022-03-11T03:55:55Z</dcterms:created>
  <dcterms:modified xsi:type="dcterms:W3CDTF">2023-01-10T09:48:11Z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2052-11.1.0.11365</vt:lpwstr>
  </property>
  <property fmtid="{D5CDD505-2E9C-101B-9397-08002B2CF9AE}" pid="3" name="ICV">
    <vt:lpwstr>CA439C49924F480DB331FDF8C004E056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