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8" r:id="rId2"/>
    <p:sldId id="511" r:id="rId3"/>
    <p:sldId id="512" r:id="rId4"/>
    <p:sldId id="513" r:id="rId5"/>
    <p:sldId id="514" r:id="rId6"/>
    <p:sldId id="518" r:id="rId7"/>
    <p:sldId id="519" r:id="rId8"/>
    <p:sldId id="517" r:id="rId9"/>
    <p:sldId id="515" r:id="rId10"/>
    <p:sldId id="516" r:id="rId11"/>
    <p:sldId id="522" r:id="rId12"/>
    <p:sldId id="521" r:id="rId13"/>
    <p:sldId id="520" r:id="rId14"/>
    <p:sldId id="326" r:id="rId15"/>
    <p:sldId id="345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C00FF"/>
    <a:srgbClr val="F8ADC6"/>
    <a:srgbClr val="DA674A"/>
    <a:srgbClr val="235134"/>
    <a:srgbClr val="D9E18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3" autoAdjust="0"/>
    <p:restoredTop sz="96910" autoAdjust="0"/>
  </p:normalViewPr>
  <p:slideViewPr>
    <p:cSldViewPr>
      <p:cViewPr>
        <p:scale>
          <a:sx n="100" d="100"/>
          <a:sy n="100" d="100"/>
        </p:scale>
        <p:origin x="-13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8040B8C-DE14-4592-B170-23AE887A310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D496BD8-FD43-4AE9-BE6D-F8934499BBF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32D5BD4-40D5-4F10-AC72-F3272D7E1721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FA5FB76-4A11-42D0-8B6E-3E69ECECBF44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96BD8-FD43-4AE9-BE6D-F8934499BBF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1D36C1D-64B4-4C49-80C6-12D55D6487A5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9DB1AB0-3374-466D-845E-D43CA2E7F21D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EB20C2E-2CD5-4379-B23F-FE389ECF8196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DC0687D-0A1A-40EF-83B3-7AB36D1AEF22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507FA6C-ED80-4168-B315-9F814F0E4549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EE357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EE3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2A85-E9C8-46CE-BA00-C8C69F337D3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2085B-F543-4D86-AE17-9292400DA4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DC2AD-7870-46F2-8595-645616775DF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6B327-916F-41D7-BC6F-7B88C761C8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F8590-A3F9-42D9-938A-E4043B5F084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98778-ECC9-4EFE-A014-61770E84C3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38BEB-4A69-42F8-A0E8-EEB61169263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7CC8B-7E03-4ED1-997F-3193978F20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6CE2-C515-4DCD-A8FA-48269882CDF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2D2E8-A7FC-4372-BC0A-996E9FFEFA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E9F19-D5C4-468B-9F67-BEC6F653122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05868-09FE-4A1C-8B69-85E3091957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031690-0983-4668-985E-9DF35DCC86C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D9A6-AF81-46A1-A8FD-AC324481B4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0540 w 9164371"/>
              <a:gd name="T1" fmla="*/ 3 h 1402412"/>
              <a:gd name="T2" fmla="*/ 9170078 w 9164371"/>
              <a:gd name="T3" fmla="*/ 192 h 1402412"/>
              <a:gd name="T4" fmla="*/ 9154749 w 9164371"/>
              <a:gd name="T5" fmla="*/ 184 h 1402412"/>
              <a:gd name="T6" fmla="*/ 6508690 w 9164371"/>
              <a:gd name="T7" fmla="*/ 182 h 1402412"/>
              <a:gd name="T8" fmla="*/ 3118434 w 9164371"/>
              <a:gd name="T9" fmla="*/ 146 h 1402412"/>
              <a:gd name="T10" fmla="*/ 8750 w 9164371"/>
              <a:gd name="T11" fmla="*/ 202 h 1402412"/>
              <a:gd name="T12" fmla="*/ 0 w 9164371"/>
              <a:gd name="T13" fmla="*/ 203 h 1402412"/>
              <a:gd name="T14" fmla="*/ 0 w 9164371"/>
              <a:gd name="T15" fmla="*/ 15 h 1402412"/>
              <a:gd name="T16" fmla="*/ 6435 w 9164371"/>
              <a:gd name="T17" fmla="*/ 27 h 1402412"/>
              <a:gd name="T18" fmla="*/ 2210958 w 9164371"/>
              <a:gd name="T19" fmla="*/ 3 h 1402412"/>
              <a:gd name="T20" fmla="*/ 6454940 w 9164371"/>
              <a:gd name="T21" fmla="*/ 49 h 1402412"/>
              <a:gd name="T22" fmla="*/ 9180925 w 9164371"/>
              <a:gd name="T23" fmla="*/ 0 h 1402412"/>
              <a:gd name="T24" fmla="*/ 9160540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EE3573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031690-0983-4668-985E-9DF35DCC86C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6FFFD9A6-AF81-46A1-A8FD-AC324481B4E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35838;&#21069;&#28909;&#36523;&#21160;&#30011;Touch__your__body.sw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87338" y="3503885"/>
            <a:ext cx="4032250" cy="962025"/>
          </a:xfrm>
        </p:spPr>
        <p:txBody>
          <a:bodyPr/>
          <a:lstStyle/>
          <a:p>
            <a:pPr algn="l">
              <a:defRPr/>
            </a:pPr>
            <a:r>
              <a:rPr lang="en-US" altLang="zh-CN" b="1" dirty="0" smtClean="0"/>
              <a:t>Unit1 My Body</a:t>
            </a:r>
            <a:endParaRPr lang="zh-CN" altLang="en-US" b="1" dirty="0"/>
          </a:p>
        </p:txBody>
      </p:sp>
      <p:sp>
        <p:nvSpPr>
          <p:cNvPr id="6148" name="TextBox 10"/>
          <p:cNvSpPr>
            <a:spLocks noChangeArrowheads="1"/>
          </p:cNvSpPr>
          <p:nvPr/>
        </p:nvSpPr>
        <p:spPr bwMode="auto">
          <a:xfrm>
            <a:off x="4464050" y="3670300"/>
            <a:ext cx="46799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Part A  Color the toy</a:t>
            </a: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Part B  Let’s learn more</a:t>
            </a: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Part C  Complete and match     </a:t>
            </a: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            Ask and answer</a:t>
            </a:r>
            <a:endParaRPr lang="zh-CN" altLang="en-US" sz="28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36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    </a:t>
            </a:r>
            <a:endParaRPr lang="zh-CN" altLang="en-US" sz="36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611188" y="622300"/>
            <a:ext cx="33115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三年级下册</a:t>
            </a:r>
          </a:p>
        </p:txBody>
      </p:sp>
      <p:pic>
        <p:nvPicPr>
          <p:cNvPr id="615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446088"/>
            <a:ext cx="23749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9525" y="6035005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52"/>
          <p:cNvSpPr>
            <a:spLocks noChangeArrowheads="1"/>
          </p:cNvSpPr>
          <p:nvPr/>
        </p:nvSpPr>
        <p:spPr bwMode="gray">
          <a:xfrm>
            <a:off x="1114425" y="2076450"/>
            <a:ext cx="6553200" cy="3673475"/>
          </a:xfrm>
          <a:prstGeom prst="roundRect">
            <a:avLst>
              <a:gd name="adj" fmla="val 10889"/>
            </a:avLst>
          </a:prstGeom>
          <a:solidFill>
            <a:srgbClr val="CCFFCC"/>
          </a:solidFill>
          <a:ln w="38100">
            <a:solidFill>
              <a:schemeClr val="accent3">
                <a:lumMod val="20000"/>
                <a:lumOff val="80000"/>
              </a:schemeClr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 sz="32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US" altLang="zh-CN" sz="3200" b="1" dirty="0" smtClean="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zh-CN" sz="28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                              </a:t>
            </a:r>
          </a:p>
          <a:p>
            <a:pPr eaLnBrk="1" hangingPunct="1">
              <a:defRPr/>
            </a:pPr>
            <a:endParaRPr lang="zh-CN" altLang="en-US" sz="28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195736" y="1052736"/>
            <a:ext cx="4536504" cy="720080"/>
          </a:xfrm>
          <a:prstGeom prst="ellipse">
            <a:avLst/>
          </a:prstGeom>
          <a:solidFill>
            <a:srgbClr val="FFEFB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play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图片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3884613"/>
            <a:ext cx="42687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7"/>
          <p:cNvSpPr>
            <a:spLocks noChangeArrowheads="1"/>
          </p:cNvSpPr>
          <p:nvPr/>
        </p:nvSpPr>
        <p:spPr bwMode="auto">
          <a:xfrm>
            <a:off x="1906588" y="2441575"/>
            <a:ext cx="536575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</a:t>
            </a: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人一组，练习对话，随后</a:t>
            </a:r>
            <a:endParaRPr kumimoji="1" lang="en-US" altLang="zh-CN" sz="32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表演出来吧！</a:t>
            </a:r>
          </a:p>
        </p:txBody>
      </p:sp>
      <p:sp>
        <p:nvSpPr>
          <p:cNvPr id="1741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31448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93838"/>
            <a:ext cx="77692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547813" y="1219200"/>
            <a:ext cx="1690687" cy="573088"/>
          </a:xfrm>
          <a:prstGeom prst="rect">
            <a:avLst/>
          </a:prstGeom>
          <a:solidFill>
            <a:srgbClr val="E2F5FE"/>
          </a:solidFill>
          <a:ln>
            <a:solidFill>
              <a:srgbClr val="08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Game1</a:t>
            </a:r>
            <a:endParaRPr lang="zh-CN" altLang="en-US" sz="3600" dirty="0">
              <a:ln w="0"/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" name="文本框 20"/>
          <p:cNvSpPr txBox="1">
            <a:spLocks noChangeArrowheads="1"/>
          </p:cNvSpPr>
          <p:nvPr/>
        </p:nvSpPr>
        <p:spPr bwMode="auto">
          <a:xfrm>
            <a:off x="3533775" y="1155700"/>
            <a:ext cx="362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Make sentences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8437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71888" y="2384425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5875338" y="1962150"/>
            <a:ext cx="2527300" cy="647700"/>
          </a:xfrm>
          <a:prstGeom prst="wedgeRoundRectCallout">
            <a:avLst>
              <a:gd name="adj1" fmla="val -5514"/>
              <a:gd name="adj2" fmla="val 163974"/>
              <a:gd name="adj3" fmla="val 16667"/>
            </a:avLst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it does.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060575" y="5207000"/>
            <a:ext cx="3814763" cy="647700"/>
          </a:xfrm>
          <a:prstGeom prst="wedgeRoundRectCallout">
            <a:avLst>
              <a:gd name="adj1" fmla="val -41943"/>
              <a:gd name="adj2" fmla="val -197679"/>
              <a:gd name="adj3" fmla="val 16667"/>
            </a:avLst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it have arms?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0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31448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pic>
        <p:nvPicPr>
          <p:cNvPr id="11" name="图片 1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9575" y="1219200"/>
            <a:ext cx="9794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358" y="1151816"/>
            <a:ext cx="2814612" cy="537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椭圆 2"/>
          <p:cNvSpPr/>
          <p:nvPr/>
        </p:nvSpPr>
        <p:spPr>
          <a:xfrm>
            <a:off x="846138" y="1419225"/>
            <a:ext cx="1944687" cy="102235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h</a:t>
            </a:r>
            <a:r>
              <a:rPr lang="en-US" altLang="zh-CN" sz="4400" u="sng" dirty="0">
                <a:solidFill>
                  <a:schemeClr val="tx1">
                    <a:lumMod val="50000"/>
                  </a:schemeClr>
                </a:solidFill>
              </a:rPr>
              <a:t>air</a:t>
            </a:r>
            <a:endParaRPr lang="zh-CN" altLang="en-US" sz="4400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6084888" y="1412875"/>
            <a:ext cx="2303462" cy="109855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h_ _ d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6161088" y="2746375"/>
            <a:ext cx="2159000" cy="1063625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f _ </a:t>
            </a:r>
            <a:r>
              <a:rPr lang="en-US" altLang="zh-CN" sz="4400" dirty="0" err="1">
                <a:solidFill>
                  <a:schemeClr val="tx1">
                    <a:lumMod val="50000"/>
                  </a:schemeClr>
                </a:solidFill>
              </a:rPr>
              <a:t>ce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146800" y="4044950"/>
            <a:ext cx="2189163" cy="1023938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b_ </a:t>
            </a:r>
            <a:r>
              <a:rPr lang="en-US" altLang="zh-CN" sz="4400" dirty="0" err="1">
                <a:solidFill>
                  <a:schemeClr val="tx1">
                    <a:lumMod val="50000"/>
                  </a:schemeClr>
                </a:solidFill>
              </a:rPr>
              <a:t>dy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161088" y="5375275"/>
            <a:ext cx="2174875" cy="963613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l _g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809625" y="2746375"/>
            <a:ext cx="1944688" cy="88265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_ _m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5638" y="4030663"/>
            <a:ext cx="2098675" cy="1038225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h _</a:t>
            </a:r>
            <a:r>
              <a:rPr lang="en-US" altLang="zh-CN" sz="4400" dirty="0" err="1">
                <a:solidFill>
                  <a:schemeClr val="tx1">
                    <a:lumMod val="50000"/>
                  </a:schemeClr>
                </a:solidFill>
              </a:rPr>
              <a:t>nd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31838" y="5375275"/>
            <a:ext cx="1944687" cy="86360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</a:rPr>
              <a:t>f _ _t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 rot="20319285">
            <a:off x="2749550" y="3024188"/>
            <a:ext cx="882650" cy="377825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21345077">
            <a:off x="2828925" y="1223963"/>
            <a:ext cx="1454150" cy="3778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17341261">
            <a:off x="1922463" y="3440113"/>
            <a:ext cx="2181225" cy="377825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2754313" y="5753100"/>
            <a:ext cx="1266825" cy="379413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0800000">
            <a:off x="5538788" y="1466850"/>
            <a:ext cx="881062" cy="377825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13166922">
            <a:off x="5302250" y="4121150"/>
            <a:ext cx="835025" cy="379413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13166922">
            <a:off x="5030788" y="2665413"/>
            <a:ext cx="1525587" cy="377825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 rot="12744042">
            <a:off x="5105400" y="5222875"/>
            <a:ext cx="1044575" cy="361950"/>
          </a:xfrm>
          <a:prstGeom prst="rightArrow">
            <a:avLst>
              <a:gd name="adj1" fmla="val 71948"/>
              <a:gd name="adj2" fmla="val 50000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065213" y="2714625"/>
            <a:ext cx="5270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a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527175" y="2725738"/>
            <a:ext cx="527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r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350963" y="4089400"/>
            <a:ext cx="52863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a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 rot="10800000" flipV="1">
            <a:off x="1322388" y="5340350"/>
            <a:ext cx="3762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o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 rot="10800000" flipV="1">
            <a:off x="1730375" y="5340350"/>
            <a:ext cx="376238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o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 rot="10800000" flipV="1">
            <a:off x="6737350" y="1516063"/>
            <a:ext cx="3762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e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 rot="10800000" flipV="1">
            <a:off x="7135813" y="1506538"/>
            <a:ext cx="3746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a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 rot="10800000" flipV="1">
            <a:off x="6753225" y="2820988"/>
            <a:ext cx="3746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a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 rot="10800000" flipV="1">
            <a:off x="6772275" y="4097338"/>
            <a:ext cx="3762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o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 rot="10800000" flipV="1">
            <a:off x="6686550" y="5403850"/>
            <a:ext cx="3762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FF0000"/>
                </a:solidFill>
                <a:ea typeface="微软雅黑" panose="020B0503020204020204" pitchFamily="34" charset="-122"/>
              </a:rPr>
              <a:t>e</a:t>
            </a:r>
            <a:endParaRPr lang="zh-CN" altLang="en-US" sz="40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050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31448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048677"/>
            <a:ext cx="4175720" cy="476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07950" y="1844675"/>
            <a:ext cx="640873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A: Does a panda have …?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B: Yes, it has a …/two 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A: Does it have …?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B: No, it doesn’t.</a:t>
            </a:r>
          </a:p>
        </p:txBody>
      </p:sp>
      <p:sp>
        <p:nvSpPr>
          <p:cNvPr id="22532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31448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11188" y="930275"/>
            <a:ext cx="4159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09613" y="1530350"/>
            <a:ext cx="28543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3"/>
          <p:cNvSpPr>
            <a:spLocks noGrp="1"/>
          </p:cNvSpPr>
          <p:nvPr>
            <p:ph type="title"/>
          </p:nvPr>
        </p:nvSpPr>
        <p:spPr bwMode="auto">
          <a:xfrm>
            <a:off x="274638" y="234950"/>
            <a:ext cx="8291512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19150" y="1671638"/>
            <a:ext cx="7488238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6667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46163" y="2355850"/>
            <a:ext cx="86217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Does it have …? </a:t>
            </a:r>
          </a:p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Yes, it has a/two …/No, it doesn’t.</a:t>
            </a:r>
          </a:p>
        </p:txBody>
      </p:sp>
      <p:sp>
        <p:nvSpPr>
          <p:cNvPr id="12" name="矩形 11"/>
          <p:cNvSpPr/>
          <p:nvPr/>
        </p:nvSpPr>
        <p:spPr>
          <a:xfrm>
            <a:off x="1531938" y="1857375"/>
            <a:ext cx="66992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如何用一般疑问句询问他人的身体部位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13" name="五角星 12"/>
          <p:cNvSpPr/>
          <p:nvPr/>
        </p:nvSpPr>
        <p:spPr>
          <a:xfrm>
            <a:off x="955675" y="1881188"/>
            <a:ext cx="576263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288" y="3292475"/>
            <a:ext cx="2225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1230313" y="3397250"/>
            <a:ext cx="1004887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kern="100" dirty="0">
                <a:solidFill>
                  <a:schemeClr val="tx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例如</a:t>
            </a: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046163" y="4159250"/>
            <a:ext cx="8848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Does it have legs?</a:t>
            </a:r>
          </a:p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Yes, it does. It has two legs and two feet.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0" name="标题 1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431925" y="2057400"/>
            <a:ext cx="6837363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b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我是小小造句家，请学生用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Does it have …?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创编句子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(3-5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B Read a story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1" name="五角星 10"/>
          <p:cNvSpPr/>
          <p:nvPr/>
        </p:nvSpPr>
        <p:spPr>
          <a:xfrm>
            <a:off x="1255713" y="221297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93775" y="33353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289050" y="33464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68375" y="43973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81113" y="439737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01725" y="47450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67288" y="1598613"/>
            <a:ext cx="23177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组合 9"/>
          <p:cNvGrpSpPr/>
          <p:nvPr/>
        </p:nvGrpSpPr>
        <p:grpSpPr bwMode="auto">
          <a:xfrm>
            <a:off x="4535488" y="5314950"/>
            <a:ext cx="4608512" cy="739775"/>
            <a:chOff x="214454" y="789942"/>
            <a:chExt cx="4052908" cy="683606"/>
          </a:xfrm>
        </p:grpSpPr>
        <p:sp>
          <p:nvSpPr>
            <p:cNvPr id="7" name="圆角矩形标注 6"/>
            <p:cNvSpPr/>
            <p:nvPr/>
          </p:nvSpPr>
          <p:spPr>
            <a:xfrm>
              <a:off x="852476" y="789942"/>
              <a:ext cx="2885761" cy="683606"/>
            </a:xfrm>
            <a:prstGeom prst="wedgeRoundRectCallout">
              <a:avLst>
                <a:gd name="adj1" fmla="val -43098"/>
                <a:gd name="adj2" fmla="val -190405"/>
                <a:gd name="adj3" fmla="val 16667"/>
              </a:avLst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pPr algn="ctr">
                <a:defRPr/>
              </a:pP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4454" y="869158"/>
              <a:ext cx="4052908" cy="5398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Touch your eye.</a:t>
              </a:r>
            </a:p>
          </p:txBody>
        </p:sp>
      </p:grpSp>
      <p:pic>
        <p:nvPicPr>
          <p:cNvPr id="8197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779833"/>
            <a:ext cx="3744416" cy="3367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9"/>
          <p:cNvGrpSpPr/>
          <p:nvPr/>
        </p:nvGrpSpPr>
        <p:grpSpPr bwMode="auto">
          <a:xfrm>
            <a:off x="1331913" y="5167313"/>
            <a:ext cx="3438525" cy="1077912"/>
            <a:chOff x="1842423" y="4109953"/>
            <a:chExt cx="4052908" cy="763751"/>
          </a:xfrm>
        </p:grpSpPr>
        <p:sp>
          <p:nvSpPr>
            <p:cNvPr id="11" name="圆角矩形标注 10"/>
            <p:cNvSpPr/>
            <p:nvPr/>
          </p:nvSpPr>
          <p:spPr>
            <a:xfrm>
              <a:off x="1842423" y="4109953"/>
              <a:ext cx="2885311" cy="734506"/>
            </a:xfrm>
            <a:prstGeom prst="wedgeRoundRectCallout">
              <a:avLst>
                <a:gd name="adj1" fmla="val -36130"/>
                <a:gd name="adj2" fmla="val -139115"/>
                <a:gd name="adj3" fmla="val 16667"/>
              </a:avLst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pPr algn="ctr">
                <a:defRPr/>
              </a:pP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842423" y="4109953"/>
              <a:ext cx="4052908" cy="7637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This is …</a:t>
              </a:r>
            </a:p>
            <a:p>
              <a:pPr>
                <a:defRPr/>
              </a:pPr>
              <a:r>
                <a: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These are …</a:t>
              </a:r>
            </a:p>
          </p:txBody>
        </p:sp>
      </p:grpSp>
      <p:sp>
        <p:nvSpPr>
          <p:cNvPr id="8198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19923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&gt;&gt;Review</a:t>
            </a:r>
            <a:endParaRPr lang="zh-CN" altLang="en-US" sz="2400" i="1" smtClean="0"/>
          </a:p>
        </p:txBody>
      </p:sp>
      <p:sp>
        <p:nvSpPr>
          <p:cNvPr id="13" name="文本占位符 2"/>
          <p:cNvSpPr txBox="1"/>
          <p:nvPr/>
        </p:nvSpPr>
        <p:spPr bwMode="auto">
          <a:xfrm>
            <a:off x="611188" y="930275"/>
            <a:ext cx="4159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 and touch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755650" y="1539875"/>
            <a:ext cx="2952750" cy="17463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9971" y="1644103"/>
            <a:ext cx="6692882" cy="5112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图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5732463"/>
            <a:ext cx="10906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26400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&gt;&gt;Warm-up</a:t>
            </a:r>
            <a:endParaRPr lang="zh-CN" altLang="en-US" sz="2400" i="1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11188" y="930275"/>
            <a:ext cx="4159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sing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09613" y="1530350"/>
            <a:ext cx="165576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895475"/>
            <a:ext cx="3059769" cy="472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2455863" y="1125538"/>
            <a:ext cx="38369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Color the toy</a:t>
            </a:r>
          </a:p>
        </p:txBody>
      </p:sp>
      <p:sp>
        <p:nvSpPr>
          <p:cNvPr id="1024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31448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062" y="1642882"/>
            <a:ext cx="3059769" cy="472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12160754">
            <a:off x="5230858" y="3806373"/>
            <a:ext cx="1282408" cy="589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19"/>
          <p:cNvSpPr txBox="1">
            <a:spLocks noChangeArrowheads="1"/>
          </p:cNvSpPr>
          <p:nvPr/>
        </p:nvSpPr>
        <p:spPr>
          <a:xfrm>
            <a:off x="6456363" y="3749675"/>
            <a:ext cx="1527175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body</a:t>
            </a:r>
            <a:endParaRPr lang="zh-CN" altLang="en-US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11531692">
            <a:off x="5371427" y="2112353"/>
            <a:ext cx="1282408" cy="52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9"/>
          <p:cNvSpPr txBox="1">
            <a:spLocks noChangeArrowheads="1"/>
          </p:cNvSpPr>
          <p:nvPr/>
        </p:nvSpPr>
        <p:spPr>
          <a:xfrm>
            <a:off x="6640513" y="2152650"/>
            <a:ext cx="1527175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hand</a:t>
            </a:r>
            <a:endParaRPr lang="zh-CN" altLang="en-US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11531692">
            <a:off x="5478381" y="5736948"/>
            <a:ext cx="1282408" cy="52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9"/>
          <p:cNvSpPr txBox="1">
            <a:spLocks noChangeArrowheads="1"/>
          </p:cNvSpPr>
          <p:nvPr/>
        </p:nvSpPr>
        <p:spPr>
          <a:xfrm>
            <a:off x="1743075" y="4841875"/>
            <a:ext cx="1527175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leg</a:t>
            </a:r>
            <a:endParaRPr lang="zh-CN" altLang="en-US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21449667">
            <a:off x="2973453" y="4882355"/>
            <a:ext cx="1282408" cy="52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9"/>
          <p:cNvSpPr txBox="1">
            <a:spLocks noChangeArrowheads="1"/>
          </p:cNvSpPr>
          <p:nvPr/>
        </p:nvSpPr>
        <p:spPr>
          <a:xfrm>
            <a:off x="6577013" y="5649913"/>
            <a:ext cx="1527175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foot</a:t>
            </a:r>
            <a:endParaRPr lang="zh-CN" altLang="en-US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21449667">
            <a:off x="2346093" y="3445850"/>
            <a:ext cx="1282408" cy="52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9"/>
          <p:cNvSpPr txBox="1">
            <a:spLocks noChangeArrowheads="1"/>
          </p:cNvSpPr>
          <p:nvPr/>
        </p:nvSpPr>
        <p:spPr>
          <a:xfrm>
            <a:off x="919163" y="3373438"/>
            <a:ext cx="1709737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arm</a:t>
            </a:r>
            <a:endParaRPr lang="zh-CN" altLang="en-US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230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31448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15" name="文本占位符 2"/>
          <p:cNvSpPr txBox="1"/>
          <p:nvPr/>
        </p:nvSpPr>
        <p:spPr bwMode="auto">
          <a:xfrm>
            <a:off x="611188" y="930275"/>
            <a:ext cx="4159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09613" y="1530350"/>
            <a:ext cx="1797050" cy="14288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/>
          <p:cNvSpPr txBox="1">
            <a:spLocks noChangeArrowheads="1"/>
          </p:cNvSpPr>
          <p:nvPr/>
        </p:nvSpPr>
        <p:spPr>
          <a:xfrm>
            <a:off x="4832350" y="1798638"/>
            <a:ext cx="1527175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f</a:t>
            </a:r>
            <a:r>
              <a:rPr lang="en-US" altLang="zh-CN" sz="4400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ee</a:t>
            </a: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t</a:t>
            </a:r>
            <a:endParaRPr lang="zh-CN" altLang="en-US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19"/>
          <p:cNvSpPr txBox="1">
            <a:spLocks noChangeArrowheads="1"/>
          </p:cNvSpPr>
          <p:nvPr/>
        </p:nvSpPr>
        <p:spPr>
          <a:xfrm>
            <a:off x="2336800" y="2652713"/>
            <a:ext cx="1527175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arm</a:t>
            </a:r>
            <a:endParaRPr lang="zh-CN" altLang="en-US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>
          <a:xfrm>
            <a:off x="2536825" y="3619500"/>
            <a:ext cx="1527175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hand</a:t>
            </a:r>
            <a:endParaRPr lang="zh-CN" altLang="en-US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>
          <a:xfrm>
            <a:off x="4864100" y="4713288"/>
            <a:ext cx="1444625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leg</a:t>
            </a:r>
            <a:r>
              <a:rPr lang="en-US" altLang="zh-CN" sz="4400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s</a:t>
            </a:r>
            <a:endParaRPr lang="zh-CN" altLang="en-US" sz="4400" dirty="0">
              <a:solidFill>
                <a:srgbClr val="FF0000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4498975" y="5559425"/>
            <a:ext cx="2557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4400" b="1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hair(</a:t>
            </a:r>
            <a:r>
              <a:rPr lang="en-US" altLang="zh-CN" sz="4400" b="1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</a:t>
            </a:r>
            <a:r>
              <a:rPr lang="en-US" altLang="zh-CN" sz="4400" b="1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sz="4400" b="1" dirty="0">
              <a:solidFill>
                <a:srgbClr val="0000FF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048125" y="1849438"/>
            <a:ext cx="777875" cy="600075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4054475" y="2751138"/>
            <a:ext cx="777875" cy="601662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4095750" y="3759200"/>
            <a:ext cx="776288" cy="600075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4037013" y="4762500"/>
            <a:ext cx="777875" cy="601663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4016375" y="5656263"/>
            <a:ext cx="777875" cy="601662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>
          <a:xfrm>
            <a:off x="2336800" y="1782763"/>
            <a:ext cx="1527175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foot</a:t>
            </a:r>
            <a:endParaRPr lang="zh-CN" altLang="en-US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>
          <a:xfrm>
            <a:off x="4910138" y="2716213"/>
            <a:ext cx="1527175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arm</a:t>
            </a:r>
            <a:r>
              <a:rPr lang="en-US" altLang="zh-CN" sz="4400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s</a:t>
            </a:r>
            <a:endParaRPr lang="zh-CN" altLang="en-US" sz="4400" dirty="0">
              <a:solidFill>
                <a:srgbClr val="FF0000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>
          <a:xfrm>
            <a:off x="4821238" y="3681413"/>
            <a:ext cx="1911350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hand</a:t>
            </a:r>
            <a:r>
              <a:rPr lang="en-US" altLang="zh-CN" sz="4400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s</a:t>
            </a:r>
            <a:endParaRPr lang="zh-CN" altLang="en-US" sz="4400" dirty="0">
              <a:solidFill>
                <a:srgbClr val="FF0000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>
          <a:xfrm>
            <a:off x="2327275" y="4687888"/>
            <a:ext cx="1444625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leg</a:t>
            </a:r>
            <a:endParaRPr lang="zh-CN" altLang="en-US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3328" name="TextBox 19"/>
          <p:cNvSpPr txBox="1">
            <a:spLocks noChangeArrowheads="1"/>
          </p:cNvSpPr>
          <p:nvPr/>
        </p:nvSpPr>
        <p:spPr bwMode="auto">
          <a:xfrm>
            <a:off x="2435225" y="5588000"/>
            <a:ext cx="14446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4400" b="1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hair</a:t>
            </a:r>
            <a:endParaRPr lang="zh-CN" altLang="en-US" sz="4400" b="1" dirty="0">
              <a:solidFill>
                <a:srgbClr val="0000FF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32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31448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19" name="文本占位符 2"/>
          <p:cNvSpPr txBox="1"/>
          <p:nvPr/>
        </p:nvSpPr>
        <p:spPr bwMode="auto">
          <a:xfrm>
            <a:off x="611188" y="930275"/>
            <a:ext cx="4159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09613" y="1530350"/>
            <a:ext cx="2638425" cy="26988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2" name="文本框 1"/>
          <p:cNvSpPr txBox="1">
            <a:spLocks noChangeArrowheads="1"/>
          </p:cNvSpPr>
          <p:nvPr/>
        </p:nvSpPr>
        <p:spPr bwMode="auto">
          <a:xfrm>
            <a:off x="3568700" y="1025525"/>
            <a:ext cx="2305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我会变复数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 t="4667"/>
          <a:stretch>
            <a:fillRect/>
          </a:stretch>
        </p:blipFill>
        <p:spPr>
          <a:xfrm>
            <a:off x="129019" y="1569898"/>
            <a:ext cx="8461472" cy="538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流程图: 终止 2"/>
          <p:cNvSpPr/>
          <p:nvPr/>
        </p:nvSpPr>
        <p:spPr>
          <a:xfrm>
            <a:off x="134938" y="1609725"/>
            <a:ext cx="5111750" cy="77470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流程图: 终止 3"/>
          <p:cNvSpPr/>
          <p:nvPr/>
        </p:nvSpPr>
        <p:spPr>
          <a:xfrm>
            <a:off x="5421313" y="1530350"/>
            <a:ext cx="3168650" cy="593725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4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31448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6" name="流程图: 终止 5"/>
          <p:cNvSpPr/>
          <p:nvPr/>
        </p:nvSpPr>
        <p:spPr>
          <a:xfrm>
            <a:off x="1716088" y="6156325"/>
            <a:ext cx="6108700" cy="701675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占位符 2"/>
          <p:cNvSpPr txBox="1"/>
          <p:nvPr/>
        </p:nvSpPr>
        <p:spPr bwMode="auto">
          <a:xfrm>
            <a:off x="611188" y="930275"/>
            <a:ext cx="4159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09613" y="1530350"/>
            <a:ext cx="28543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82755"/>
            <a:ext cx="7056784" cy="551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流程图: 终止 2"/>
          <p:cNvSpPr/>
          <p:nvPr/>
        </p:nvSpPr>
        <p:spPr>
          <a:xfrm>
            <a:off x="2987675" y="2119313"/>
            <a:ext cx="3024188" cy="43180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36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31448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5" name="流程图: 终止 4"/>
          <p:cNvSpPr/>
          <p:nvPr/>
        </p:nvSpPr>
        <p:spPr>
          <a:xfrm>
            <a:off x="3276600" y="5300663"/>
            <a:ext cx="3024188" cy="43180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文本占位符 2"/>
          <p:cNvSpPr txBox="1"/>
          <p:nvPr/>
        </p:nvSpPr>
        <p:spPr bwMode="auto">
          <a:xfrm>
            <a:off x="611188" y="930275"/>
            <a:ext cx="4159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09613" y="1530350"/>
            <a:ext cx="28543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20638" y="1098550"/>
            <a:ext cx="5813425" cy="954088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/>
              <a:t>Read it by yourselves for one minute .</a:t>
            </a:r>
          </a:p>
          <a:p>
            <a:pPr algn="ctr">
              <a:defRPr/>
            </a:pPr>
            <a:r>
              <a:rPr lang="zh-CN" altLang="en-US" sz="2800" b="1" dirty="0"/>
              <a:t>自读课文一分钟。</a:t>
            </a:r>
            <a:endParaRPr lang="zh-CN" altLang="en-US" b="1" dirty="0"/>
          </a:p>
        </p:txBody>
      </p:sp>
      <p:grpSp>
        <p:nvGrpSpPr>
          <p:cNvPr id="6" name="Group 10"/>
          <p:cNvGrpSpPr/>
          <p:nvPr/>
        </p:nvGrpSpPr>
        <p:grpSpPr bwMode="auto">
          <a:xfrm>
            <a:off x="5834063" y="5788326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16388" name="WordArt 18"/>
          <p:cNvSpPr>
            <a:spLocks noChangeArrowheads="1" noChangeShapeType="1"/>
          </p:cNvSpPr>
          <p:nvPr/>
        </p:nvSpPr>
        <p:spPr bwMode="auto">
          <a:xfrm>
            <a:off x="5656263" y="1295400"/>
            <a:ext cx="2357437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36" name="AutoShape 50"/>
          <p:cNvSpPr>
            <a:spLocks noChangeArrowheads="1"/>
          </p:cNvSpPr>
          <p:nvPr/>
        </p:nvSpPr>
        <p:spPr bwMode="auto">
          <a:xfrm>
            <a:off x="395288" y="2132013"/>
            <a:ext cx="4319587" cy="3598862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0" name="Text Box 51"/>
          <p:cNvSpPr txBox="1">
            <a:spLocks noChangeArrowheads="1"/>
          </p:cNvSpPr>
          <p:nvPr/>
        </p:nvSpPr>
        <p:spPr bwMode="auto">
          <a:xfrm>
            <a:off x="855663" y="2052638"/>
            <a:ext cx="34956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Learning tip :</a:t>
            </a:r>
          </a:p>
        </p:txBody>
      </p:sp>
      <p:sp>
        <p:nvSpPr>
          <p:cNvPr id="16391" name="Text Box 52"/>
          <p:cNvSpPr txBox="1">
            <a:spLocks noChangeArrowheads="1"/>
          </p:cNvSpPr>
          <p:nvPr/>
        </p:nvSpPr>
        <p:spPr bwMode="auto">
          <a:xfrm>
            <a:off x="900113" y="2925763"/>
            <a:ext cx="38750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当你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自己朗读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时，遇到不会读或不明白意思的单词或句子，可以把它圈起来，请教同学或老师！</a:t>
            </a:r>
            <a:endParaRPr lang="zh-CN" altLang="en-US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92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31448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&gt;&gt;Practice</a:t>
            </a:r>
            <a:endParaRPr lang="zh-CN" altLang="en-US" sz="2400" i="1" dirty="0" smtClean="0"/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4892675" y="1420813"/>
            <a:ext cx="3960813" cy="41036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4" name="Text Box 25"/>
          <p:cNvSpPr txBox="1">
            <a:spLocks noChangeArrowheads="1"/>
          </p:cNvSpPr>
          <p:nvPr/>
        </p:nvSpPr>
        <p:spPr bwMode="auto">
          <a:xfrm>
            <a:off x="8255000" y="236855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16395" name="Text Box 26"/>
          <p:cNvSpPr txBox="1">
            <a:spLocks noChangeArrowheads="1"/>
          </p:cNvSpPr>
          <p:nvPr/>
        </p:nvSpPr>
        <p:spPr bwMode="auto">
          <a:xfrm>
            <a:off x="8369300" y="3943350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16396" name="Text Box 27"/>
          <p:cNvSpPr txBox="1">
            <a:spLocks noChangeArrowheads="1"/>
          </p:cNvSpPr>
          <p:nvPr/>
        </p:nvSpPr>
        <p:spPr bwMode="auto">
          <a:xfrm>
            <a:off x="6621463" y="1347788"/>
            <a:ext cx="649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16397" name="Text Box 28"/>
          <p:cNvSpPr txBox="1">
            <a:spLocks noChangeArrowheads="1"/>
          </p:cNvSpPr>
          <p:nvPr/>
        </p:nvSpPr>
        <p:spPr bwMode="auto">
          <a:xfrm>
            <a:off x="6675438" y="5207000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16398" name="Text Box 29"/>
          <p:cNvSpPr txBox="1">
            <a:spLocks noChangeArrowheads="1"/>
          </p:cNvSpPr>
          <p:nvPr/>
        </p:nvSpPr>
        <p:spPr bwMode="auto">
          <a:xfrm>
            <a:off x="4821238" y="3867150"/>
            <a:ext cx="55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16399" name="Text Box 30"/>
          <p:cNvSpPr txBox="1">
            <a:spLocks noChangeArrowheads="1"/>
          </p:cNvSpPr>
          <p:nvPr/>
        </p:nvSpPr>
        <p:spPr bwMode="auto">
          <a:xfrm>
            <a:off x="4921250" y="2393950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55" name="Oval 20"/>
          <p:cNvSpPr>
            <a:spLocks noChangeArrowheads="1"/>
          </p:cNvSpPr>
          <p:nvPr/>
        </p:nvSpPr>
        <p:spPr bwMode="auto">
          <a:xfrm>
            <a:off x="5154613" y="1693863"/>
            <a:ext cx="3373437" cy="34972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56" name="Group 21"/>
          <p:cNvGrpSpPr/>
          <p:nvPr/>
        </p:nvGrpSpPr>
        <p:grpSpPr bwMode="auto">
          <a:xfrm>
            <a:off x="6765925" y="1900238"/>
            <a:ext cx="150813" cy="3206750"/>
            <a:chOff x="0" y="0"/>
            <a:chExt cx="364" cy="1451"/>
          </a:xfrm>
        </p:grpSpPr>
        <p:sp>
          <p:nvSpPr>
            <p:cNvPr id="16403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6404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16402" name="Oval 24"/>
          <p:cNvSpPr>
            <a:spLocks noChangeArrowheads="1"/>
          </p:cNvSpPr>
          <p:nvPr/>
        </p:nvSpPr>
        <p:spPr bwMode="auto">
          <a:xfrm>
            <a:off x="6516688" y="3340100"/>
            <a:ext cx="681037" cy="7064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331</Words>
  <Application>Microsoft Office PowerPoint</Application>
  <PresentationFormat>全屏显示(4:3)</PresentationFormat>
  <Paragraphs>111</Paragraphs>
  <Slides>15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Unit1 My Body</vt:lpstr>
      <vt:lpstr>&gt;&gt;Review</vt:lpstr>
      <vt:lpstr>&gt;&gt;Warm-up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&gt;&gt;Practice</vt:lpstr>
      <vt:lpstr>&gt;&gt;Practice</vt:lpstr>
      <vt:lpstr>&gt;&gt;Practice</vt:lpstr>
      <vt:lpstr>&gt;&gt;Practice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2023-01-16T13:54:39Z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B710307FFE554703BCFE3822CF786827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