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60" r:id="rId4"/>
    <p:sldId id="295" r:id="rId5"/>
    <p:sldId id="299" r:id="rId6"/>
    <p:sldId id="308" r:id="rId7"/>
    <p:sldId id="296" r:id="rId8"/>
    <p:sldId id="312" r:id="rId9"/>
    <p:sldId id="313" r:id="rId10"/>
    <p:sldId id="314" r:id="rId11"/>
    <p:sldId id="300" r:id="rId12"/>
    <p:sldId id="301" r:id="rId13"/>
    <p:sldId id="311" r:id="rId14"/>
    <p:sldId id="309" r:id="rId15"/>
    <p:sldId id="261" r:id="rId16"/>
    <p:sldId id="263" r:id="rId17"/>
    <p:sldId id="270" r:id="rId18"/>
    <p:sldId id="303" r:id="rId19"/>
    <p:sldId id="282" r:id="rId20"/>
    <p:sldId id="298" r:id="rId21"/>
    <p:sldId id="279" r:id="rId2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BCF6"/>
    <a:srgbClr val="0000FF"/>
    <a:srgbClr val="E0F27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20" d="100"/>
          <a:sy n="120" d="100"/>
        </p:scale>
        <p:origin x="-1374" y="-5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10245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B0842567-DE76-4A87-BA8F-ED728B347EC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B98D7D1-1B78-4E92-9D11-0874D3F53B34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首页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导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4538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知识讲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0888" y="349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小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36925" y="5873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堂练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1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95650" y="6032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课后作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0" descr="课后作业（A）.png"/>
          <p:cNvPicPr>
            <a:picLocks noChangeAspect="1" noChangeArrowheads="1"/>
          </p:cNvPicPr>
          <p:nvPr userDrawn="1"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r="33147"/>
          <a:stretch>
            <a:fillRect/>
          </a:stretch>
        </p:blipFill>
        <p:spPr bwMode="auto">
          <a:xfrm>
            <a:off x="3286125" y="9525"/>
            <a:ext cx="26638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istrator\Desktop\图片\08582ba9e289685.jpg"/>
          <p:cNvPicPr>
            <a:picLocks noChangeAspect="1" noChangeArrowheads="1"/>
          </p:cNvPicPr>
          <p:nvPr userDrawn="1"/>
        </p:nvPicPr>
        <p:blipFill>
          <a:blip r:embed="rId2" cstate="email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3575" y="-12700"/>
            <a:ext cx="2130425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6"/>
          <p:cNvSpPr txBox="1">
            <a:spLocks noChangeArrowheads="1"/>
          </p:cNvSpPr>
          <p:nvPr/>
        </p:nvSpPr>
        <p:spPr bwMode="auto">
          <a:xfrm>
            <a:off x="-1" y="895394"/>
            <a:ext cx="9143999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en-US" altLang="zh-C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 Unit 5</a:t>
            </a:r>
            <a:r>
              <a:rPr lang="zh-CN" alt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　</a:t>
            </a:r>
            <a:r>
              <a:rPr lang="en-US" altLang="zh-C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Wild animals</a:t>
            </a: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第</a:t>
            </a:r>
            <a:r>
              <a:rPr kumimoji="0"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5</a:t>
            </a:r>
            <a:r>
              <a:rPr kumimoji="0"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ea typeface="黑体" panose="02010609060101010101" pitchFamily="49" charset="-122"/>
                <a:sym typeface="Times New Roman" panose="02020603050405020304"/>
              </a:rPr>
              <a:t>课时</a:t>
            </a:r>
            <a:endParaRPr kumimoji="0"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黑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033370"/>
            <a:ext cx="9167798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066800" y="1012825"/>
          <a:ext cx="6711949" cy="3292476"/>
        </p:xfrm>
        <a:graphic>
          <a:graphicData uri="http://schemas.openxmlformats.org/drawingml/2006/table">
            <a:tbl>
              <a:tblPr/>
              <a:tblGrid>
                <a:gridCol w="1344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3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3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7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含义及用法</a:t>
                      </a: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6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shame</a:t>
                      </a:r>
                      <a:endParaRPr lang="zh-CN" sz="2400" b="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意思是</a:t>
                      </a: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4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羞耻；羞愧；羞辱；耻辱；可耻的事或人”。</a:t>
                      </a: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It's a </a:t>
                      </a: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shame</a:t>
                      </a: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to lie. </a:t>
                      </a:r>
                      <a:r>
                        <a:rPr lang="zh-CN" sz="24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说谎是不光彩的。</a:t>
                      </a: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4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pity</a:t>
                      </a:r>
                      <a:endParaRPr lang="zh-CN" sz="2400" b="0" kern="10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sz="2400" b="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400" b="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怜悯；同情；可惜的事</a:t>
                      </a:r>
                      <a:r>
                        <a:rPr lang="en-US" sz="2400" b="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2400" b="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What a </a:t>
                      </a: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pity</a:t>
                      </a:r>
                      <a:r>
                        <a:rPr lang="en-US" sz="2400" b="0" kern="10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! </a:t>
                      </a:r>
                      <a:endParaRPr lang="en-US" sz="2400" b="0" kern="100" smtClean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真</a:t>
                      </a:r>
                      <a:r>
                        <a:rPr lang="zh-CN" sz="24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可惜！</a:t>
                      </a:r>
                    </a:p>
                  </a:txBody>
                  <a:tcPr marL="68571" marR="68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矩形 12"/>
          <p:cNvSpPr>
            <a:spLocks noChangeArrowheads="1"/>
          </p:cNvSpPr>
          <p:nvPr/>
        </p:nvSpPr>
        <p:spPr bwMode="auto">
          <a:xfrm>
            <a:off x="533400" y="666750"/>
            <a:ext cx="82296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14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skills</a:t>
            </a:r>
          </a:p>
          <a:p>
            <a:pPr marL="450850" indent="-450850">
              <a:lnSpc>
                <a:spcPct val="114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suffixes ­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-ing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­-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ness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-­ion</a:t>
            </a:r>
          </a:p>
          <a:p>
            <a:pPr>
              <a:lnSpc>
                <a:spcPct val="114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add ­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-ing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­-ness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­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-ion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some verbs and adjectives to form nouns.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752600" y="2495550"/>
          <a:ext cx="5334000" cy="20113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3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284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Verb/Adjective </a:t>
                      </a:r>
                      <a:r>
                        <a:rPr lang="zh-CN" sz="2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＋ 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Suffix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→    Noun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84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zh-CN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＋ 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→    </a:t>
                      </a:r>
                      <a:r>
                        <a:rPr lang="en-US" sz="2200" b="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84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ill </a:t>
                      </a:r>
                      <a:r>
                        <a:rPr lang="en-US" sz="2200" b="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</a:t>
                      </a:r>
                      <a:r>
                        <a:rPr lang="zh-CN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＋ 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ness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→     </a:t>
                      </a:r>
                      <a:r>
                        <a:rPr lang="en-US" sz="2200" b="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ness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84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act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</a:t>
                      </a:r>
                      <a:r>
                        <a:rPr lang="en-US" sz="2200" b="1" kern="1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＋ </a:t>
                      </a:r>
                      <a:r>
                        <a:rPr lang="en-US" sz="22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ion 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→      </a:t>
                      </a:r>
                      <a:r>
                        <a:rPr lang="en-US" sz="2200" b="0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</a:t>
                      </a:r>
                      <a:r>
                        <a:rPr lang="en-US" sz="2200" b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ion</a:t>
                      </a:r>
                      <a:endParaRPr lang="zh-CN" sz="2200" b="1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2543" name="图片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矩形 12"/>
          <p:cNvSpPr>
            <a:spLocks noChangeArrowheads="1"/>
          </p:cNvSpPr>
          <p:nvPr/>
        </p:nvSpPr>
        <p:spPr bwMode="auto">
          <a:xfrm>
            <a:off x="533400" y="666750"/>
            <a:ext cx="82296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14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A)Change the following verbs and adjectives into nouns by adding the correct suffixes. You may use a dictionary to help you.</a:t>
            </a:r>
            <a:endParaRPr lang="en-US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矩形 12"/>
          <p:cNvSpPr>
            <a:spLocks noChangeArrowheads="1"/>
          </p:cNvSpPr>
          <p:nvPr/>
        </p:nvSpPr>
        <p:spPr bwMode="auto">
          <a:xfrm>
            <a:off x="1066800" y="1885950"/>
            <a:ext cx="32004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1 </a:t>
            </a:r>
            <a:r>
              <a:rPr lang="en-US" altLang="zh-CN" sz="2400">
                <a:latin typeface="Times New Roman" panose="02020603050405020304" pitchFamily="18" charset="0"/>
              </a:rPr>
              <a:t>discuss  ________</a:t>
            </a:r>
          </a:p>
          <a:p>
            <a:pPr marL="355600" indent="-35560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2 </a:t>
            </a:r>
            <a:r>
              <a:rPr lang="en-US" altLang="zh-CN" sz="2400">
                <a:latin typeface="Times New Roman" panose="02020603050405020304" pitchFamily="18" charset="0"/>
              </a:rPr>
              <a:t>collect   ________</a:t>
            </a:r>
          </a:p>
          <a:p>
            <a:pPr marL="355600" indent="-35560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3</a:t>
            </a:r>
            <a:r>
              <a:rPr lang="en-US" altLang="zh-CN" sz="2400">
                <a:latin typeface="Times New Roman" panose="02020603050405020304" pitchFamily="18" charset="0"/>
              </a:rPr>
              <a:t> kind      ________</a:t>
            </a:r>
          </a:p>
          <a:p>
            <a:pPr marL="355600" indent="-35560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4</a:t>
            </a:r>
            <a:r>
              <a:rPr lang="en-US" altLang="zh-CN" sz="2400">
                <a:latin typeface="Times New Roman" panose="02020603050405020304" pitchFamily="18" charset="0"/>
              </a:rPr>
              <a:t> sick       ________</a:t>
            </a:r>
          </a:p>
          <a:p>
            <a:pPr marL="355600" indent="-35560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5</a:t>
            </a:r>
            <a:r>
              <a:rPr lang="en-US" altLang="zh-CN" sz="2400">
                <a:latin typeface="Times New Roman" panose="02020603050405020304" pitchFamily="18" charset="0"/>
              </a:rPr>
              <a:t> feel       ________</a:t>
            </a:r>
            <a:endParaRPr lang="en-US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6" name="矩形 12"/>
          <p:cNvSpPr>
            <a:spLocks noChangeArrowheads="1"/>
          </p:cNvSpPr>
          <p:nvPr/>
        </p:nvSpPr>
        <p:spPr bwMode="auto">
          <a:xfrm>
            <a:off x="4572000" y="1885950"/>
            <a:ext cx="32004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6</a:t>
            </a:r>
            <a:r>
              <a:rPr lang="en-US" altLang="zh-CN" sz="2400">
                <a:latin typeface="Times New Roman" panose="02020603050405020304" pitchFamily="18" charset="0"/>
              </a:rPr>
              <a:t> celebrate   ________</a:t>
            </a:r>
          </a:p>
          <a:p>
            <a:pPr marL="355600" indent="-35560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7</a:t>
            </a:r>
            <a:r>
              <a:rPr lang="en-US" altLang="zh-CN" sz="2400">
                <a:latin typeface="Times New Roman" panose="02020603050405020304" pitchFamily="18" charset="0"/>
              </a:rPr>
              <a:t> begin        ________</a:t>
            </a:r>
          </a:p>
          <a:p>
            <a:pPr marL="355600" indent="-35560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8</a:t>
            </a:r>
            <a:r>
              <a:rPr lang="en-US" altLang="zh-CN" sz="2400">
                <a:latin typeface="Times New Roman" panose="02020603050405020304" pitchFamily="18" charset="0"/>
              </a:rPr>
              <a:t> dark          ________</a:t>
            </a:r>
          </a:p>
          <a:p>
            <a:pPr marL="355600" indent="-35560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9</a:t>
            </a:r>
            <a:r>
              <a:rPr lang="en-US" altLang="zh-CN" sz="2400">
                <a:latin typeface="Times New Roman" panose="02020603050405020304" pitchFamily="18" charset="0"/>
              </a:rPr>
              <a:t> meet         ________</a:t>
            </a:r>
          </a:p>
          <a:p>
            <a:pPr marL="355600" indent="-35560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10</a:t>
            </a:r>
            <a:r>
              <a:rPr lang="en-US" altLang="zh-CN" sz="2400">
                <a:latin typeface="Times New Roman" panose="02020603050405020304" pitchFamily="18" charset="0"/>
              </a:rPr>
              <a:t> invite      ________</a:t>
            </a:r>
            <a:endParaRPr lang="en-US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078538" y="4211638"/>
            <a:ext cx="1449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invitation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286000" y="2027238"/>
            <a:ext cx="1519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discussion</a:t>
            </a: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330450" y="2592388"/>
            <a:ext cx="1430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collection</a:t>
            </a:r>
            <a:endParaRPr lang="zh-CN" alt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2327275" y="3133725"/>
            <a:ext cx="1333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kindness</a:t>
            </a:r>
            <a:endParaRPr lang="zh-CN" alt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371725" y="3676650"/>
            <a:ext cx="1244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sickness</a:t>
            </a:r>
            <a:endParaRPr lang="zh-CN" alt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405063" y="4211638"/>
            <a:ext cx="1054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feeling</a:t>
            </a:r>
            <a:endParaRPr lang="zh-CN" alt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6019800" y="2036763"/>
            <a:ext cx="16525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celebration</a:t>
            </a:r>
            <a:endParaRPr lang="zh-CN" alt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6040438" y="2581275"/>
            <a:ext cx="14843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beginning</a:t>
            </a:r>
            <a:endParaRPr lang="zh-CN" alt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6146800" y="3130550"/>
            <a:ext cx="1366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darkness</a:t>
            </a:r>
            <a:endParaRPr lang="zh-CN" alt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6151563" y="3671888"/>
            <a:ext cx="1227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meeting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矩形 12"/>
          <p:cNvSpPr>
            <a:spLocks noChangeArrowheads="1"/>
          </p:cNvSpPr>
          <p:nvPr/>
        </p:nvSpPr>
        <p:spPr bwMode="auto">
          <a:xfrm>
            <a:off x="457200" y="666750"/>
            <a:ext cx="82296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14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B)Fill in the blanks with the words in brackets. Change each word into a noun by adding a suffix. Use the plural form if necessary.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12"/>
          <p:cNvSpPr>
            <a:spLocks noChangeArrowheads="1"/>
          </p:cNvSpPr>
          <p:nvPr/>
        </p:nvSpPr>
        <p:spPr bwMode="auto">
          <a:xfrm>
            <a:off x="762000" y="1878013"/>
            <a:ext cx="7772400" cy="275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2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Dear all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members of the Wild Animals Club. Many wild animals are now in danger because of (1)________ (hunt). They need our (2)___________ (protect)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Wild animals are our friends. Some famous artists have wonderful (3)________ (paint) of them. Wild animals also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889625" y="2792413"/>
            <a:ext cx="1211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hunting</a:t>
            </a: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046413" y="3213100"/>
            <a:ext cx="1528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protection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446338" y="4140200"/>
            <a:ext cx="140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paintings</a:t>
            </a:r>
            <a:endParaRPr lang="zh-CN" altLang="en-US"/>
          </a:p>
        </p:txBody>
      </p:sp>
      <p:pic>
        <p:nvPicPr>
          <p:cNvPr id="24583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矩形 12"/>
          <p:cNvSpPr>
            <a:spLocks noChangeArrowheads="1"/>
          </p:cNvSpPr>
          <p:nvPr/>
        </p:nvSpPr>
        <p:spPr bwMode="auto">
          <a:xfrm>
            <a:off x="762000" y="971550"/>
            <a:ext cx="77724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</a:rPr>
              <a:t>have their own families. They have (4)________ (feel) of (5)__________ (happy) and (6)________ (sad)</a:t>
            </a:r>
            <a:r>
              <a:rPr lang="zh-CN" altLang="en-US" sz="2400">
                <a:latin typeface="Times New Roman" panose="02020603050405020304" pitchFamily="18" charset="0"/>
              </a:rPr>
              <a:t>．</a:t>
            </a:r>
            <a:r>
              <a:rPr lang="en-US" altLang="zh-CN" sz="2400">
                <a:latin typeface="Times New Roman" panose="02020603050405020304" pitchFamily="18" charset="0"/>
              </a:rPr>
              <a:t>We should not kill them for any reason.</a:t>
            </a:r>
          </a:p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</a:rPr>
              <a:t>We hope you can accept our (7)__________ (invite) and join us. Thank you for your (8)________ (kind)</a:t>
            </a:r>
            <a:r>
              <a:rPr lang="zh-CN" altLang="en-US" sz="2400">
                <a:latin typeface="Times New Roman" panose="02020603050405020304" pitchFamily="18" charset="0"/>
              </a:rPr>
              <a:t>．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5562600" y="1123950"/>
            <a:ext cx="1174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feelings</a:t>
            </a: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219200" y="1619250"/>
            <a:ext cx="1485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happiness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673600" y="1681163"/>
            <a:ext cx="11779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sadness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705350" y="2752725"/>
            <a:ext cx="1449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invitation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073525" y="3298825"/>
            <a:ext cx="1333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kindness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50900" y="885825"/>
            <a:ext cx="7385050" cy="5318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6626" name="TextBox 39"/>
          <p:cNvSpPr txBox="1">
            <a:spLocks noChangeArrowheads="1"/>
          </p:cNvSpPr>
          <p:nvPr/>
        </p:nvSpPr>
        <p:spPr bwMode="auto">
          <a:xfrm>
            <a:off x="2638425" y="871538"/>
            <a:ext cx="535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illness /'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ɪlnəs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疾病</a:t>
            </a:r>
          </a:p>
        </p:txBody>
      </p:sp>
      <p:sp>
        <p:nvSpPr>
          <p:cNvPr id="26627" name="AutoShape 2"/>
          <p:cNvSpPr>
            <a:spLocks noChangeArrowheads="1"/>
          </p:cNvSpPr>
          <p:nvPr/>
        </p:nvSpPr>
        <p:spPr bwMode="auto">
          <a:xfrm flipH="1">
            <a:off x="850900" y="965200"/>
            <a:ext cx="1450975" cy="3794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28" name="文本框 24"/>
          <p:cNvSpPr txBox="1">
            <a:spLocks noChangeArrowheads="1"/>
          </p:cNvSpPr>
          <p:nvPr/>
        </p:nvSpPr>
        <p:spPr bwMode="auto">
          <a:xfrm>
            <a:off x="952500" y="920750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963613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219200" y="1593850"/>
            <a:ext cx="69342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: We are certain that he will get over his illness.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我们确信他会战胜病魔的。</a:t>
            </a:r>
          </a:p>
        </p:txBody>
      </p:sp>
      <p:sp>
        <p:nvSpPr>
          <p:cNvPr id="11" name="矩形 9"/>
          <p:cNvSpPr>
            <a:spLocks noChangeArrowheads="1"/>
          </p:cNvSpPr>
          <p:nvPr/>
        </p:nvSpPr>
        <p:spPr bwMode="auto">
          <a:xfrm>
            <a:off x="1547813" y="2965450"/>
            <a:ext cx="6681787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illness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是由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ill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加后缀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­ness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构成的。类似的词还有：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happiness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goodness, kindness, tiredness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等。。</a:t>
            </a:r>
          </a:p>
        </p:txBody>
      </p:sp>
      <p:sp>
        <p:nvSpPr>
          <p:cNvPr id="26632" name="TextBox 39"/>
          <p:cNvSpPr txBox="1">
            <a:spLocks noChangeArrowheads="1"/>
          </p:cNvSpPr>
          <p:nvPr/>
        </p:nvSpPr>
        <p:spPr bwMode="auto">
          <a:xfrm>
            <a:off x="690563" y="3048000"/>
            <a:ext cx="12954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</a:t>
            </a:r>
          </a:p>
        </p:txBody>
      </p:sp>
      <p:pic>
        <p:nvPicPr>
          <p:cNvPr id="26633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68350" y="873125"/>
            <a:ext cx="7385050" cy="5556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7650" name="TextBox 39"/>
          <p:cNvSpPr txBox="1">
            <a:spLocks noChangeArrowheads="1"/>
          </p:cNvSpPr>
          <p:nvPr/>
        </p:nvSpPr>
        <p:spPr bwMode="auto">
          <a:xfrm>
            <a:off x="2566988" y="857250"/>
            <a:ext cx="55038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because of   “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由于，因为”，</a:t>
            </a:r>
          </a:p>
        </p:txBody>
      </p:sp>
      <p:sp>
        <p:nvSpPr>
          <p:cNvPr id="27651" name="AutoShape 2"/>
          <p:cNvSpPr>
            <a:spLocks noChangeArrowheads="1"/>
          </p:cNvSpPr>
          <p:nvPr/>
        </p:nvSpPr>
        <p:spPr bwMode="auto">
          <a:xfrm flipH="1">
            <a:off x="768350" y="971550"/>
            <a:ext cx="1450975" cy="344488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2" name="文本框 24"/>
          <p:cNvSpPr txBox="1">
            <a:spLocks noChangeArrowheads="1"/>
          </p:cNvSpPr>
          <p:nvPr/>
        </p:nvSpPr>
        <p:spPr bwMode="auto">
          <a:xfrm>
            <a:off x="869950" y="909638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032000" y="963613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3" name="矩形 8"/>
          <p:cNvSpPr>
            <a:spLocks noChangeArrowheads="1"/>
          </p:cNvSpPr>
          <p:nvPr/>
        </p:nvSpPr>
        <p:spPr bwMode="auto">
          <a:xfrm>
            <a:off x="914400" y="1504950"/>
            <a:ext cx="711676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7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of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是介词，后面可以接名词、代词或动词的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­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ing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形式。</a:t>
            </a:r>
          </a:p>
        </p:txBody>
      </p:sp>
      <p:sp>
        <p:nvSpPr>
          <p:cNvPr id="27655" name="TextBox 39"/>
          <p:cNvSpPr txBox="1">
            <a:spLocks noChangeArrowheads="1"/>
          </p:cNvSpPr>
          <p:nvPr/>
        </p:nvSpPr>
        <p:spPr bwMode="auto">
          <a:xfrm>
            <a:off x="898525" y="2239963"/>
            <a:ext cx="1295400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</a:t>
            </a:r>
          </a:p>
        </p:txBody>
      </p:sp>
      <p:sp>
        <p:nvSpPr>
          <p:cNvPr id="27656" name="矩形 11"/>
          <p:cNvSpPr>
            <a:spLocks noChangeArrowheads="1"/>
          </p:cNvSpPr>
          <p:nvPr/>
        </p:nvSpPr>
        <p:spPr bwMode="auto">
          <a:xfrm>
            <a:off x="1395413" y="2301875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sp>
        <p:nvSpPr>
          <p:cNvPr id="11" name="矩形 8"/>
          <p:cNvSpPr>
            <a:spLocks noChangeArrowheads="1"/>
          </p:cNvSpPr>
          <p:nvPr/>
        </p:nvSpPr>
        <p:spPr bwMode="auto">
          <a:xfrm>
            <a:off x="2560638" y="2143125"/>
            <a:ext cx="41513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>
              <a:lnSpc>
                <a:spcPct val="17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辨析：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because of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because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43000" y="2876550"/>
          <a:ext cx="6934200" cy="164623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74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because of</a:t>
                      </a:r>
                      <a:endParaRPr lang="zh-CN" sz="2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介词短语，后面可以接名词、代词或动词的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­ing</a:t>
                      </a:r>
                      <a:r>
                        <a:rPr lang="zh-CN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形式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7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because</a:t>
                      </a:r>
                      <a:endParaRPr lang="zh-CN" sz="2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连词，后面接表示直接原因的句子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0900" y="838200"/>
            <a:ext cx="7531100" cy="5127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8674" name="TextBox 39"/>
          <p:cNvSpPr txBox="1">
            <a:spLocks noChangeArrowheads="1"/>
          </p:cNvSpPr>
          <p:nvPr/>
        </p:nvSpPr>
        <p:spPr bwMode="auto">
          <a:xfrm>
            <a:off x="2638425" y="819150"/>
            <a:ext cx="57324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accept /ək'sept/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vt.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&amp;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 vi.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接受，收受</a:t>
            </a:r>
          </a:p>
        </p:txBody>
      </p:sp>
      <p:sp>
        <p:nvSpPr>
          <p:cNvPr id="28675" name="AutoShape 2"/>
          <p:cNvSpPr>
            <a:spLocks noChangeArrowheads="1"/>
          </p:cNvSpPr>
          <p:nvPr/>
        </p:nvSpPr>
        <p:spPr bwMode="auto">
          <a:xfrm flipH="1">
            <a:off x="839788" y="922338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76" name="文本框 24"/>
          <p:cNvSpPr txBox="1">
            <a:spLocks noChangeArrowheads="1"/>
          </p:cNvSpPr>
          <p:nvPr/>
        </p:nvSpPr>
        <p:spPr bwMode="auto">
          <a:xfrm>
            <a:off x="1100138" y="863600"/>
            <a:ext cx="13382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114550" y="927100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762000" y="1447800"/>
            <a:ext cx="7772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Please accept this small gift.</a:t>
            </a:r>
          </a:p>
          <a:p>
            <a:pPr indent="535305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请接受这份小礼物。</a:t>
            </a:r>
          </a:p>
          <a:p>
            <a:pPr indent="535305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invited her to my birthday party, and she accepted.</a:t>
            </a:r>
          </a:p>
          <a:p>
            <a:pPr indent="535305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我邀请她来参加我的生日聚会，她接受了邀请。</a:t>
            </a:r>
          </a:p>
        </p:txBody>
      </p:sp>
      <p:sp>
        <p:nvSpPr>
          <p:cNvPr id="28679" name="TextBox 39"/>
          <p:cNvSpPr txBox="1">
            <a:spLocks noChangeArrowheads="1"/>
          </p:cNvSpPr>
          <p:nvPr/>
        </p:nvSpPr>
        <p:spPr bwMode="auto">
          <a:xfrm>
            <a:off x="762000" y="3802063"/>
            <a:ext cx="833438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</a:t>
            </a:r>
          </a:p>
        </p:txBody>
      </p:sp>
      <p:sp>
        <p:nvSpPr>
          <p:cNvPr id="14" name="TextBox 39"/>
          <p:cNvSpPr txBox="1">
            <a:spLocks noChangeArrowheads="1"/>
          </p:cNvSpPr>
          <p:nvPr/>
        </p:nvSpPr>
        <p:spPr bwMode="auto">
          <a:xfrm>
            <a:off x="1543050" y="3786188"/>
            <a:ext cx="57324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accept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的反义词为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refuse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，意为“拒绝”。</a:t>
            </a:r>
          </a:p>
        </p:txBody>
      </p:sp>
      <p:pic>
        <p:nvPicPr>
          <p:cNvPr id="28681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39"/>
          <p:cNvSpPr txBox="1">
            <a:spLocks noChangeArrowheads="1"/>
          </p:cNvSpPr>
          <p:nvPr/>
        </p:nvSpPr>
        <p:spPr bwMode="auto">
          <a:xfrm>
            <a:off x="1143000" y="819150"/>
            <a:ext cx="57324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辨析：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accept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receive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TextBox 39"/>
          <p:cNvSpPr txBox="1">
            <a:spLocks noChangeArrowheads="1"/>
          </p:cNvSpPr>
          <p:nvPr/>
        </p:nvSpPr>
        <p:spPr bwMode="auto">
          <a:xfrm>
            <a:off x="1143000" y="1352550"/>
            <a:ext cx="67818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accept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表示的是一种主动的行为，有满意或允诺的意味；同意接受，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receive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是客观上收到。</a:t>
            </a:r>
          </a:p>
        </p:txBody>
      </p:sp>
      <p:sp>
        <p:nvSpPr>
          <p:cNvPr id="2" name="矩形 1"/>
          <p:cNvSpPr/>
          <p:nvPr/>
        </p:nvSpPr>
        <p:spPr>
          <a:xfrm>
            <a:off x="1219200" y="2640013"/>
            <a:ext cx="6858000" cy="16843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8650" indent="-628650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Nancy received a present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 she didn't accept it.</a:t>
            </a:r>
          </a:p>
          <a:p>
            <a:pPr marL="628650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南希收到了一份礼物，但是她没有接受。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矩形 1"/>
          <p:cNvSpPr>
            <a:spLocks noChangeArrowheads="1"/>
          </p:cNvSpPr>
          <p:nvPr/>
        </p:nvSpPr>
        <p:spPr bwMode="auto">
          <a:xfrm>
            <a:off x="609600" y="825500"/>
            <a:ext cx="7848600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一、根据汉语提示填写单词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It's a ________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可耻的事或人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to sell the animals' fur.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Are they dangerous to ________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人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)?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He can't climb the hill because of his ________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疾病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She has long and ________ 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浓密的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hair.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No one knows what he does for a ________(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生计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935163" y="1509713"/>
            <a:ext cx="1023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shame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919538" y="2051050"/>
            <a:ext cx="1228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humans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843588" y="2606675"/>
            <a:ext cx="987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illness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492500" y="3160713"/>
            <a:ext cx="8524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thick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418138" y="3719513"/>
            <a:ext cx="919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living</a:t>
            </a:r>
            <a:endParaRPr lang="zh-CN" altLang="en-US"/>
          </a:p>
        </p:txBody>
      </p:sp>
      <p:pic>
        <p:nvPicPr>
          <p:cNvPr id="30727" name="图片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819150"/>
            <a:ext cx="21145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矩形 12"/>
          <p:cNvSpPr>
            <a:spLocks noChangeArrowheads="1"/>
          </p:cNvSpPr>
          <p:nvPr/>
        </p:nvSpPr>
        <p:spPr bwMode="auto">
          <a:xfrm>
            <a:off x="3352800" y="835025"/>
            <a:ext cx="38862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 algn="just">
              <a:lnSpc>
                <a:spcPct val="114000"/>
              </a:lnSpc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保护动物，人人有责</a:t>
            </a:r>
            <a:endParaRPr lang="en-US" altLang="zh-CN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2291" name="Picture 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9800" y="2130425"/>
            <a:ext cx="2020888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1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54363" y="1581150"/>
            <a:ext cx="2147887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矩形 1"/>
          <p:cNvSpPr>
            <a:spLocks noChangeArrowheads="1"/>
          </p:cNvSpPr>
          <p:nvPr/>
        </p:nvSpPr>
        <p:spPr bwMode="auto">
          <a:xfrm>
            <a:off x="533400" y="755650"/>
            <a:ext cx="806926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二、用所给词的适当形式填空</a:t>
            </a:r>
          </a:p>
          <a:p>
            <a:pPr marL="355600" indent="-3556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Giant pandas are ________ (lose) their living areas.</a:t>
            </a:r>
          </a:p>
          <a:p>
            <a:pPr marL="355600" indent="-3556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There are not so many ________ (wolf) as before.</a:t>
            </a:r>
          </a:p>
          <a:p>
            <a:pPr marL="355600" indent="-3556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If _______(hunt) see an elephant in the wild, they will kill it.</a:t>
            </a:r>
          </a:p>
          <a:p>
            <a:pPr marL="355600" indent="-3556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Thank you for your __________ (kind)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 marL="355600" indent="-3556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We should take ________ (act) to protect wild animals.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352800" y="1428750"/>
            <a:ext cx="954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losing</a:t>
            </a: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935413" y="1998663"/>
            <a:ext cx="1057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wolves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289050" y="2538413"/>
            <a:ext cx="119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hunters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643313" y="3105150"/>
            <a:ext cx="164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kindness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276600" y="3659188"/>
            <a:ext cx="98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action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990600" y="971550"/>
            <a:ext cx="71628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shame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illness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accept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because of </a:t>
            </a:r>
          </a:p>
        </p:txBody>
      </p:sp>
      <p:pic>
        <p:nvPicPr>
          <p:cNvPr id="32770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39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33400" y="666750"/>
            <a:ext cx="48768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Integrated skills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   Helping wild animals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538163" y="1885950"/>
            <a:ext cx="792003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5305" indent="-5353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A1)Millie and Daniel want to help wild animals. They are reading a book about animals. Listen to their conversation. Help them complete the fact sheets.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6" name="图片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39"/>
          <p:cNvPicPr>
            <a:picLocks noChangeAspect="1" noChangeArrowheads="1"/>
          </p:cNvPicPr>
          <p:nvPr/>
        </p:nvPicPr>
        <p:blipFill>
          <a:blip r:embed="rId3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矩形 33"/>
          <p:cNvSpPr>
            <a:spLocks noChangeArrowheads="1"/>
          </p:cNvSpPr>
          <p:nvPr/>
        </p:nvSpPr>
        <p:spPr bwMode="auto">
          <a:xfrm>
            <a:off x="4572000" y="1885950"/>
            <a:ext cx="2286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 Food</a:t>
            </a:r>
          </a:p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animals</a:t>
            </a:r>
            <a:endParaRPr lang="en-US" altLang="zh-CN" sz="2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339" name="组合 1"/>
          <p:cNvGrpSpPr/>
          <p:nvPr/>
        </p:nvGrpSpPr>
        <p:grpSpPr bwMode="auto">
          <a:xfrm>
            <a:off x="754063" y="706438"/>
            <a:ext cx="7399337" cy="3922712"/>
            <a:chOff x="754062" y="600492"/>
            <a:chExt cx="7399338" cy="3922089"/>
          </a:xfrm>
        </p:grpSpPr>
        <p:sp>
          <p:nvSpPr>
            <p:cNvPr id="30" name="矩形 12"/>
            <p:cNvSpPr>
              <a:spLocks noChangeArrowheads="1"/>
            </p:cNvSpPr>
            <p:nvPr/>
          </p:nvSpPr>
          <p:spPr bwMode="auto">
            <a:xfrm>
              <a:off x="4713288" y="2805179"/>
              <a:ext cx="3440112" cy="1717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buFontTx/>
                <a:buNone/>
                <a:defRPr/>
              </a:pPr>
              <a:r>
                <a:rPr lang="en-US" altLang="zh-CN" sz="2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Danger</a:t>
              </a:r>
            </a:p>
            <a:p>
              <a:pPr marL="82550" indent="-82550">
                <a:lnSpc>
                  <a:spcPct val="120000"/>
                </a:lnSpc>
                <a:buFontTx/>
                <a:buNone/>
                <a:defRPr/>
              </a:pPr>
              <a:r>
                <a:rPr lang="en-US" altLang="zh-C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•hunters catch tigers for their fur, bones or other parts of the body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761999" y="752868"/>
              <a:ext cx="2803525" cy="212373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buFontTx/>
                <a:buNone/>
                <a:defRPr/>
              </a:pPr>
              <a:r>
                <a:rPr lang="en-US" altLang="zh-CN" sz="22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Looks</a:t>
              </a:r>
            </a:p>
            <a:p>
              <a:pPr>
                <a:lnSpc>
                  <a:spcPct val="120000"/>
                </a:lnSpc>
                <a:buFontTx/>
                <a:buNone/>
                <a:defRPr/>
              </a:pP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•big and strong</a:t>
              </a:r>
            </a:p>
            <a:p>
              <a:pPr>
                <a:lnSpc>
                  <a:spcPct val="120000"/>
                </a:lnSpc>
                <a:buFontTx/>
                <a:buNone/>
                <a:defRPr/>
              </a:pP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•(1)________ eyes</a:t>
              </a:r>
            </a:p>
            <a:p>
              <a:pPr marL="177800" indent="-177800">
                <a:lnSpc>
                  <a:spcPct val="120000"/>
                </a:lnSpc>
                <a:buFontTx/>
                <a:buNone/>
                <a:defRPr/>
              </a:pP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•(2)________ fur with   (3)________ stripes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754062" y="2846447"/>
              <a:ext cx="3883026" cy="163645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114000"/>
                </a:lnSpc>
                <a:buFontTx/>
                <a:buNone/>
                <a:defRPr/>
              </a:pPr>
              <a:r>
                <a:rPr lang="en-US" altLang="zh-CN" sz="22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Abilities</a:t>
              </a:r>
            </a:p>
            <a:p>
              <a:pPr marL="177800" indent="-177800">
                <a:lnSpc>
                  <a:spcPct val="114000"/>
                </a:lnSpc>
                <a:buFontTx/>
                <a:buNone/>
                <a:defRPr/>
              </a:pP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•can (4)________ fast, but only for a short while</a:t>
              </a:r>
            </a:p>
            <a:p>
              <a:pPr marL="177800" indent="-177800">
                <a:lnSpc>
                  <a:spcPct val="114000"/>
                </a:lnSpc>
                <a:buFontTx/>
                <a:buNone/>
                <a:defRPr/>
              </a:pP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•able to (5)________ and climb</a:t>
              </a:r>
            </a:p>
          </p:txBody>
        </p:sp>
        <p:sp>
          <p:nvSpPr>
            <p:cNvPr id="14343" name="矩形 32"/>
            <p:cNvSpPr>
              <a:spLocks noChangeArrowheads="1"/>
            </p:cNvSpPr>
            <p:nvPr/>
          </p:nvSpPr>
          <p:spPr bwMode="auto">
            <a:xfrm>
              <a:off x="4572000" y="957681"/>
              <a:ext cx="3142456" cy="904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22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Qualities</a:t>
              </a:r>
            </a:p>
            <a:p>
              <a:pPr>
                <a:lnSpc>
                  <a:spcPct val="120000"/>
                </a:lnSpc>
              </a:pP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•</a:t>
              </a:r>
              <a:r>
                <a:rPr lang="en-US" altLang="zh-CN" sz="22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like to live (6)________</a:t>
              </a:r>
              <a:endParaRPr lang="zh-CN" altLang="en-US" dirty="0"/>
            </a:p>
          </p:txBody>
        </p:sp>
        <p:sp>
          <p:nvSpPr>
            <p:cNvPr id="14344" name="矩形 34"/>
            <p:cNvSpPr>
              <a:spLocks noChangeArrowheads="1"/>
            </p:cNvSpPr>
            <p:nvPr/>
          </p:nvSpPr>
          <p:spPr bwMode="auto">
            <a:xfrm>
              <a:off x="3618226" y="600492"/>
              <a:ext cx="945836" cy="498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2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Tigers</a:t>
              </a:r>
              <a:endPara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419225" y="1690688"/>
            <a:ext cx="9382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bright</a:t>
            </a:r>
            <a:endParaRPr lang="zh-CN" altLang="en-US" sz="2200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379538" y="2109788"/>
            <a:ext cx="10160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orange</a:t>
            </a:r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504950" y="2497138"/>
            <a:ext cx="7651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dark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071688" y="3351213"/>
            <a:ext cx="6238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run</a:t>
            </a: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290763" y="4130675"/>
            <a:ext cx="8112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swim</a:t>
            </a:r>
            <a:endParaRPr lang="zh-CN" alt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553200" y="1490663"/>
            <a:ext cx="8270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alone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矩形 20"/>
          <p:cNvSpPr>
            <a:spLocks noChangeArrowheads="1"/>
          </p:cNvSpPr>
          <p:nvPr/>
        </p:nvSpPr>
        <p:spPr bwMode="auto">
          <a:xfrm>
            <a:off x="4419600" y="1428750"/>
            <a:ext cx="36576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Food</a:t>
            </a:r>
          </a:p>
          <a:p>
            <a:pPr>
              <a:lnSpc>
                <a:spcPct val="120000"/>
              </a:lnSpc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animals</a:t>
            </a:r>
          </a:p>
          <a:p>
            <a:pPr>
              <a:lnSpc>
                <a:spcPct val="120000"/>
              </a:lnSpc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sometimes (12)________</a:t>
            </a:r>
            <a:endParaRPr lang="zh-CN" altLang="zh-CN" sz="2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" name="矩形 12"/>
          <p:cNvSpPr>
            <a:spLocks noChangeArrowheads="1"/>
          </p:cNvSpPr>
          <p:nvPr/>
        </p:nvSpPr>
        <p:spPr bwMode="auto">
          <a:xfrm>
            <a:off x="4419600" y="2867025"/>
            <a:ext cx="45529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Danger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altLang="zh-C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•losing  living areas</a:t>
            </a:r>
          </a:p>
          <a:p>
            <a:pPr marL="177800" indent="-177800">
              <a:lnSpc>
                <a:spcPct val="120000"/>
              </a:lnSpc>
              <a:buFontTx/>
              <a:buNone/>
              <a:defRPr/>
            </a:pPr>
            <a:r>
              <a:rPr lang="en-US" altLang="zh-CN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•people kill wolves because they think wolves are dangerous to humans</a:t>
            </a:r>
          </a:p>
        </p:txBody>
      </p:sp>
      <p:sp>
        <p:nvSpPr>
          <p:cNvPr id="16388" name="矩形 23"/>
          <p:cNvSpPr>
            <a:spLocks noChangeArrowheads="1"/>
          </p:cNvSpPr>
          <p:nvPr/>
        </p:nvSpPr>
        <p:spPr bwMode="auto">
          <a:xfrm>
            <a:off x="617538" y="742950"/>
            <a:ext cx="280352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</a:rPr>
              <a:t> Looks</a:t>
            </a:r>
          </a:p>
          <a:p>
            <a:pPr>
              <a:lnSpc>
                <a:spcPct val="114000"/>
              </a:lnSpc>
            </a:pP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not very (7)________</a:t>
            </a:r>
          </a:p>
          <a:p>
            <a:pPr>
              <a:lnSpc>
                <a:spcPct val="114000"/>
              </a:lnSpc>
            </a:pP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thick (8)________</a:t>
            </a:r>
            <a:endParaRPr lang="en-US" altLang="zh-CN" sz="21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09600" y="1809750"/>
            <a:ext cx="3883025" cy="1905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4000"/>
              </a:lnSpc>
              <a:buFontTx/>
              <a:buNone/>
              <a:defRPr/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Abilities</a:t>
            </a:r>
          </a:p>
          <a:p>
            <a:pPr marL="177800" indent="-177800">
              <a:lnSpc>
                <a:spcPct val="114000"/>
              </a:lnSpc>
              <a:buFontTx/>
              <a:buNone/>
              <a:defRPr/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•can see, hear and (9)________ things far away</a:t>
            </a:r>
          </a:p>
          <a:p>
            <a:pPr marL="177800" indent="-177800">
              <a:lnSpc>
                <a:spcPct val="114000"/>
              </a:lnSpc>
              <a:buFontTx/>
              <a:buNone/>
              <a:defRPr/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•can run for (10)________ without stopping</a:t>
            </a:r>
          </a:p>
        </p:txBody>
      </p:sp>
      <p:sp>
        <p:nvSpPr>
          <p:cNvPr id="16390" name="矩形 25"/>
          <p:cNvSpPr>
            <a:spLocks noChangeArrowheads="1"/>
          </p:cNvSpPr>
          <p:nvPr/>
        </p:nvSpPr>
        <p:spPr bwMode="auto">
          <a:xfrm>
            <a:off x="685800" y="3546475"/>
            <a:ext cx="45720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</a:rPr>
              <a:t> Qualities</a:t>
            </a:r>
          </a:p>
          <a:p>
            <a:pPr>
              <a:lnSpc>
                <a:spcPct val="114000"/>
              </a:lnSpc>
            </a:pP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often work as a team</a:t>
            </a:r>
          </a:p>
          <a:p>
            <a:pPr>
              <a:lnSpc>
                <a:spcPct val="114000"/>
              </a:lnSpc>
            </a:pP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altLang="zh-CN" sz="21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never kill for (11)_______Food</a:t>
            </a:r>
          </a:p>
        </p:txBody>
      </p:sp>
      <p:sp>
        <p:nvSpPr>
          <p:cNvPr id="16391" name="矩形 26"/>
          <p:cNvSpPr>
            <a:spLocks noChangeArrowheads="1"/>
          </p:cNvSpPr>
          <p:nvPr/>
        </p:nvSpPr>
        <p:spPr bwMode="auto">
          <a:xfrm>
            <a:off x="4059238" y="590550"/>
            <a:ext cx="10461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100" b="1">
                <a:solidFill>
                  <a:srgbClr val="000000"/>
                </a:solidFill>
                <a:latin typeface="Times New Roman" panose="02020603050405020304" pitchFamily="18" charset="0"/>
              </a:rPr>
              <a:t>Wolves</a:t>
            </a:r>
            <a:endParaRPr lang="en-US" altLang="zh-CN" sz="21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270125" y="1111250"/>
            <a:ext cx="5619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big</a:t>
            </a:r>
            <a:endParaRPr lang="zh-CN" alt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847850" y="1481138"/>
            <a:ext cx="846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fur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3159125" y="2216150"/>
            <a:ext cx="8112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smell</a:t>
            </a:r>
            <a:endParaRPr lang="zh-CN" alt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2622550" y="2919413"/>
            <a:ext cx="8731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hours</a:t>
            </a:r>
            <a:endParaRPr lang="zh-CN" altLang="en-US"/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900363" y="4303713"/>
            <a:ext cx="5921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fun</a:t>
            </a:r>
            <a:endParaRPr lang="zh-CN" altLang="en-US"/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6494463" y="2219325"/>
            <a:ext cx="733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fruit</a:t>
            </a:r>
            <a:endParaRPr lang="zh-CN" altLang="en-US"/>
          </a:p>
        </p:txBody>
      </p:sp>
      <p:pic>
        <p:nvPicPr>
          <p:cNvPr id="16398" name="图片 3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39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矩形 12"/>
          <p:cNvSpPr>
            <a:spLocks noChangeArrowheads="1"/>
          </p:cNvSpPr>
          <p:nvPr/>
        </p:nvSpPr>
        <p:spPr bwMode="auto">
          <a:xfrm>
            <a:off x="381000" y="625475"/>
            <a:ext cx="83820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0850" indent="-450850" algn="just">
              <a:lnSpc>
                <a:spcPct val="114000"/>
              </a:lnSpc>
            </a:pPr>
            <a:r>
              <a:rPr lang="en-US" altLang="zh-CN" sz="2200" b="1">
                <a:latin typeface="Times New Roman" panose="02020603050405020304" pitchFamily="18" charset="0"/>
              </a:rPr>
              <a:t>A2)Help Millie and Daniel write a letter to tell people why it is important to protect tigers and wolves. Use the fact sheets in Part A1.</a:t>
            </a:r>
            <a:endParaRPr lang="en-US" altLang="zh-CN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矩形 12"/>
          <p:cNvSpPr>
            <a:spLocks noChangeArrowheads="1"/>
          </p:cNvSpPr>
          <p:nvPr/>
        </p:nvSpPr>
        <p:spPr bwMode="auto">
          <a:xfrm>
            <a:off x="685800" y="1657350"/>
            <a:ext cx="7924800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 sz="2200" dirty="0">
                <a:latin typeface="Times New Roman" panose="02020603050405020304" pitchFamily="18" charset="0"/>
              </a:rPr>
              <a:t>Dear Sir or Madam</a:t>
            </a:r>
            <a:r>
              <a:rPr lang="zh-CN" altLang="zh-CN" sz="2200" dirty="0">
                <a:latin typeface="Times New Roman" panose="02020603050405020304" pitchFamily="18" charset="0"/>
              </a:rPr>
              <a:t>，</a:t>
            </a:r>
          </a:p>
          <a:p>
            <a:pPr algn="just">
              <a:lnSpc>
                <a:spcPct val="140000"/>
              </a:lnSpc>
            </a:pPr>
            <a:r>
              <a:rPr lang="en-US" altLang="zh-CN" sz="2200" dirty="0">
                <a:latin typeface="Times New Roman" panose="02020603050405020304" pitchFamily="18" charset="0"/>
              </a:rPr>
              <a:t>We are writing to tell you about some wild animals in danger.</a:t>
            </a:r>
          </a:p>
          <a:p>
            <a:pPr algn="just">
              <a:lnSpc>
                <a:spcPct val="140000"/>
              </a:lnSpc>
            </a:pPr>
            <a:r>
              <a:rPr lang="en-US" altLang="zh-CN" sz="2200" dirty="0">
                <a:latin typeface="Times New Roman" panose="02020603050405020304" pitchFamily="18" charset="0"/>
              </a:rPr>
              <a:t>Tigers are big and (1)________</a:t>
            </a:r>
            <a:r>
              <a:rPr lang="zh-CN" altLang="zh-CN" sz="2200" dirty="0"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latin typeface="Times New Roman" panose="02020603050405020304" pitchFamily="18" charset="0"/>
              </a:rPr>
              <a:t>They have very (2)________ eyes. Tigers like to live (3)________</a:t>
            </a:r>
            <a:r>
              <a:rPr lang="zh-CN" altLang="zh-CN" sz="2200" dirty="0"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latin typeface="Times New Roman" panose="02020603050405020304" pitchFamily="18" charset="0"/>
              </a:rPr>
              <a:t>There are not many tigers in the world now. Tigers are in danger because people catch them for their fur, (4)________ or other parts of the body.</a:t>
            </a:r>
            <a:endParaRPr lang="zh-CN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276600" y="2662238"/>
            <a:ext cx="9477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strong</a:t>
            </a:r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858000" y="2686050"/>
            <a:ext cx="9382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bright</a:t>
            </a:r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373438" y="3141663"/>
            <a:ext cx="8286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alone</a:t>
            </a:r>
            <a:endParaRPr lang="zh-CN" alt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600200" y="4090988"/>
            <a:ext cx="8747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bones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矩形 12"/>
          <p:cNvSpPr>
            <a:spLocks noChangeArrowheads="1"/>
          </p:cNvSpPr>
          <p:nvPr/>
        </p:nvSpPr>
        <p:spPr bwMode="auto">
          <a:xfrm>
            <a:off x="685800" y="744538"/>
            <a:ext cx="7924800" cy="388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 sz="2200">
                <a:latin typeface="Times New Roman" panose="02020603050405020304" pitchFamily="18" charset="0"/>
              </a:rPr>
              <a:t>Wolves are not very big. They can see, (5)________ and (6)________ things far away. They often work as a (7) ________</a:t>
            </a:r>
            <a:r>
              <a:rPr lang="zh-CN" altLang="zh-CN" sz="2200"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latin typeface="Times New Roman" panose="02020603050405020304" pitchFamily="18" charset="0"/>
              </a:rPr>
              <a:t>Sadly, they have fewer and fewer</a:t>
            </a:r>
            <a:r>
              <a:rPr lang="zh-CN" altLang="zh-CN" sz="2200">
                <a:latin typeface="Times New Roman" panose="02020603050405020304" pitchFamily="18" charset="0"/>
              </a:rPr>
              <a:t> </a:t>
            </a:r>
            <a:r>
              <a:rPr lang="en-US" altLang="zh-CN" sz="2200">
                <a:latin typeface="Times New Roman" panose="02020603050405020304" pitchFamily="18" charset="0"/>
              </a:rPr>
              <a:t>living areas, and people kill them because they think wolves are (8)___________ to humans. They are now in danger.</a:t>
            </a:r>
            <a:endParaRPr lang="zh-CN" altLang="zh-CN" sz="2200">
              <a:latin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200">
                <a:latin typeface="Times New Roman" panose="02020603050405020304" pitchFamily="18" charset="0"/>
              </a:rPr>
              <a:t>We think we should help these animals.</a:t>
            </a:r>
            <a:endParaRPr lang="zh-CN" altLang="zh-CN" sz="2200">
              <a:latin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200">
                <a:latin typeface="Times New Roman" panose="02020603050405020304" pitchFamily="18" charset="0"/>
              </a:rPr>
              <a:t>Yours sincerely</a:t>
            </a:r>
            <a:r>
              <a:rPr lang="zh-CN" altLang="zh-CN" sz="2200">
                <a:latin typeface="Times New Roman" panose="02020603050405020304" pitchFamily="18" charset="0"/>
              </a:rPr>
              <a:t>，</a:t>
            </a:r>
          </a:p>
          <a:p>
            <a:pPr algn="just">
              <a:lnSpc>
                <a:spcPct val="140000"/>
              </a:lnSpc>
            </a:pPr>
            <a:r>
              <a:rPr lang="en-US" altLang="zh-CN" sz="2200">
                <a:latin typeface="Times New Roman" panose="02020603050405020304" pitchFamily="18" charset="0"/>
              </a:rPr>
              <a:t>Millie Daniel</a:t>
            </a:r>
            <a:endParaRPr lang="en-US" altLang="zh-CN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934200" y="854075"/>
            <a:ext cx="733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hear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219200" y="1309688"/>
            <a:ext cx="811213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smell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955675" y="1801813"/>
            <a:ext cx="7810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team</a:t>
            </a: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6681788" y="2247900"/>
            <a:ext cx="143351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</a:rPr>
              <a:t>dangerous</a:t>
            </a:r>
            <a:endParaRPr lang="zh-CN" altLang="en-US"/>
          </a:p>
        </p:txBody>
      </p:sp>
      <p:pic>
        <p:nvPicPr>
          <p:cNvPr id="18439" name="图片 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矩形 12"/>
          <p:cNvSpPr>
            <a:spLocks noChangeArrowheads="1"/>
          </p:cNvSpPr>
          <p:nvPr/>
        </p:nvSpPr>
        <p:spPr bwMode="auto">
          <a:xfrm>
            <a:off x="685800" y="588963"/>
            <a:ext cx="79248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 Speak up</a:t>
            </a:r>
            <a:r>
              <a:rPr lang="zh-CN" altLang="en-US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It's a great pity!</a:t>
            </a:r>
            <a:endParaRPr lang="en-US" altLang="zh-CN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矩形 12"/>
          <p:cNvSpPr>
            <a:spLocks noChangeArrowheads="1"/>
          </p:cNvSpPr>
          <p:nvPr/>
        </p:nvSpPr>
        <p:spPr bwMode="auto">
          <a:xfrm>
            <a:off x="685800" y="1047750"/>
            <a:ext cx="79248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Millie is talking to her mum about how to protect wild animals. Work in pairs and discuss the topic with your partner. Use the conversation below as a model.</a:t>
            </a:r>
          </a:p>
          <a:p>
            <a:pPr algn="just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Millie</a:t>
            </a:r>
            <a:r>
              <a:rPr lang="zh-CN" altLang="en-US" sz="2000" dirty="0"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latin typeface="Times New Roman" panose="02020603050405020304" pitchFamily="18" charset="0"/>
              </a:rPr>
              <a:t>Mum, I read a book about wild animals today. Some of them are now in danger.</a:t>
            </a:r>
          </a:p>
          <a:p>
            <a:pPr algn="just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Mum</a:t>
            </a:r>
            <a:r>
              <a:rPr lang="zh-CN" altLang="en-US" sz="2000" b="1" dirty="0"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latin typeface="Times New Roman" panose="02020603050405020304" pitchFamily="18" charset="0"/>
              </a:rPr>
              <a:t>I'm sorry to hear that. It's a great pity!</a:t>
            </a:r>
          </a:p>
          <a:p>
            <a:pPr algn="just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Millie</a:t>
            </a:r>
            <a:r>
              <a:rPr lang="zh-CN" altLang="en-US" sz="2000" dirty="0"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latin typeface="Times New Roman" panose="02020603050405020304" pitchFamily="18" charset="0"/>
              </a:rPr>
              <a:t>Yes. Many animals lose their lives because people hunt them. They sell the animals' fur, bones or other parts of the body.</a:t>
            </a:r>
          </a:p>
          <a:p>
            <a:pPr algn="just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Mum</a:t>
            </a:r>
            <a:r>
              <a:rPr lang="zh-CN" altLang="en-US" sz="2000" b="1" dirty="0"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latin typeface="Times New Roman" panose="02020603050405020304" pitchFamily="18" charset="0"/>
              </a:rPr>
              <a:t>What a shame</a:t>
            </a:r>
            <a:r>
              <a:rPr lang="zh-CN" altLang="en-US" sz="2000" dirty="0">
                <a:latin typeface="Times New Roman" panose="02020603050405020304" pitchFamily="18" charset="0"/>
              </a:rPr>
              <a:t>！ </a:t>
            </a:r>
            <a:r>
              <a:rPr lang="en-US" altLang="zh-CN" sz="2000" dirty="0">
                <a:latin typeface="Times New Roman" panose="02020603050405020304" pitchFamily="18" charset="0"/>
              </a:rPr>
              <a:t>We shouldn't buy fur coats any more.</a:t>
            </a:r>
          </a:p>
          <a:p>
            <a:pPr algn="just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Millie</a:t>
            </a:r>
            <a:r>
              <a:rPr lang="zh-CN" altLang="en-US" sz="2000" dirty="0">
                <a:latin typeface="Times New Roman" panose="02020603050405020304" pitchFamily="18" charset="0"/>
              </a:rPr>
              <a:t>：</a:t>
            </a:r>
            <a:r>
              <a:rPr lang="en-US" altLang="zh-CN" sz="2000" dirty="0">
                <a:latin typeface="Times New Roman" panose="02020603050405020304" pitchFamily="18" charset="0"/>
              </a:rPr>
              <a:t>Right. I think everybody should act to protect wild animals.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50900" y="896938"/>
            <a:ext cx="7385050" cy="5318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0482" name="TextBox 39"/>
          <p:cNvSpPr txBox="1">
            <a:spLocks noChangeArrowheads="1"/>
          </p:cNvSpPr>
          <p:nvPr/>
        </p:nvSpPr>
        <p:spPr bwMode="auto">
          <a:xfrm>
            <a:off x="2638425" y="871538"/>
            <a:ext cx="5357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shame /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ʃeɪm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憾事；羞愧</a:t>
            </a:r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 flipH="1">
            <a:off x="850900" y="982663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4" name="文本框 24"/>
          <p:cNvSpPr txBox="1">
            <a:spLocks noChangeArrowheads="1"/>
          </p:cNvSpPr>
          <p:nvPr/>
        </p:nvSpPr>
        <p:spPr bwMode="auto">
          <a:xfrm>
            <a:off x="952500" y="920750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974725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219200" y="1517650"/>
            <a:ext cx="6934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: It's a shame that she wasn't here to see it.</a:t>
            </a:r>
          </a:p>
          <a:p>
            <a:pPr indent="535305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真可惜她没在这儿亲眼看看。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535305">
              <a:lnSpc>
                <a:spcPct val="150000"/>
              </a:lnSpc>
              <a:buFontTx/>
              <a:buNone/>
              <a:defRPr/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a shame! </a:t>
            </a:r>
          </a:p>
          <a:p>
            <a:pPr indent="535305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真遗憾！</a:t>
            </a:r>
          </a:p>
        </p:txBody>
      </p:sp>
      <p:sp>
        <p:nvSpPr>
          <p:cNvPr id="20487" name="TextBox 39"/>
          <p:cNvSpPr txBox="1">
            <a:spLocks noChangeArrowheads="1"/>
          </p:cNvSpPr>
          <p:nvPr/>
        </p:nvSpPr>
        <p:spPr bwMode="auto">
          <a:xfrm>
            <a:off x="1066800" y="3822700"/>
            <a:ext cx="98425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考向</a:t>
            </a:r>
          </a:p>
        </p:txBody>
      </p:sp>
      <p:sp>
        <p:nvSpPr>
          <p:cNvPr id="13" name="矩形 9"/>
          <p:cNvSpPr>
            <a:spLocks noChangeArrowheads="1"/>
          </p:cNvSpPr>
          <p:nvPr/>
        </p:nvSpPr>
        <p:spPr bwMode="auto">
          <a:xfrm>
            <a:off x="1828800" y="3779838"/>
            <a:ext cx="3079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辨析：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shame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pity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0489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0" y="4794250"/>
            <a:ext cx="2668588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13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​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主题​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主题​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主题​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1367</Words>
  <Application>Microsoft Office PowerPoint</Application>
  <PresentationFormat>全屏显示(16:9)</PresentationFormat>
  <Paragraphs>190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9" baseType="lpstr">
      <vt:lpstr>Adobe 黑体 Std R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2018-04-27T09:43:00Z</dcterms:created>
  <dcterms:modified xsi:type="dcterms:W3CDTF">2023-01-16T13:54:51Z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1C1A4435902C4A7F852FB3F27956A5E5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