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5" r:id="rId2"/>
    <p:sldId id="510" r:id="rId3"/>
    <p:sldId id="566" r:id="rId4"/>
    <p:sldId id="574" r:id="rId5"/>
    <p:sldId id="553" r:id="rId6"/>
    <p:sldId id="568" r:id="rId7"/>
    <p:sldId id="565" r:id="rId8"/>
    <p:sldId id="542" r:id="rId9"/>
    <p:sldId id="556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幼圆" panose="02010509060101010101" pitchFamily="49" charset="-122"/>
      <p:regular r:id="rId2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009900"/>
    <a:srgbClr val="0000FF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279" autoAdjust="0"/>
  </p:normalViewPr>
  <p:slideViewPr>
    <p:cSldViewPr>
      <p:cViewPr>
        <p:scale>
          <a:sx n="120" d="100"/>
          <a:sy n="120" d="100"/>
        </p:scale>
        <p:origin x="-1374" y="-61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69979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64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年、月、日 认识平年和闰年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347614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平年和闰年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7271" y="629457"/>
            <a:ext cx="194187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年、月、日</a:t>
            </a:r>
            <a:endParaRPr lang="zh-CN" altLang="en-US" sz="2800" b="1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977878" y="429700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27584" y="2355726"/>
            <a:ext cx="714085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，有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闰年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7584" y="1851670"/>
            <a:ext cx="590482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月既不是大月也不是小月；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7584" y="2931790"/>
            <a:ext cx="590482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通常每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里有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个平年、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闰年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584" y="3435846"/>
            <a:ext cx="7056784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可以用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的方法来判断平年和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闰年；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755" y="492071"/>
            <a:ext cx="5022554" cy="36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云形标注 5"/>
          <p:cNvSpPr>
            <a:spLocks noChangeArrowheads="1"/>
          </p:cNvSpPr>
          <p:nvPr/>
        </p:nvSpPr>
        <p:spPr bwMode="auto">
          <a:xfrm>
            <a:off x="691350" y="1032862"/>
            <a:ext cx="3185639" cy="1466880"/>
          </a:xfrm>
          <a:prstGeom prst="cloudCallout">
            <a:avLst>
              <a:gd name="adj1" fmla="val -40490"/>
              <a:gd name="adj2" fmla="val 66945"/>
            </a:avLst>
          </a:prstGeom>
          <a:noFill/>
          <a:ln w="19050" algn="ctr">
            <a:solidFill>
              <a:srgbClr val="8BB408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971600" y="1155397"/>
            <a:ext cx="297033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图片上都是几月份？你从图中得到了一些什么信息？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3" cstate="email"/>
          <a:srcRect l="21242" t="20082" r="22361" b="15874"/>
          <a:stretch>
            <a:fillRect/>
          </a:stretch>
        </p:blipFill>
        <p:spPr bwMode="auto">
          <a:xfrm>
            <a:off x="2843808" y="3885980"/>
            <a:ext cx="941281" cy="854010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1403648" y="2931790"/>
            <a:ext cx="2376264" cy="830997"/>
            <a:chOff x="1403648" y="2610659"/>
            <a:chExt cx="2376264" cy="830997"/>
          </a:xfrm>
          <a:noFill/>
        </p:grpSpPr>
        <p:sp>
          <p:nvSpPr>
            <p:cNvPr id="2" name="圆角矩形标注 1"/>
            <p:cNvSpPr/>
            <p:nvPr/>
          </p:nvSpPr>
          <p:spPr>
            <a:xfrm>
              <a:off x="1411080" y="2643759"/>
              <a:ext cx="2296824" cy="758988"/>
            </a:xfrm>
            <a:prstGeom prst="wedgeRoundRectCallout">
              <a:avLst>
                <a:gd name="adj1" fmla="val 25288"/>
                <a:gd name="adj2" fmla="val 74559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1403648" y="2610659"/>
              <a:ext cx="2376264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都是二月份，天数有的不一样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6440" y="2264695"/>
            <a:ext cx="1126831" cy="161482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39552" y="1995686"/>
            <a:ext cx="3185639" cy="1356839"/>
            <a:chOff x="312272" y="1453527"/>
            <a:chExt cx="3351645" cy="2115738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312272" y="1453527"/>
              <a:ext cx="3351645" cy="2115738"/>
            </a:xfrm>
            <a:prstGeom prst="cloudCallout">
              <a:avLst>
                <a:gd name="adj1" fmla="val -48264"/>
                <a:gd name="adj2" fmla="val 66200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615314" y="1548172"/>
              <a:ext cx="2954655" cy="18716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再观察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2005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～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2016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年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月的天数，你有什么发现？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55526"/>
            <a:ext cx="5167289" cy="376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3093248"/>
            <a:ext cx="1126831" cy="161482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/>
          <a:srcRect l="30206" t="27094" r="24977" b="13070"/>
          <a:stretch>
            <a:fillRect/>
          </a:stretch>
        </p:blipFill>
        <p:spPr bwMode="auto">
          <a:xfrm>
            <a:off x="261675" y="1524986"/>
            <a:ext cx="776868" cy="82866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516039"/>
            <a:ext cx="5040560" cy="367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1173729" y="1295856"/>
            <a:ext cx="2808313" cy="830997"/>
            <a:chOff x="814081" y="3489852"/>
            <a:chExt cx="2452773" cy="830997"/>
          </a:xfrm>
          <a:noFill/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881589" y="3561860"/>
              <a:ext cx="2223247" cy="724316"/>
            </a:xfrm>
            <a:prstGeom prst="wedgeRoundRectCallout">
              <a:avLst>
                <a:gd name="adj1" fmla="val -58726"/>
                <a:gd name="adj2" fmla="val 36781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文本框 10245"/>
            <p:cNvSpPr txBox="1">
              <a:spLocks noChangeArrowheads="1"/>
            </p:cNvSpPr>
            <p:nvPr/>
          </p:nvSpPr>
          <p:spPr bwMode="auto">
            <a:xfrm>
              <a:off x="814081" y="3489852"/>
              <a:ext cx="2452773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月，有的有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天，</a:t>
              </a:r>
            </a:p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有的有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天。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1675" y="2538686"/>
            <a:ext cx="2389735" cy="1200330"/>
            <a:chOff x="2035290" y="1034674"/>
            <a:chExt cx="3820688" cy="1200330"/>
          </a:xfrm>
          <a:noFill/>
        </p:grpSpPr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2035290" y="1034674"/>
              <a:ext cx="3820688" cy="1200329"/>
            </a:xfrm>
            <a:prstGeom prst="wedgeRoundRectCallout">
              <a:avLst>
                <a:gd name="adj1" fmla="val 59774"/>
                <a:gd name="adj2" fmla="val 23521"/>
                <a:gd name="adj3" fmla="val 16667"/>
              </a:avLst>
            </a:prstGeom>
            <a:grpFill/>
            <a:ln w="9525">
              <a:solidFill>
                <a:srgbClr val="CC00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文本框 10245"/>
            <p:cNvSpPr txBox="1">
              <a:spLocks noChangeArrowheads="1"/>
            </p:cNvSpPr>
            <p:nvPr/>
          </p:nvSpPr>
          <p:spPr bwMode="auto">
            <a:xfrm>
              <a:off x="2141730" y="1034675"/>
              <a:ext cx="3507358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2008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2012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2016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年的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月都有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天。</a:t>
              </a:r>
            </a:p>
          </p:txBody>
        </p:sp>
      </p:grpSp>
      <p:pic>
        <p:nvPicPr>
          <p:cNvPr id="29" name="Picture 13" descr="C:\Users\jinse\Desktop\课件样例\人物图\69.jpg"/>
          <p:cNvPicPr>
            <a:picLocks noChangeAspect="1" noChangeArrowheads="1"/>
          </p:cNvPicPr>
          <p:nvPr/>
        </p:nvPicPr>
        <p:blipFill rotWithShape="1">
          <a:blip r:embed="rId4" cstate="email"/>
          <a:srcRect l="27025" t="14005" r="29458" b="21484"/>
          <a:stretch>
            <a:fillRect/>
          </a:stretch>
        </p:blipFill>
        <p:spPr bwMode="auto">
          <a:xfrm>
            <a:off x="2915816" y="3333825"/>
            <a:ext cx="783396" cy="927848"/>
          </a:xfrm>
          <a:prstGeom prst="rect">
            <a:avLst/>
          </a:prstGeom>
          <a:noFill/>
        </p:spPr>
      </p:pic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51520" y="4101920"/>
            <a:ext cx="94510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671948" y="555526"/>
            <a:ext cx="7932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月只有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天的年份是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天的年份是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闰年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34830" y="1491630"/>
            <a:ext cx="7068405" cy="830997"/>
            <a:chOff x="1579999" y="1640455"/>
            <a:chExt cx="7068405" cy="830997"/>
          </a:xfrm>
        </p:grpSpPr>
        <p:sp>
          <p:nvSpPr>
            <p:cNvPr id="44" name="文本框 10245"/>
            <p:cNvSpPr txBox="1">
              <a:spLocks noChangeArrowheads="1"/>
            </p:cNvSpPr>
            <p:nvPr/>
          </p:nvSpPr>
          <p:spPr bwMode="auto">
            <a:xfrm>
              <a:off x="1579999" y="1640455"/>
              <a:ext cx="706840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通常每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年里有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个平年、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个闰年。公历年份数除以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没有余数的一般是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闰年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22889" y="2023503"/>
              <a:ext cx="1905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组合 45"/>
          <p:cNvGrpSpPr/>
          <p:nvPr/>
        </p:nvGrpSpPr>
        <p:grpSpPr>
          <a:xfrm>
            <a:off x="539552" y="3283119"/>
            <a:ext cx="8349260" cy="584775"/>
            <a:chOff x="431540" y="3270160"/>
            <a:chExt cx="8349260" cy="584775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540" y="3336835"/>
              <a:ext cx="1905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文本框 10245"/>
            <p:cNvSpPr txBox="1">
              <a:spLocks noChangeArrowheads="1"/>
            </p:cNvSpPr>
            <p:nvPr/>
          </p:nvSpPr>
          <p:spPr bwMode="auto">
            <a:xfrm>
              <a:off x="589890" y="3270160"/>
              <a:ext cx="8190910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公历年份数是整百数的，必须除以</a:t>
              </a:r>
              <a:r>
                <a:rPr lang="en-US" altLang="zh-CN" sz="16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400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没有余数才是闰年。例如</a:t>
              </a:r>
              <a:r>
                <a:rPr lang="en-US" altLang="zh-CN" sz="16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,</a:t>
              </a:r>
              <a:r>
                <a:rPr lang="en-US" altLang="zh-CN" sz="16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2000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年是闰年，而</a:t>
              </a:r>
              <a:endPara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en-US" altLang="zh-CN" sz="16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2100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年是平年。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4750286" y="2643758"/>
            <a:ext cx="685810" cy="3734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51520" y="4101920"/>
            <a:ext cx="94510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07315" y="4101920"/>
            <a:ext cx="94510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62101" y="748530"/>
            <a:ext cx="4064802" cy="999615"/>
            <a:chOff x="1850214" y="1134980"/>
            <a:chExt cx="5264568" cy="472547"/>
          </a:xfrm>
          <a:noFill/>
        </p:grpSpPr>
        <p:sp>
          <p:nvSpPr>
            <p:cNvPr id="2" name="圆角矩形标注 1"/>
            <p:cNvSpPr/>
            <p:nvPr/>
          </p:nvSpPr>
          <p:spPr>
            <a:xfrm>
              <a:off x="1850214" y="1134980"/>
              <a:ext cx="5264568" cy="374873"/>
            </a:xfrm>
            <a:prstGeom prst="wedgeRoundRectCallout">
              <a:avLst>
                <a:gd name="adj1" fmla="val 54975"/>
                <a:gd name="adj2" fmla="val 25658"/>
                <a:gd name="adj3" fmla="val 16667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10245"/>
            <p:cNvSpPr txBox="1">
              <a:spLocks noChangeArrowheads="1"/>
            </p:cNvSpPr>
            <p:nvPr/>
          </p:nvSpPr>
          <p:spPr bwMode="auto">
            <a:xfrm>
              <a:off x="1889113" y="1145862"/>
              <a:ext cx="5175574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闰年全年有多少天？你是怎么知道的？</a:t>
              </a:r>
            </a:p>
          </p:txBody>
        </p:sp>
      </p:grp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2915816" y="3309832"/>
            <a:ext cx="2970331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365+1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2771800" y="3849892"/>
            <a:ext cx="364540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答：闰年全年有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天。</a:t>
            </a:r>
          </a:p>
        </p:txBody>
      </p:sp>
      <p:pic>
        <p:nvPicPr>
          <p:cNvPr id="68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1642935" y="2479039"/>
            <a:ext cx="941281" cy="854010"/>
          </a:xfrm>
          <a:prstGeom prst="rect">
            <a:avLst/>
          </a:prstGeom>
          <a:noFill/>
        </p:spPr>
      </p:pic>
      <p:grpSp>
        <p:nvGrpSpPr>
          <p:cNvPr id="69" name="组合 68"/>
          <p:cNvGrpSpPr/>
          <p:nvPr/>
        </p:nvGrpSpPr>
        <p:grpSpPr>
          <a:xfrm>
            <a:off x="2843808" y="1884769"/>
            <a:ext cx="2376264" cy="830997"/>
            <a:chOff x="1403648" y="2588300"/>
            <a:chExt cx="2376264" cy="830997"/>
          </a:xfrm>
          <a:noFill/>
        </p:grpSpPr>
        <p:sp>
          <p:nvSpPr>
            <p:cNvPr id="70" name="圆角矩形标注 69"/>
            <p:cNvSpPr/>
            <p:nvPr/>
          </p:nvSpPr>
          <p:spPr>
            <a:xfrm>
              <a:off x="1411080" y="2643759"/>
              <a:ext cx="2296824" cy="758988"/>
            </a:xfrm>
            <a:prstGeom prst="wedgeRoundRectCallout">
              <a:avLst>
                <a:gd name="adj1" fmla="val -59311"/>
                <a:gd name="adj2" fmla="val 39420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文本框 10245"/>
            <p:cNvSpPr txBox="1">
              <a:spLocks noChangeArrowheads="1"/>
            </p:cNvSpPr>
            <p:nvPr/>
          </p:nvSpPr>
          <p:spPr bwMode="auto">
            <a:xfrm>
              <a:off x="1403648" y="2588300"/>
              <a:ext cx="2376264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闰年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月有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29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天，比平年多一天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372200" y="748530"/>
            <a:ext cx="1126831" cy="161482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/>
          <a:srcRect l="30206" t="27094" r="24977" b="13070"/>
          <a:stretch>
            <a:fillRect/>
          </a:stretch>
        </p:blipFill>
        <p:spPr bwMode="auto">
          <a:xfrm>
            <a:off x="8043010" y="815690"/>
            <a:ext cx="776868" cy="8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611560" y="968410"/>
            <a:ext cx="53285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说说下面的年份是平年还是闰年。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52" name="图片 51" descr="j_p48_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3697" y="1491630"/>
            <a:ext cx="2340260" cy="1670142"/>
          </a:xfrm>
          <a:prstGeom prst="rect">
            <a:avLst/>
          </a:prstGeom>
        </p:spPr>
      </p:pic>
      <p:pic>
        <p:nvPicPr>
          <p:cNvPr id="53" name="图片 52" descr="j_p48_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7" y="3021800"/>
            <a:ext cx="2430270" cy="1734378"/>
          </a:xfrm>
          <a:prstGeom prst="rect">
            <a:avLst/>
          </a:prstGeom>
        </p:spPr>
      </p:pic>
      <p:pic>
        <p:nvPicPr>
          <p:cNvPr id="54" name="图片 53" descr="j_p48_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7" y="1536635"/>
            <a:ext cx="2385265" cy="1702260"/>
          </a:xfrm>
          <a:prstGeom prst="rect">
            <a:avLst/>
          </a:prstGeom>
        </p:spPr>
      </p:pic>
      <p:pic>
        <p:nvPicPr>
          <p:cNvPr id="55" name="图片 54" descr="j_p48_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43707" y="3066805"/>
            <a:ext cx="2115235" cy="150955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13637" y="1581640"/>
            <a:ext cx="6255695" cy="3150350"/>
            <a:chOff x="1376644" y="1773476"/>
            <a:chExt cx="6255695" cy="3150350"/>
          </a:xfrm>
        </p:grpSpPr>
        <p:grpSp>
          <p:nvGrpSpPr>
            <p:cNvPr id="3" name="组合 2"/>
            <p:cNvGrpSpPr/>
            <p:nvPr/>
          </p:nvGrpSpPr>
          <p:grpSpPr>
            <a:xfrm>
              <a:off x="1376644" y="1773476"/>
              <a:ext cx="6255695" cy="3150350"/>
              <a:chOff x="1376644" y="1773476"/>
              <a:chExt cx="6255695" cy="3150350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1376644" y="1773476"/>
                <a:ext cx="6255695" cy="3150350"/>
              </a:xfrm>
              <a:prstGeom prst="roundRect">
                <a:avLst/>
              </a:prstGeom>
              <a:noFill/>
              <a:ln w="1905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1376644" y="3363838"/>
                <a:ext cx="6255695" cy="0"/>
              </a:xfrm>
              <a:prstGeom prst="line">
                <a:avLst/>
              </a:prstGeom>
              <a:ln w="1905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直接连接符 57"/>
            <p:cNvCxnSpPr>
              <a:stCxn id="56" idx="0"/>
              <a:endCxn id="56" idx="2"/>
            </p:cNvCxnSpPr>
            <p:nvPr/>
          </p:nvCxnSpPr>
          <p:spPr>
            <a:xfrm>
              <a:off x="4504492" y="1773476"/>
              <a:ext cx="0" cy="3150350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10245"/>
          <p:cNvSpPr txBox="1">
            <a:spLocks noChangeArrowheads="1"/>
          </p:cNvSpPr>
          <p:nvPr/>
        </p:nvSpPr>
        <p:spPr bwMode="auto">
          <a:xfrm>
            <a:off x="1583667" y="2706765"/>
            <a:ext cx="297033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1997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日，香港回归祖国。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4508992" y="2571750"/>
            <a:ext cx="310534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2003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日，我国第一艘载人飞船“神舟”五号发射成功。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1583667" y="4146925"/>
            <a:ext cx="297033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2008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日，第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届奥运会在我国首都北京举行。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4553998" y="3921900"/>
            <a:ext cx="292532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2012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日，我国首位女宇航员乘坐“神舟”九号顺利升空。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323528" y="2076695"/>
            <a:ext cx="94510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平年</a:t>
            </a: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23528" y="3561860"/>
            <a:ext cx="94510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闰年</a:t>
            </a: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7794358" y="2121700"/>
            <a:ext cx="94510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平年</a:t>
            </a: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7839363" y="3471850"/>
            <a:ext cx="94510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闰年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724128" y="411511"/>
            <a:ext cx="2250250" cy="734615"/>
            <a:chOff x="1420847" y="3827275"/>
            <a:chExt cx="2250250" cy="734615"/>
          </a:xfrm>
          <a:noFill/>
        </p:grpSpPr>
        <p:sp>
          <p:nvSpPr>
            <p:cNvPr id="68" name="AutoShape 12"/>
            <p:cNvSpPr>
              <a:spLocks noChangeArrowheads="1"/>
            </p:cNvSpPr>
            <p:nvPr/>
          </p:nvSpPr>
          <p:spPr bwMode="auto">
            <a:xfrm>
              <a:off x="1434349" y="3837574"/>
              <a:ext cx="2223247" cy="724316"/>
            </a:xfrm>
            <a:prstGeom prst="wedgeRoundRectCallout">
              <a:avLst>
                <a:gd name="adj1" fmla="val 60377"/>
                <a:gd name="adj2" fmla="val 32836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文本框 10245"/>
            <p:cNvSpPr txBox="1">
              <a:spLocks noChangeArrowheads="1"/>
            </p:cNvSpPr>
            <p:nvPr/>
          </p:nvSpPr>
          <p:spPr bwMode="auto">
            <a:xfrm>
              <a:off x="1420847" y="3827275"/>
              <a:ext cx="2250250" cy="70788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97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除以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除不尽，所以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1997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年是平年。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37407" y="411510"/>
            <a:ext cx="2250250" cy="734615"/>
            <a:chOff x="1420847" y="3827275"/>
            <a:chExt cx="2250250" cy="734615"/>
          </a:xfrm>
          <a:noFill/>
        </p:grpSpPr>
        <p:sp>
          <p:nvSpPr>
            <p:cNvPr id="72" name="AutoShape 12"/>
            <p:cNvSpPr>
              <a:spLocks noChangeArrowheads="1"/>
            </p:cNvSpPr>
            <p:nvPr/>
          </p:nvSpPr>
          <p:spPr bwMode="auto">
            <a:xfrm>
              <a:off x="1434349" y="3837574"/>
              <a:ext cx="2223247" cy="724316"/>
            </a:xfrm>
            <a:prstGeom prst="wedgeRoundRectCallout">
              <a:avLst>
                <a:gd name="adj1" fmla="val 60377"/>
                <a:gd name="adj2" fmla="val 32836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文本框 10245"/>
            <p:cNvSpPr txBox="1">
              <a:spLocks noChangeArrowheads="1"/>
            </p:cNvSpPr>
            <p:nvPr/>
          </p:nvSpPr>
          <p:spPr bwMode="auto">
            <a:xfrm>
              <a:off x="1420847" y="3827275"/>
              <a:ext cx="2250250" cy="70788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除以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除不尽，所以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2003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年是平年。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24128" y="412553"/>
            <a:ext cx="2250250" cy="734615"/>
            <a:chOff x="1420847" y="3827275"/>
            <a:chExt cx="2250250" cy="734615"/>
          </a:xfrm>
          <a:noFill/>
        </p:grpSpPr>
        <p:sp>
          <p:nvSpPr>
            <p:cNvPr id="75" name="AutoShape 12"/>
            <p:cNvSpPr>
              <a:spLocks noChangeArrowheads="1"/>
            </p:cNvSpPr>
            <p:nvPr/>
          </p:nvSpPr>
          <p:spPr bwMode="auto">
            <a:xfrm>
              <a:off x="1434349" y="3837574"/>
              <a:ext cx="2223247" cy="724316"/>
            </a:xfrm>
            <a:prstGeom prst="wedgeRoundRectCallout">
              <a:avLst>
                <a:gd name="adj1" fmla="val 60377"/>
                <a:gd name="adj2" fmla="val 32836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文本框 10245"/>
            <p:cNvSpPr txBox="1">
              <a:spLocks noChangeArrowheads="1"/>
            </p:cNvSpPr>
            <p:nvPr/>
          </p:nvSpPr>
          <p:spPr bwMode="auto">
            <a:xfrm>
              <a:off x="1420847" y="3827275"/>
              <a:ext cx="2250250" cy="70788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除以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整除，所以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2008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年是闰年。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737407" y="412553"/>
            <a:ext cx="2250250" cy="734615"/>
            <a:chOff x="1420847" y="3827275"/>
            <a:chExt cx="2250250" cy="734615"/>
          </a:xfrm>
          <a:noFill/>
        </p:grpSpPr>
        <p:sp>
          <p:nvSpPr>
            <p:cNvPr id="78" name="AutoShape 12"/>
            <p:cNvSpPr>
              <a:spLocks noChangeArrowheads="1"/>
            </p:cNvSpPr>
            <p:nvPr/>
          </p:nvSpPr>
          <p:spPr bwMode="auto">
            <a:xfrm>
              <a:off x="1434349" y="3837574"/>
              <a:ext cx="2223247" cy="724316"/>
            </a:xfrm>
            <a:prstGeom prst="wedgeRoundRectCallout">
              <a:avLst>
                <a:gd name="adj1" fmla="val 60377"/>
                <a:gd name="adj2" fmla="val 32836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3" name="文本框 10245"/>
            <p:cNvSpPr txBox="1">
              <a:spLocks noChangeArrowheads="1"/>
            </p:cNvSpPr>
            <p:nvPr/>
          </p:nvSpPr>
          <p:spPr bwMode="auto">
            <a:xfrm>
              <a:off x="1420847" y="3827275"/>
              <a:ext cx="2250250" cy="70788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除以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整除，所以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2012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年是闰年。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4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7" name="图片 4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8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1048108" y="915566"/>
            <a:ext cx="684976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小华每次过生日都要种一棵“生日树”，她在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岁生日那天种下了第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棵“生日树”。你知道她的生日是哪一天吗？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2645786" y="2902173"/>
            <a:ext cx="365440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答：她的生日是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76567" y="490698"/>
            <a:ext cx="77858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一年有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个季度，你能算出今年每个季度的天数吗？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25" y="987574"/>
            <a:ext cx="7077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1115616" y="1662649"/>
            <a:ext cx="10351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 份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1115616" y="2190564"/>
            <a:ext cx="10351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 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2051720" y="1167594"/>
            <a:ext cx="14184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第一季度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3563888" y="1167594"/>
            <a:ext cx="1485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第二季度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5004048" y="1167594"/>
            <a:ext cx="14575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第三季度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6588224" y="1167594"/>
            <a:ext cx="14444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第四季度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2299270" y="1681699"/>
            <a:ext cx="12601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1~3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3739430" y="1669554"/>
            <a:ext cx="126014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4~6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5298175" y="1662649"/>
            <a:ext cx="126014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7~9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6663800" y="1662649"/>
            <a:ext cx="126014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10~12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1975419" y="2202709"/>
            <a:ext cx="15751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3503925" y="2202709"/>
            <a:ext cx="15751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4925035" y="2202709"/>
            <a:ext cx="15751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6500210" y="2202709"/>
            <a:ext cx="15751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39952" y="2821835"/>
            <a:ext cx="2610290" cy="1146086"/>
            <a:chOff x="5364088" y="3471850"/>
            <a:chExt cx="2610290" cy="830997"/>
          </a:xfrm>
          <a:noFill/>
        </p:grpSpPr>
        <p:sp>
          <p:nvSpPr>
            <p:cNvPr id="45" name="AutoShape 12"/>
            <p:cNvSpPr>
              <a:spLocks noChangeArrowheads="1"/>
            </p:cNvSpPr>
            <p:nvPr/>
          </p:nvSpPr>
          <p:spPr bwMode="auto">
            <a:xfrm>
              <a:off x="5410472" y="3471850"/>
              <a:ext cx="2545904" cy="581520"/>
            </a:xfrm>
            <a:prstGeom prst="wedgeRoundRectCallout">
              <a:avLst>
                <a:gd name="adj1" fmla="val 58436"/>
                <a:gd name="adj2" fmla="val -14674"/>
                <a:gd name="adj3" fmla="val 16667"/>
              </a:avLst>
            </a:prstGeom>
            <a:grpFill/>
            <a:ln w="9525">
              <a:solidFill>
                <a:srgbClr val="CC00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文本框 10245"/>
            <p:cNvSpPr txBox="1">
              <a:spLocks noChangeArrowheads="1"/>
            </p:cNvSpPr>
            <p:nvPr/>
          </p:nvSpPr>
          <p:spPr bwMode="auto">
            <a:xfrm>
              <a:off x="5364088" y="3471850"/>
              <a:ext cx="2610290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今年是平年还是闰年？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2393565" y="2212234"/>
            <a:ext cx="6300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90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2" name="文本框 10245"/>
          <p:cNvSpPr txBox="1">
            <a:spLocks noChangeArrowheads="1"/>
          </p:cNvSpPr>
          <p:nvPr/>
        </p:nvSpPr>
        <p:spPr bwMode="auto">
          <a:xfrm>
            <a:off x="3909925" y="2212234"/>
            <a:ext cx="6300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3" name="文本框 10245"/>
          <p:cNvSpPr txBox="1">
            <a:spLocks noChangeArrowheads="1"/>
          </p:cNvSpPr>
          <p:nvPr/>
        </p:nvSpPr>
        <p:spPr bwMode="auto">
          <a:xfrm>
            <a:off x="5302460" y="2212234"/>
            <a:ext cx="6300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92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4" name="文本框 10245"/>
          <p:cNvSpPr txBox="1">
            <a:spLocks noChangeArrowheads="1"/>
          </p:cNvSpPr>
          <p:nvPr/>
        </p:nvSpPr>
        <p:spPr bwMode="auto">
          <a:xfrm>
            <a:off x="6877635" y="2212234"/>
            <a:ext cx="6300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92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191" y="3003798"/>
            <a:ext cx="309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1~3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月：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31+28+31=90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（天）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3341554"/>
            <a:ext cx="309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4~6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月：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30+31+30=91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（天）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520" y="3701594"/>
            <a:ext cx="309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7~9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月：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31+31+30=92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（天）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520" y="4061634"/>
            <a:ext cx="348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10~12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月：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31+30+31=92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（天）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8707" y="3939902"/>
            <a:ext cx="312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90+91+92+92=365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（天）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49531" y="4371950"/>
            <a:ext cx="27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答：今年是平年。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507076" y="2715892"/>
            <a:ext cx="873670" cy="125203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9" name="图片 4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7" grpId="0"/>
      <p:bldP spid="52" grpId="0"/>
      <p:bldP spid="53" grpId="0"/>
      <p:bldP spid="54" grpId="0"/>
      <p:bldP spid="4" grpId="0"/>
      <p:bldP spid="56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全屏显示(16:9)</PresentationFormat>
  <Paragraphs>92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2023-01-16T13:55:01Z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71F846D774574009BE50F2C3C10C54DC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