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457" r:id="rId2"/>
    <p:sldId id="455" r:id="rId3"/>
    <p:sldId id="259" r:id="rId4"/>
    <p:sldId id="331" r:id="rId5"/>
    <p:sldId id="276" r:id="rId6"/>
    <p:sldId id="313" r:id="rId7"/>
    <p:sldId id="332" r:id="rId8"/>
    <p:sldId id="333" r:id="rId9"/>
    <p:sldId id="335" r:id="rId10"/>
    <p:sldId id="389" r:id="rId11"/>
    <p:sldId id="337" r:id="rId12"/>
    <p:sldId id="383" r:id="rId13"/>
    <p:sldId id="345" r:id="rId14"/>
    <p:sldId id="397" r:id="rId15"/>
    <p:sldId id="396" r:id="rId16"/>
    <p:sldId id="401" r:id="rId17"/>
    <p:sldId id="402" r:id="rId18"/>
    <p:sldId id="403" r:id="rId19"/>
    <p:sldId id="382" r:id="rId20"/>
    <p:sldId id="369" r:id="rId21"/>
    <p:sldId id="273" r:id="rId22"/>
    <p:sldId id="268" r:id="rId23"/>
    <p:sldId id="462" r:id="rId24"/>
  </p:sldIdLst>
  <p:sldSz cx="12192000" cy="6858000"/>
  <p:notesSz cx="6858000" cy="9144000"/>
  <p:embeddedFontLst>
    <p:embeddedFont>
      <p:font typeface="Roboto Bold" pitchFamily="2" charset="0"/>
      <p:bold r:id="rId26"/>
    </p:embeddedFont>
    <p:embeddedFont>
      <p:font typeface="OPPOSans R" panose="02010600030101010101" charset="-122"/>
      <p:regular r:id="rId27"/>
    </p:embeddedFont>
    <p:embeddedFont>
      <p:font typeface="Roboto Regular" pitchFamily="2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>
          <p15:clr>
            <a:srgbClr val="A4A3A4"/>
          </p15:clr>
        </p15:guide>
        <p15:guide id="2" pos="7219">
          <p15:clr>
            <a:srgbClr val="A4A3A4"/>
          </p15:clr>
        </p15:guide>
        <p15:guide id="3" orient="horz" pos="1207">
          <p15:clr>
            <a:srgbClr val="A4A3A4"/>
          </p15:clr>
        </p15:guide>
        <p15:guide id="4" orient="horz" pos="2455">
          <p15:clr>
            <a:srgbClr val="A4A3A4"/>
          </p15:clr>
        </p15:guide>
        <p15:guide id="5" orient="horz" pos="1933">
          <p15:clr>
            <a:srgbClr val="A4A3A4"/>
          </p15:clr>
        </p15:guide>
        <p15:guide id="6" orient="horz" pos="329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雪贤 宋" initials="雪贤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36B"/>
    <a:srgbClr val="E4B684"/>
    <a:srgbClr val="E8681A"/>
    <a:srgbClr val="FDB00D"/>
    <a:srgbClr val="F5B700"/>
    <a:srgbClr val="FFD146"/>
    <a:srgbClr val="FFFDF8"/>
    <a:srgbClr val="FFF6E8"/>
    <a:srgbClr val="C58F67"/>
    <a:srgbClr val="0C5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5282" autoAdjust="0"/>
  </p:normalViewPr>
  <p:slideViewPr>
    <p:cSldViewPr snapToGrid="0" showGuides="1">
      <p:cViewPr varScale="1">
        <p:scale>
          <a:sx n="103" d="100"/>
          <a:sy n="103" d="100"/>
        </p:scale>
        <p:origin x="984" y="120"/>
      </p:cViewPr>
      <p:guideLst>
        <p:guide pos="415"/>
        <p:guide pos="7219"/>
        <p:guide orient="horz" pos="1207"/>
        <p:guide orient="horz" pos="2455"/>
        <p:guide orient="horz" pos="1933"/>
        <p:guide orient="horz" pos="32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3DDB9E7-06CF-4192-A4E4-170458F8BFC9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38EA4D6-130F-48F5-97DA-B25FDFF56A9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52227" name="文本占位符 2"/>
          <p:cNvSpPr>
            <a:spLocks noGrp="1"/>
          </p:cNvSpPr>
          <p:nvPr>
            <p:ph type="body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indent="0"/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alphaModFix amt="23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" r="6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568561" y="260291"/>
            <a:ext cx="1885387" cy="1297047"/>
          </a:xfrm>
          <a:prstGeom prst="rect">
            <a:avLst/>
          </a:prstGeom>
        </p:spPr>
      </p:pic>
      <p:sp>
        <p:nvSpPr>
          <p:cNvPr id="4" name="任意形状 39"/>
          <p:cNvSpPr>
            <a:spLocks noChangeAspect="1"/>
          </p:cNvSpPr>
          <p:nvPr userDrawn="1"/>
        </p:nvSpPr>
        <p:spPr>
          <a:xfrm rot="4500000">
            <a:off x="353273" y="565081"/>
            <a:ext cx="193444" cy="28237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7" name="矩形: 圆角 6"/>
            <p:cNvSpPr/>
            <p:nvPr/>
          </p:nvSpPr>
          <p:spPr>
            <a:xfrm>
              <a:off x="8674100" y="1052513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0936B">
                    <a:alpha val="28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8183915" y="1455776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4B684">
                    <a:alpha val="46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  <p:sp>
        <p:nvSpPr>
          <p:cNvPr id="11" name="任意形状 14"/>
          <p:cNvSpPr/>
          <p:nvPr/>
        </p:nvSpPr>
        <p:spPr>
          <a:xfrm rot="16200000">
            <a:off x="1531767" y="-383602"/>
            <a:ext cx="616375" cy="2126972"/>
          </a:xfrm>
          <a:custGeom>
            <a:avLst/>
            <a:gdLst>
              <a:gd name="connsiteX0" fmla="*/ 145135 w 792000"/>
              <a:gd name="connsiteY0" fmla="*/ 0 h 2880000"/>
              <a:gd name="connsiteX1" fmla="*/ 645347 w 792000"/>
              <a:gd name="connsiteY1" fmla="*/ 0 h 2880000"/>
              <a:gd name="connsiteX2" fmla="*/ 656162 w 792000"/>
              <a:gd name="connsiteY2" fmla="*/ 53572 h 2880000"/>
              <a:gd name="connsiteX3" fmla="*/ 788846 w 792000"/>
              <a:gd name="connsiteY3" fmla="*/ 141521 h 2880000"/>
              <a:gd name="connsiteX4" fmla="*/ 792000 w 792000"/>
              <a:gd name="connsiteY4" fmla="*/ 140884 h 2880000"/>
              <a:gd name="connsiteX5" fmla="*/ 792000 w 792000"/>
              <a:gd name="connsiteY5" fmla="*/ 2736637 h 2880000"/>
              <a:gd name="connsiteX6" fmla="*/ 788846 w 792000"/>
              <a:gd name="connsiteY6" fmla="*/ 2736000 h 2880000"/>
              <a:gd name="connsiteX7" fmla="*/ 644846 w 792000"/>
              <a:gd name="connsiteY7" fmla="*/ 2880000 h 2880000"/>
              <a:gd name="connsiteX8" fmla="*/ 145410 w 792000"/>
              <a:gd name="connsiteY8" fmla="*/ 2880000 h 2880000"/>
              <a:gd name="connsiteX9" fmla="*/ 134112 w 792000"/>
              <a:gd name="connsiteY9" fmla="*/ 2824037 h 2880000"/>
              <a:gd name="connsiteX10" fmla="*/ 1428 w 792000"/>
              <a:gd name="connsiteY10" fmla="*/ 2736088 h 2880000"/>
              <a:gd name="connsiteX11" fmla="*/ 0 w 792000"/>
              <a:gd name="connsiteY11" fmla="*/ 2736377 h 2880000"/>
              <a:gd name="connsiteX12" fmla="*/ 0 w 792000"/>
              <a:gd name="connsiteY12" fmla="*/ 142262 h 2880000"/>
              <a:gd name="connsiteX13" fmla="*/ 1428 w 792000"/>
              <a:gd name="connsiteY13" fmla="*/ 142550 h 2880000"/>
              <a:gd name="connsiteX14" fmla="*/ 134112 w 792000"/>
              <a:gd name="connsiteY14" fmla="*/ 54601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2000" h="2880000">
                <a:moveTo>
                  <a:pt x="145135" y="0"/>
                </a:moveTo>
                <a:lnTo>
                  <a:pt x="645347" y="0"/>
                </a:lnTo>
                <a:lnTo>
                  <a:pt x="656162" y="53572"/>
                </a:lnTo>
                <a:cubicBezTo>
                  <a:pt x="678023" y="105256"/>
                  <a:pt x="729199" y="141521"/>
                  <a:pt x="788846" y="141521"/>
                </a:cubicBezTo>
                <a:lnTo>
                  <a:pt x="792000" y="140884"/>
                </a:lnTo>
                <a:lnTo>
                  <a:pt x="792000" y="2736637"/>
                </a:lnTo>
                <a:lnTo>
                  <a:pt x="788846" y="2736000"/>
                </a:lnTo>
                <a:cubicBezTo>
                  <a:pt x="709317" y="2736000"/>
                  <a:pt x="644846" y="2800471"/>
                  <a:pt x="644846" y="2880000"/>
                </a:cubicBezTo>
                <a:lnTo>
                  <a:pt x="145410" y="2880000"/>
                </a:lnTo>
                <a:lnTo>
                  <a:pt x="134112" y="2824037"/>
                </a:lnTo>
                <a:cubicBezTo>
                  <a:pt x="112252" y="2772353"/>
                  <a:pt x="61075" y="2736088"/>
                  <a:pt x="1428" y="2736088"/>
                </a:cubicBezTo>
                <a:lnTo>
                  <a:pt x="0" y="2736377"/>
                </a:lnTo>
                <a:lnTo>
                  <a:pt x="0" y="142262"/>
                </a:lnTo>
                <a:lnTo>
                  <a:pt x="1428" y="142550"/>
                </a:lnTo>
                <a:cubicBezTo>
                  <a:pt x="61075" y="142550"/>
                  <a:pt x="112252" y="106285"/>
                  <a:pt x="134112" y="54601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E4B684"/>
                </a:gs>
                <a:gs pos="99000">
                  <a:srgbClr val="C0936B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ea typeface="OPPOSans R" panose="00020600040101010101" pitchFamily="18" charset="-122"/>
            </a:endParaRPr>
          </a:p>
        </p:txBody>
      </p:sp>
      <p:pic>
        <p:nvPicPr>
          <p:cNvPr id="12" name="图片 11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672805" y="260291"/>
            <a:ext cx="1885387" cy="129704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D8E48170-234A-45A9-BA18-EB5F9F299700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13BEB98F-7A2F-46AB-AD99-CC9999768B6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87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235870" y="-157107"/>
            <a:ext cx="3186779" cy="2192336"/>
          </a:xfrm>
          <a:prstGeom prst="rect">
            <a:avLst/>
          </a:prstGeom>
        </p:spPr>
      </p:pic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50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3071815" y="2490706"/>
            <a:ext cx="58231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zh-CN" altLang="en-US" sz="54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古诗三首</a:t>
            </a:r>
            <a:r>
              <a:rPr kumimoji="1" lang="en-US" altLang="zh-CN" sz="36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——</a:t>
            </a:r>
            <a:r>
              <a:rPr kumimoji="1" lang="zh-CN" altLang="en-US" sz="36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夏日绝句</a:t>
            </a:r>
            <a:endParaRPr kumimoji="1" lang="zh-CN" altLang="en-US" sz="5400" b="1" dirty="0">
              <a:gradFill>
                <a:gsLst>
                  <a:gs pos="75000">
                    <a:srgbClr val="C58F67"/>
                  </a:gs>
                  <a:gs pos="50000">
                    <a:srgbClr val="E4B684"/>
                  </a:gs>
                  <a:gs pos="25000">
                    <a:srgbClr val="C58F67"/>
                  </a:gs>
                  <a:gs pos="0">
                    <a:srgbClr val="E4B684"/>
                  </a:gs>
                  <a:gs pos="100000">
                    <a:srgbClr val="E4B684"/>
                  </a:gs>
                </a:gsLst>
                <a:lin ang="2700000" scaled="0"/>
              </a:gradFill>
              <a:latin typeface="思源宋体 Heavy" panose="02020900000000000000" pitchFamily="18" charset="-122"/>
              <a:ea typeface="思源宋体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144645" y="3948273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四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年级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册</a:t>
            </a:r>
            <a:r>
              <a:rPr lang="en-US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人教版</a:t>
            </a:r>
            <a:r>
              <a:rPr lang="zh-CN" altLang="zh-CN" sz="1800" b="1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endParaRPr lang="zh-CN" altLang="en-US" sz="1800" spc="300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0" grpId="0"/>
      <p:bldP spid="31" grpId="0"/>
      <p:bldP spid="33" grpId="0"/>
      <p:bldP spid="5" grpId="0" animBg="1"/>
      <p:bldP spid="36" grpId="0" animBg="1"/>
      <p:bldP spid="37" grpId="0" animBg="1"/>
      <p:bldP spid="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7800" y="963612"/>
            <a:ext cx="12369800" cy="589438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0487" name="矩形 10"/>
          <p:cNvSpPr/>
          <p:nvPr/>
        </p:nvSpPr>
        <p:spPr>
          <a:xfrm>
            <a:off x="1627188" y="2378075"/>
            <a:ext cx="8736012" cy="33909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汉高祖曾称赞开国功臣张良、萧何、韩信是“人杰”。汉高祖刘邦曾问群臣：“吾何以得天下？”（我是如何才得到这天下的？）群臣回答皆不得要领。刘邦遂说：“我之所以有今天，得力于三个人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——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运筹帷幄之中，决胜千里之外，我不如张良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；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镇守国家，安抚百姓，不断供给军粮，我不如萧何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；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率百万之众，战无不胜，我不如韩信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 fill="hold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650" y="1885950"/>
            <a:ext cx="7723188" cy="42910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1512" name="矩形 10"/>
          <p:cNvSpPr/>
          <p:nvPr/>
        </p:nvSpPr>
        <p:spPr>
          <a:xfrm>
            <a:off x="4459288" y="3430588"/>
            <a:ext cx="5395912" cy="13096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句意：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活着就要当人中的豪杰，</a:t>
            </a:r>
          </a:p>
        </p:txBody>
      </p:sp>
      <p:sp>
        <p:nvSpPr>
          <p:cNvPr id="21513" name="文本框 11"/>
          <p:cNvSpPr/>
          <p:nvPr/>
        </p:nvSpPr>
        <p:spPr>
          <a:xfrm>
            <a:off x="5978525" y="1482725"/>
            <a:ext cx="2606675" cy="7543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生当作人杰，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701"/>
            <a:ext cx="4203700" cy="405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 fill="hold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  <p:bldP spid="215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150" y="1924050"/>
            <a:ext cx="7723188" cy="42910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2535" name="文本框 11"/>
          <p:cNvSpPr/>
          <p:nvPr/>
        </p:nvSpPr>
        <p:spPr>
          <a:xfrm>
            <a:off x="5078412" y="1470025"/>
            <a:ext cx="3522662" cy="7543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死亦为鬼雄。</a:t>
            </a:r>
          </a:p>
        </p:txBody>
      </p:sp>
      <p:sp>
        <p:nvSpPr>
          <p:cNvPr id="22537" name="矩形 10"/>
          <p:cNvSpPr/>
          <p:nvPr/>
        </p:nvSpPr>
        <p:spPr>
          <a:xfrm>
            <a:off x="4227512" y="3502025"/>
            <a:ext cx="5473700" cy="11350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亦：也。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鬼雄：鬼中的英雄。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701"/>
            <a:ext cx="4203700" cy="40513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 fill="hold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矩形 1"/>
          <p:cNvSpPr/>
          <p:nvPr/>
        </p:nvSpPr>
        <p:spPr>
          <a:xfrm>
            <a:off x="631825" y="4886325"/>
            <a:ext cx="10945812" cy="1427507"/>
          </a:xfrm>
          <a:prstGeom prst="rect">
            <a:avLst/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 scaled="1"/>
          </a:gradFill>
          <a:ln w="6350">
            <a:solidFill>
              <a:srgbClr val="A5A5A5"/>
            </a:solidFill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拓展资料：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对偶是用字数相等、结构形式相同、意义对称的一对短语或句子来表达两个相对或相近意思的修辞方式。当然，要两面对称不能多字也不能少字。</a:t>
            </a:r>
          </a:p>
        </p:txBody>
      </p:sp>
      <p:sp>
        <p:nvSpPr>
          <p:cNvPr id="28678" name="矩形 1"/>
          <p:cNvSpPr/>
          <p:nvPr/>
        </p:nvSpPr>
        <p:spPr>
          <a:xfrm>
            <a:off x="4841875" y="1609579"/>
            <a:ext cx="4368800" cy="523220"/>
          </a:xfrm>
          <a:prstGeom prst="rect">
            <a:avLst/>
          </a:prstGeom>
          <a:noFill/>
          <a:ln>
            <a:solidFill>
              <a:schemeClr val="accent1"/>
            </a:solidFill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生当作人杰，死亦为鬼雄。</a:t>
            </a:r>
          </a:p>
        </p:txBody>
      </p:sp>
      <p:sp>
        <p:nvSpPr>
          <p:cNvPr id="28679" name="矩形 1"/>
          <p:cNvSpPr/>
          <p:nvPr/>
        </p:nvSpPr>
        <p:spPr>
          <a:xfrm>
            <a:off x="4841875" y="2178845"/>
            <a:ext cx="5256212" cy="58881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思考：从字面上看，你有什么发现？</a:t>
            </a:r>
          </a:p>
        </p:txBody>
      </p:sp>
      <p:pic>
        <p:nvPicPr>
          <p:cNvPr id="28680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359" y="2074855"/>
            <a:ext cx="2879405" cy="273302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8681" name="矩形 3"/>
          <p:cNvSpPr/>
          <p:nvPr/>
        </p:nvSpPr>
        <p:spPr>
          <a:xfrm>
            <a:off x="4841875" y="2985295"/>
            <a:ext cx="4964310" cy="11350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“生”与“死”是一组反义词。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“人杰”和“鬼雄”是一组反义词。</a:t>
            </a:r>
          </a:p>
        </p:txBody>
      </p:sp>
      <p:sp>
        <p:nvSpPr>
          <p:cNvPr id="28682" name="矩形 4"/>
          <p:cNvSpPr/>
          <p:nvPr/>
        </p:nvSpPr>
        <p:spPr>
          <a:xfrm>
            <a:off x="4841875" y="4281488"/>
            <a:ext cx="1290738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对偶句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9" grpId="0"/>
      <p:bldP spid="286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矩形 1"/>
          <p:cNvSpPr/>
          <p:nvPr/>
        </p:nvSpPr>
        <p:spPr>
          <a:xfrm>
            <a:off x="1165225" y="2068765"/>
            <a:ext cx="10183812" cy="113505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作者以“生”和“死”的志向来直抒胸臆，表现了自己生死都要坦坦荡荡、凛然于世的豪迈气概。</a:t>
            </a:r>
          </a:p>
        </p:txBody>
      </p:sp>
      <p:sp>
        <p:nvSpPr>
          <p:cNvPr id="30726" name="矩形 1"/>
          <p:cNvSpPr/>
          <p:nvPr/>
        </p:nvSpPr>
        <p:spPr>
          <a:xfrm>
            <a:off x="2924107" y="1381706"/>
            <a:ext cx="5851662" cy="523220"/>
          </a:xfrm>
          <a:prstGeom prst="rect">
            <a:avLst/>
          </a:prstGeom>
          <a:solidFill>
            <a:srgbClr val="FFFF00"/>
          </a:solidFill>
          <a:ln>
            <a:noFill/>
            <a:miter lim="800000"/>
          </a:ln>
        </p:spPr>
        <p:txBody>
          <a:bodyPr wrap="square" anchor="ctr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生当作人杰，死亦为鬼雄。</a:t>
            </a:r>
          </a:p>
        </p:txBody>
      </p:sp>
      <p:pic>
        <p:nvPicPr>
          <p:cNvPr id="30727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38" y="3465513"/>
            <a:ext cx="10058400" cy="22177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30728" name="矩形 2"/>
          <p:cNvSpPr/>
          <p:nvPr/>
        </p:nvSpPr>
        <p:spPr>
          <a:xfrm>
            <a:off x="1601788" y="3921125"/>
            <a:ext cx="8496300" cy="13081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“生当作人杰，死亦为鬼雄”是李清照做人的标准，那就是：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有正气、有骨气、有气节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200" y="912812"/>
            <a:ext cx="8061325" cy="55070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35846" name="矩形 1"/>
          <p:cNvSpPr/>
          <p:nvPr/>
        </p:nvSpPr>
        <p:spPr>
          <a:xfrm>
            <a:off x="2740025" y="2654300"/>
            <a:ext cx="6797675" cy="28622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《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夏日绝句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》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这首诗中诗人运用了什么写作手法？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借古讽今。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李清照诗借用西楚霸王项羽失败后不肯苟且偷生、乌江自刎的历史故事来讽刺南宋朝廷的逃跑主义，表示了希望抗战，恢复故土的思想感情。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1517650"/>
            <a:ext cx="8624888" cy="48323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36870" name="矩形 1"/>
          <p:cNvSpPr/>
          <p:nvPr/>
        </p:nvSpPr>
        <p:spPr>
          <a:xfrm>
            <a:off x="2251075" y="2174875"/>
            <a:ext cx="6729412" cy="39703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前两句“生当作人杰，死亦为鬼雄”，抒发了诗人对待人生的态度，活着要做人中豪杰，死了要当鬼中英雄，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显示了诗人坚强不屈的斗争精神和光明磊落的胸怀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。后两句“至今思项羽，不肯过江东”，诗人以历史上的英雄项羽宁肯自杀也不肯逃回江东为例，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讽刺了南宋君臣只顾逃跑而丢弃祖国大好河山的行为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762" y="1936750"/>
            <a:ext cx="9091612" cy="41497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37894" name="矩形 1"/>
          <p:cNvSpPr/>
          <p:nvPr/>
        </p:nvSpPr>
        <p:spPr>
          <a:xfrm>
            <a:off x="2606675" y="2638425"/>
            <a:ext cx="7205662" cy="16891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这三首诗都写在战乱年代，让生在和平年代的我们感觉非常遥远，那我们应该采用什么样的方式来报效祖国呢？</a:t>
            </a:r>
          </a:p>
        </p:txBody>
      </p:sp>
      <p:sp>
        <p:nvSpPr>
          <p:cNvPr id="37895" name="矩形 2"/>
          <p:cNvSpPr/>
          <p:nvPr/>
        </p:nvSpPr>
        <p:spPr>
          <a:xfrm>
            <a:off x="5113338" y="4132262"/>
            <a:ext cx="4071938" cy="1754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我会努力学习科学文化知识，建设祖国，让我们的祖国更加强大。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矩形 1"/>
          <p:cNvSpPr/>
          <p:nvPr/>
        </p:nvSpPr>
        <p:spPr>
          <a:xfrm>
            <a:off x="3998912" y="3641725"/>
            <a:ext cx="7300912" cy="224850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做人要像李清照那样，做一个热爱祖国的人，做一个顶天立地的人。同学们只有从小树立远大的理想，勤奋学习，将来把我们的祖国建设得更加强大。</a:t>
            </a:r>
          </a:p>
        </p:txBody>
      </p:sp>
      <p:sp>
        <p:nvSpPr>
          <p:cNvPr id="38919" name="矩形 2"/>
          <p:cNvSpPr/>
          <p:nvPr/>
        </p:nvSpPr>
        <p:spPr>
          <a:xfrm>
            <a:off x="4121150" y="2085975"/>
            <a:ext cx="7178675" cy="58881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讨论交流：读了这首诗，你懂得了应当怎样做人？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701"/>
            <a:ext cx="4203700" cy="405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矩形 1"/>
          <p:cNvSpPr/>
          <p:nvPr/>
        </p:nvSpPr>
        <p:spPr>
          <a:xfrm>
            <a:off x="2165219" y="1935163"/>
            <a:ext cx="3440374" cy="39358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夏日绝句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【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宋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】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李清照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生当作人杰，</a:t>
            </a:r>
            <a:endParaRPr kumimoji="0" lang="en-US" altLang="zh-CN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死亦为鬼雄。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至今思项羽，</a:t>
            </a:r>
            <a:endParaRPr kumimoji="0" lang="en-US" altLang="zh-CN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不肯过江东。</a:t>
            </a:r>
          </a:p>
        </p:txBody>
      </p:sp>
      <p:sp>
        <p:nvSpPr>
          <p:cNvPr id="39942" name="矩形 3"/>
          <p:cNvSpPr/>
          <p:nvPr/>
        </p:nvSpPr>
        <p:spPr>
          <a:xfrm>
            <a:off x="5537686" y="3602905"/>
            <a:ext cx="4158642" cy="5888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有正气、有骨气、有气节</a:t>
            </a:r>
          </a:p>
        </p:txBody>
      </p:sp>
      <p:sp>
        <p:nvSpPr>
          <p:cNvPr id="39943" name="右大括号 4"/>
          <p:cNvSpPr/>
          <p:nvPr/>
        </p:nvSpPr>
        <p:spPr>
          <a:xfrm>
            <a:off x="4966186" y="3440979"/>
            <a:ext cx="571500" cy="985838"/>
          </a:xfrm>
          <a:prstGeom prst="rightBrace">
            <a:avLst>
              <a:gd name="adj1" fmla="val 8330"/>
              <a:gd name="adj2" fmla="val 50000"/>
            </a:avLst>
          </a:prstGeom>
          <a:noFill/>
          <a:ln w="6350">
            <a:solidFill>
              <a:schemeClr val="tx1"/>
            </a:solidFill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944" name="右大括号 9"/>
          <p:cNvSpPr/>
          <p:nvPr/>
        </p:nvSpPr>
        <p:spPr>
          <a:xfrm>
            <a:off x="4966186" y="4579217"/>
            <a:ext cx="571500" cy="985838"/>
          </a:xfrm>
          <a:prstGeom prst="rightBrace">
            <a:avLst>
              <a:gd name="adj1" fmla="val 8330"/>
              <a:gd name="adj2" fmla="val 50000"/>
            </a:avLst>
          </a:prstGeom>
          <a:noFill/>
          <a:ln w="6350">
            <a:solidFill>
              <a:schemeClr val="tx1"/>
            </a:solidFill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945" name="矩形 10"/>
          <p:cNvSpPr/>
          <p:nvPr/>
        </p:nvSpPr>
        <p:spPr>
          <a:xfrm>
            <a:off x="5537685" y="4749080"/>
            <a:ext cx="4489095" cy="5865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不愿苟且偷生，对统治者痛恨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梳理结构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  <p:bldP spid="39942" grpId="0" animBg="1"/>
      <p:bldP spid="39943" grpId="0" animBg="1"/>
      <p:bldP spid="39944" grpId="0" animBg="1"/>
      <p:bldP spid="399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新知导入</a:t>
            </a:r>
          </a:p>
        </p:txBody>
      </p:sp>
      <p:sp>
        <p:nvSpPr>
          <p:cNvPr id="4" name="矩形 1"/>
          <p:cNvSpPr/>
          <p:nvPr/>
        </p:nvSpPr>
        <p:spPr>
          <a:xfrm>
            <a:off x="4618037" y="1463675"/>
            <a:ext cx="3031599" cy="6463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《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秦时明月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》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" name="矩形 2"/>
          <p:cNvSpPr/>
          <p:nvPr/>
        </p:nvSpPr>
        <p:spPr>
          <a:xfrm>
            <a:off x="1300162" y="3057526"/>
            <a:ext cx="9875838" cy="2196883"/>
          </a:xfrm>
          <a:prstGeom prst="rect">
            <a:avLst/>
          </a:prstGeom>
          <a:gradFill rotWithShape="1">
            <a:gsLst>
              <a:gs pos="0">
                <a:srgbClr val="FFDD9C"/>
              </a:gs>
              <a:gs pos="50000">
                <a:srgbClr val="FFD78E"/>
              </a:gs>
              <a:gs pos="100000">
                <a:srgbClr val="FFD479"/>
              </a:gs>
            </a:gsLst>
            <a:lin ang="5400000" scaled="1"/>
          </a:gradFill>
          <a:ln w="6350">
            <a:solidFill>
              <a:srgbClr val="FFC000"/>
            </a:solidFill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“这红尘的战场，千军万马，有谁能称王”，秦末汉初这是一个诸侯争霸，战火弥漫的年代，这是一个尔虞我诈，儿女情长被无情割裂的年代。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组合 3"/>
          <p:cNvGrpSpPr/>
          <p:nvPr/>
        </p:nvGrpSpPr>
        <p:grpSpPr>
          <a:xfrm>
            <a:off x="846138" y="1355725"/>
            <a:ext cx="10669588" cy="5284788"/>
            <a:chOff x="846138" y="1355724"/>
            <a:chExt cx="10669588" cy="5284741"/>
          </a:xfrm>
        </p:grpSpPr>
        <p:pic>
          <p:nvPicPr>
            <p:cNvPr id="50188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6138" y="1355724"/>
              <a:ext cx="10669588" cy="5284741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pic>
          <p:nvPicPr>
            <p:cNvPr id="50189" name="图片 6"/>
            <p:cNvPicPr>
              <a:picLocks noChangeAspect="1"/>
            </p:cNvPicPr>
            <p:nvPr/>
          </p:nvPicPr>
          <p:blipFill>
            <a:blip r:embed="rId3"/>
            <a:srcRect l="45142" t="31211" r="41602" b="52883"/>
            <a:stretch>
              <a:fillRect/>
            </a:stretch>
          </p:blipFill>
          <p:spPr>
            <a:xfrm>
              <a:off x="9258299" y="4357688"/>
              <a:ext cx="1614216" cy="1314450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pic>
          <p:nvPicPr>
            <p:cNvPr id="50190" name="图片 7"/>
            <p:cNvPicPr>
              <a:picLocks noChangeAspect="1"/>
            </p:cNvPicPr>
            <p:nvPr/>
          </p:nvPicPr>
          <p:blipFill>
            <a:blip r:embed="rId3"/>
            <a:srcRect l="45142" t="31211" r="41602" b="52883"/>
            <a:stretch>
              <a:fillRect/>
            </a:stretch>
          </p:blipFill>
          <p:spPr>
            <a:xfrm>
              <a:off x="2124074" y="1838325"/>
              <a:ext cx="1614216" cy="1314450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</p:grpSp>
      <p:sp>
        <p:nvSpPr>
          <p:cNvPr id="50182" name="矩形 1"/>
          <p:cNvSpPr/>
          <p:nvPr/>
        </p:nvSpPr>
        <p:spPr>
          <a:xfrm>
            <a:off x="1981200" y="1858962"/>
            <a:ext cx="9105900" cy="39703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一、用“√”给下面的加点字选择正确的读音。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生当（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dāng  dàng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）作人杰        死亦为（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wéi  wèi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）鬼雄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二、选择填空。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1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、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《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夏日绝句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》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和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《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出塞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》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的作者分别是（     ）和（     ）。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A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、李清照     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B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、王翰     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C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、王昌龄      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、“生当作人杰，死亦为鬼雄”赞颂的是哪位英雄？（     ）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A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、刘邦      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B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、项羽      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C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、李广     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D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、曹操</a:t>
            </a:r>
          </a:p>
        </p:txBody>
      </p:sp>
      <p:sp>
        <p:nvSpPr>
          <p:cNvPr id="50183" name="矩形 1"/>
          <p:cNvSpPr/>
          <p:nvPr/>
        </p:nvSpPr>
        <p:spPr>
          <a:xfrm>
            <a:off x="3738562" y="2795588"/>
            <a:ext cx="352982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√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0184" name="矩形 10"/>
          <p:cNvSpPr/>
          <p:nvPr/>
        </p:nvSpPr>
        <p:spPr>
          <a:xfrm>
            <a:off x="8553450" y="2803525"/>
            <a:ext cx="352982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√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0185" name="矩形 2"/>
          <p:cNvSpPr/>
          <p:nvPr/>
        </p:nvSpPr>
        <p:spPr>
          <a:xfrm>
            <a:off x="8553450" y="3613150"/>
            <a:ext cx="407484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0186" name="矩形 3"/>
          <p:cNvSpPr/>
          <p:nvPr/>
        </p:nvSpPr>
        <p:spPr>
          <a:xfrm>
            <a:off x="9869488" y="3613150"/>
            <a:ext cx="407484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C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0187" name="矩形 4"/>
          <p:cNvSpPr/>
          <p:nvPr/>
        </p:nvSpPr>
        <p:spPr>
          <a:xfrm>
            <a:off x="9869488" y="4784725"/>
            <a:ext cx="407484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B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/>
      <p:bldP spid="50184" grpId="0"/>
      <p:bldP spid="50185" grpId="0"/>
      <p:bldP spid="50186" grpId="0"/>
      <p:bldP spid="501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图片 1"/>
          <p:cNvPicPr>
            <a:picLocks noChangeAspect="1"/>
          </p:cNvPicPr>
          <p:nvPr/>
        </p:nvPicPr>
        <p:blipFill>
          <a:blip r:embed="rId3"/>
          <a:srcRect t="4598" r="1584" b="6944"/>
          <a:stretch>
            <a:fillRect/>
          </a:stretch>
        </p:blipFill>
        <p:spPr>
          <a:xfrm>
            <a:off x="801688" y="611188"/>
            <a:ext cx="10628312" cy="60896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51203" name="矩形 1"/>
          <p:cNvSpPr/>
          <p:nvPr/>
        </p:nvSpPr>
        <p:spPr>
          <a:xfrm>
            <a:off x="3048000" y="2979738"/>
            <a:ext cx="6810375" cy="279717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、正确、流利、有感情地朗读古诗。背诵整首古诗。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、你听说过项羽的故事吗？找几本他的故事书读读，或者从网上查找一些与他有关的故事，了解一下。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作业布置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850" y="1557338"/>
            <a:ext cx="7659688" cy="4292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53251" name="矩形 1"/>
          <p:cNvSpPr/>
          <p:nvPr/>
        </p:nvSpPr>
        <p:spPr>
          <a:xfrm>
            <a:off x="2795588" y="2538412"/>
            <a:ext cx="6321425" cy="29409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做人要像李清照那样，做一个有气节的人，做一个顶天立地的人。同学们只有从小勤奋学习，将来把祖国建设得更加强大，才不会受别人欺辱！</a:t>
            </a:r>
          </a:p>
        </p:txBody>
      </p:sp>
      <p:sp>
        <p:nvSpPr>
          <p:cNvPr id="2" name="矩形 1"/>
          <p:cNvSpPr/>
          <p:nvPr/>
        </p:nvSpPr>
        <p:spPr>
          <a:xfrm>
            <a:off x="929973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87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235870" y="-157107"/>
            <a:ext cx="3186779" cy="2192336"/>
          </a:xfrm>
          <a:prstGeom prst="rect">
            <a:avLst/>
          </a:prstGeom>
        </p:spPr>
      </p:pic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50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3633750" y="2421461"/>
            <a:ext cx="49245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zh-CN" altLang="en-US" sz="80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谢谢观看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44645" y="3948273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三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年级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册</a:t>
            </a:r>
            <a:r>
              <a:rPr lang="en-US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人教版</a:t>
            </a:r>
            <a:r>
              <a:rPr lang="zh-CN" altLang="zh-CN" sz="1800" b="1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endParaRPr lang="zh-CN" altLang="en-US" sz="1800" spc="300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0" grpId="0"/>
      <p:bldP spid="31" grpId="0"/>
      <p:bldP spid="33" grpId="0"/>
      <p:bldP spid="5" grpId="0" animBg="1"/>
      <p:bldP spid="36" grpId="0" animBg="1"/>
      <p:bldP spid="37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文本框 5"/>
          <p:cNvSpPr/>
          <p:nvPr/>
        </p:nvSpPr>
        <p:spPr>
          <a:xfrm>
            <a:off x="3989388" y="1847850"/>
            <a:ext cx="7127272" cy="2802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要求：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1、不认识的字可以看拼音，或者请教老师和同学。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2、读准每一个字的字音，圈出生字词；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3、读通每个句子，读不通顺的多读几遍；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4、通读古诗，给诗文划分小节，注意句子的停顿。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自读课文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701"/>
            <a:ext cx="4203700" cy="405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7" name="表格 7"/>
          <p:cNvGraphicFramePr>
            <a:graphicFrameLocks noGrp="1"/>
          </p:cNvGraphicFramePr>
          <p:nvPr/>
        </p:nvGraphicFramePr>
        <p:xfrm>
          <a:off x="390526" y="926094"/>
          <a:ext cx="5705474" cy="5119688"/>
        </p:xfrm>
        <a:graphic>
          <a:graphicData uri="http://schemas.openxmlformats.org/drawingml/2006/table">
            <a:tbl>
              <a:tblPr/>
              <a:tblGrid>
                <a:gridCol w="5705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19688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266700" algn="ctr" defTabSz="912495" eaLnBrk="1" hangingPunct="1">
                        <a:lnSpc>
                          <a:spcPct val="150000"/>
                        </a:lnSpc>
                      </a:pPr>
                      <a:r>
                        <a:rPr lang="zh-CN" altLang="en-US" sz="3200" b="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夏日绝句</a:t>
                      </a:r>
                      <a:endParaRPr lang="en-US" altLang="zh-CN" sz="3200" b="0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266700" algn="ctr" defTabSz="912495" eaLnBrk="1" hangingPunct="1">
                        <a:lnSpc>
                          <a:spcPct val="150000"/>
                        </a:lnSpc>
                      </a:pPr>
                      <a:endParaRPr lang="zh-CN" altLang="en-US" sz="3200" b="0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266700" algn="ctr" defTabSz="912495" eaLnBrk="1" hangingPunct="1">
                        <a:lnSpc>
                          <a:spcPct val="150000"/>
                        </a:lnSpc>
                      </a:pPr>
                      <a:r>
                        <a:rPr lang="zh-CN" altLang="en-US" sz="3200" b="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生当</a:t>
                      </a:r>
                      <a:r>
                        <a:rPr lang="en-US" altLang="zh-CN" sz="3200" b="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3200" b="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作人杰，</a:t>
                      </a:r>
                      <a:endParaRPr lang="en-US" altLang="zh-CN" sz="3200" b="0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266700" algn="ctr" defTabSz="912495" eaLnBrk="1" hangingPunct="1">
                        <a:lnSpc>
                          <a:spcPct val="150000"/>
                        </a:lnSpc>
                      </a:pPr>
                      <a:r>
                        <a:rPr lang="zh-CN" altLang="en-US" sz="3200" b="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死亦</a:t>
                      </a:r>
                      <a:r>
                        <a:rPr lang="en-US" altLang="zh-CN" sz="3200" b="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3200" b="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为</a:t>
                      </a:r>
                      <a:r>
                        <a:rPr lang="en-US" altLang="zh-CN" sz="3200" b="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3200" b="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鬼雄。</a:t>
                      </a:r>
                    </a:p>
                    <a:p>
                      <a:pPr marL="0" lvl="0" indent="266700" algn="ctr" defTabSz="912495" eaLnBrk="1" hangingPunct="1">
                        <a:lnSpc>
                          <a:spcPct val="150000"/>
                        </a:lnSpc>
                      </a:pPr>
                      <a:r>
                        <a:rPr lang="zh-CN" altLang="en-US" sz="3200" b="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至今</a:t>
                      </a:r>
                      <a:r>
                        <a:rPr lang="en-US" altLang="zh-CN" sz="3200" b="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3200" b="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思项羽，</a:t>
                      </a:r>
                      <a:endParaRPr lang="en-US" altLang="zh-CN" sz="3200" b="0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266700" algn="ctr" defTabSz="912495" eaLnBrk="1" hangingPunct="1">
                        <a:lnSpc>
                          <a:spcPct val="150000"/>
                        </a:lnSpc>
                      </a:pPr>
                      <a:r>
                        <a:rPr lang="zh-CN" altLang="en-US" sz="3200" b="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不肯</a:t>
                      </a:r>
                      <a:r>
                        <a:rPr lang="en-US" altLang="zh-CN" sz="3200" b="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3200" b="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过</a:t>
                      </a:r>
                      <a:r>
                        <a:rPr lang="en-US" altLang="zh-CN" sz="3200" b="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3200" b="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江东。</a:t>
                      </a:r>
                    </a:p>
                  </a:txBody>
                  <a:tcPr marL="114300" marR="1143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319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112" y="1422398"/>
            <a:ext cx="4002087" cy="400208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</p:spPr>
      </p:pic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162300" y="2168827"/>
            <a:ext cx="2002816" cy="462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266700" algn="ctr" defTabSz="912495" eaLnBrk="1" hangingPunct="1">
              <a:lnSpc>
                <a:spcPct val="150000"/>
              </a:lnSpc>
            </a:pPr>
            <a:r>
              <a:rPr lang="en-US" altLang="zh-CN" sz="1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1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宋</a:t>
            </a:r>
            <a:r>
              <a:rPr lang="en-US" altLang="zh-CN" sz="1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1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李清照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圆角矩形 4"/>
          <p:cNvSpPr/>
          <p:nvPr/>
        </p:nvSpPr>
        <p:spPr>
          <a:xfrm>
            <a:off x="5141912" y="1987550"/>
            <a:ext cx="954088" cy="14414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jié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杰</a:t>
            </a:r>
          </a:p>
        </p:txBody>
      </p:sp>
      <p:sp>
        <p:nvSpPr>
          <p:cNvPr id="14344" name="矩形 8"/>
          <p:cNvSpPr/>
          <p:nvPr/>
        </p:nvSpPr>
        <p:spPr>
          <a:xfrm>
            <a:off x="5169930" y="4586286"/>
            <a:ext cx="363593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68BC9E"/>
            </a:solidFill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(1)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根据拼音读一读</a:t>
            </a:r>
          </a:p>
        </p:txBody>
      </p:sp>
      <p:sp>
        <p:nvSpPr>
          <p:cNvPr id="14346" name="圆角矩形 10"/>
          <p:cNvSpPr/>
          <p:nvPr/>
        </p:nvSpPr>
        <p:spPr>
          <a:xfrm>
            <a:off x="7386638" y="2228850"/>
            <a:ext cx="2730500" cy="9525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7" name="矩形 11"/>
          <p:cNvSpPr/>
          <p:nvPr/>
        </p:nvSpPr>
        <p:spPr>
          <a:xfrm>
            <a:off x="7473950" y="2443162"/>
            <a:ext cx="1331912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杰出   </a:t>
            </a:r>
          </a:p>
        </p:txBody>
      </p:sp>
      <p:sp>
        <p:nvSpPr>
          <p:cNvPr id="14348" name="矩形 12"/>
          <p:cNvSpPr/>
          <p:nvPr/>
        </p:nvSpPr>
        <p:spPr>
          <a:xfrm>
            <a:off x="8745538" y="2443162"/>
            <a:ext cx="11176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人杰 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识字解词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701"/>
            <a:ext cx="4203700" cy="405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 fill="hold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 fill="hold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  <p:bldP spid="14347" grpId="0"/>
      <p:bldP spid="143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文本框 24"/>
          <p:cNvSpPr/>
          <p:nvPr/>
        </p:nvSpPr>
        <p:spPr>
          <a:xfrm>
            <a:off x="3408362" y="1349702"/>
            <a:ext cx="5170488" cy="7543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古文识字</a:t>
            </a:r>
          </a:p>
        </p:txBody>
      </p:sp>
      <p:sp>
        <p:nvSpPr>
          <p:cNvPr id="15366" name="右箭头 33"/>
          <p:cNvSpPr/>
          <p:nvPr/>
        </p:nvSpPr>
        <p:spPr>
          <a:xfrm>
            <a:off x="3243263" y="3187643"/>
            <a:ext cx="1008062" cy="373062"/>
          </a:xfrm>
          <a:prstGeom prst="rightArrow">
            <a:avLst>
              <a:gd name="adj1" fmla="val 50000"/>
              <a:gd name="adj2" fmla="val 49877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</a:ln>
        </p:spPr>
        <p:txBody>
          <a:bodyPr anchor="ctr" anchorCtr="0">
            <a:no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368" name="TextBox 13"/>
          <p:cNvSpPr/>
          <p:nvPr/>
        </p:nvSpPr>
        <p:spPr>
          <a:xfrm>
            <a:off x="1006476" y="4163956"/>
            <a:ext cx="1677988" cy="7080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（亦）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369" name="TextBox 4"/>
          <p:cNvSpPr/>
          <p:nvPr/>
        </p:nvSpPr>
        <p:spPr>
          <a:xfrm>
            <a:off x="5707063" y="4211580"/>
            <a:ext cx="758825" cy="585788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人</a:t>
            </a:r>
          </a:p>
        </p:txBody>
      </p:sp>
      <p:sp>
        <p:nvSpPr>
          <p:cNvPr id="15370" name="矩形 1"/>
          <p:cNvSpPr/>
          <p:nvPr/>
        </p:nvSpPr>
        <p:spPr>
          <a:xfrm>
            <a:off x="8515350" y="3611506"/>
            <a:ext cx="3003550" cy="1076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两臂下方各加一点指事符号 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371" name="矩形 2"/>
          <p:cNvSpPr/>
          <p:nvPr/>
        </p:nvSpPr>
        <p:spPr>
          <a:xfrm>
            <a:off x="4588750" y="5248959"/>
            <a:ext cx="3014499" cy="51867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人体的两腋部位</a:t>
            </a:r>
            <a:r>
              <a: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。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pic>
        <p:nvPicPr>
          <p:cNvPr id="15372" name="图片 1" descr="http://www.zxxk.co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263" y="2890780"/>
            <a:ext cx="506412" cy="9096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5373" name="图片 2" descr="http://www.zxxk.co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7063" y="2943168"/>
            <a:ext cx="506412" cy="9096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5374" name="图片 3" descr="http://www.zxxk.co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2588" y="2943168"/>
            <a:ext cx="674688" cy="2365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识字解词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8" grpId="0"/>
      <p:bldP spid="15369" grpId="0" animBg="1"/>
      <p:bldP spid="15370" grpId="0"/>
      <p:bldP spid="153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462" y="1817688"/>
            <a:ext cx="2706688" cy="36957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</p:spPr>
      </p:pic>
      <p:sp>
        <p:nvSpPr>
          <p:cNvPr id="17413" name="矩形 1"/>
          <p:cNvSpPr>
            <a:spLocks noChangeArrowheads="1"/>
          </p:cNvSpPr>
          <p:nvPr/>
        </p:nvSpPr>
        <p:spPr bwMode="auto">
          <a:xfrm>
            <a:off x="1093788" y="2246800"/>
            <a:ext cx="7802420" cy="28374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李清照，号易安居士，山东省济南章丘人。宋代女词人，婉约词派代表，有“千古第一才女”之称。所作词，前期多写其悠闲生活，后期多悲叹身世，情调感伤。有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易安居士文集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易安词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，已散佚。后人有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漱玉词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辑本。今有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李清照集校注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走近作者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矩形 1"/>
          <p:cNvSpPr>
            <a:spLocks noChangeArrowheads="1"/>
          </p:cNvSpPr>
          <p:nvPr/>
        </p:nvSpPr>
        <p:spPr bwMode="auto">
          <a:xfrm>
            <a:off x="1060450" y="2422299"/>
            <a:ext cx="9442359" cy="22882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公元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1127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年（靖康二年），金兵入侵中原，掳走徽、钦二帝，赵宋王朝被迫南逃。李清照之夫赵明诚出任建康知府。后城中爆发叛乱，赵明诚不思平叛，反而临阵脱逃。李清照为国为夫感到耻辱，在路过乌江时，有感于项羽的悲壮，创作此诗。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写作背景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150" y="1924050"/>
            <a:ext cx="7723188" cy="42910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9463" name="文本框 11"/>
          <p:cNvSpPr/>
          <p:nvPr/>
        </p:nvSpPr>
        <p:spPr>
          <a:xfrm>
            <a:off x="6042025" y="1482725"/>
            <a:ext cx="2606675" cy="7543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生当作人杰，</a:t>
            </a:r>
          </a:p>
        </p:txBody>
      </p:sp>
      <p:sp>
        <p:nvSpPr>
          <p:cNvPr id="19465" name="矩形 10"/>
          <p:cNvSpPr/>
          <p:nvPr/>
        </p:nvSpPr>
        <p:spPr>
          <a:xfrm>
            <a:off x="4484688" y="3502025"/>
            <a:ext cx="5473700" cy="11350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人杰：人中的豪杰。汉高祖曾称赞开国功臣张良、萧何、韩信是“人杰”。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701"/>
            <a:ext cx="4203700" cy="405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 fill="hold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19465" grpId="0"/>
    </p:bldLst>
  </p:timing>
</p:sld>
</file>

<file path=ppt/theme/theme1.xml><?xml version="1.0" encoding="utf-8"?>
<a:theme xmlns:a="http://schemas.openxmlformats.org/drawingml/2006/main" name=" www.2ppt.com">
  <a:themeElements>
    <a:clrScheme name="第134期作业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4A7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144A74"/>
      </a:hlink>
      <a:folHlink>
        <a:srgbClr val="BFBFBF"/>
      </a:folHlink>
    </a:clrScheme>
    <a:fontScheme name="自定义 15">
      <a:majorFont>
        <a:latin typeface="Roboto Bold"/>
        <a:ea typeface="思源黑体 CN Bold"/>
        <a:cs typeface=""/>
      </a:majorFont>
      <a:minorFont>
        <a:latin typeface="Roboto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1230</Words>
  <Application>Microsoft Office PowerPoint</Application>
  <PresentationFormat>宽屏</PresentationFormat>
  <Paragraphs>124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Arial</vt:lpstr>
      <vt:lpstr>Roboto Bold</vt:lpstr>
      <vt:lpstr>宋体</vt:lpstr>
      <vt:lpstr>OPPOSans R</vt:lpstr>
      <vt:lpstr>Roboto Regular</vt:lpstr>
      <vt:lpstr>思源黑体 CN Regular</vt:lpstr>
      <vt:lpstr>Calibri</vt:lpstr>
      <vt:lpstr>思源宋体 Heavy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2021-05-10T01:14:47Z</dcterms:created>
  <dcterms:modified xsi:type="dcterms:W3CDTF">2023-01-10T05:03:47Z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5F4B73BA6B2341E3A9459696AC3116DE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