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9" r:id="rId3"/>
    <p:sldId id="348" r:id="rId4"/>
    <p:sldId id="370" r:id="rId5"/>
    <p:sldId id="387" r:id="rId6"/>
    <p:sldId id="335" r:id="rId7"/>
    <p:sldId id="378" r:id="rId8"/>
    <p:sldId id="380" r:id="rId9"/>
    <p:sldId id="388" r:id="rId10"/>
    <p:sldId id="389" r:id="rId11"/>
    <p:sldId id="390" r:id="rId12"/>
    <p:sldId id="350" r:id="rId13"/>
    <p:sldId id="375" r:id="rId14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77" y="586055"/>
            <a:ext cx="9143757" cy="3333074"/>
            <a:chOff x="2660" y="-624"/>
            <a:chExt cx="13286" cy="6465"/>
          </a:xfrm>
        </p:grpSpPr>
        <p:sp>
          <p:nvSpPr>
            <p:cNvPr id="3" name="Rectangle 5"/>
            <p:cNvSpPr/>
            <p:nvPr/>
          </p:nvSpPr>
          <p:spPr>
            <a:xfrm>
              <a:off x="3744" y="3647"/>
              <a:ext cx="11117" cy="219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27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27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7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</a:t>
              </a:r>
            </a:p>
            <a:p>
              <a:pPr marL="0" indent="0" algn="ctr">
                <a:spcBef>
                  <a:spcPct val="0"/>
                </a:spcBef>
                <a:buNone/>
              </a:pPr>
              <a:endParaRPr lang="zh-CN" altLang="en-US" sz="27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660" y="-624"/>
              <a:ext cx="13286" cy="3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100" b="1" dirty="0">
                  <a:ea typeface="微软雅黑" panose="020B0503020204020204" pitchFamily="34" charset="-122"/>
                </a:rPr>
                <a:t>Unit 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100" b="1" dirty="0">
                  <a:ea typeface="微软雅黑" panose="020B0503020204020204" pitchFamily="34" charset="-122"/>
                </a:rPr>
                <a:t>Is there a post office near here?</a:t>
              </a:r>
              <a:endParaRPr lang="zh-CN" altLang="en-US" sz="4100" b="1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77" y="4262803"/>
            <a:ext cx="9143723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433" y="1125948"/>
            <a:ext cx="8270543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)5.There is a big desk between________ and________</a:t>
            </a:r>
            <a:r>
              <a:rPr lang="zh-CN" altLang="en-US" sz="2300" b="1" dirty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he; I  	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he; me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him; I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him;  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203" y="1285784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811" y="2982537"/>
            <a:ext cx="7989155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between</a:t>
            </a:r>
            <a:r>
              <a:rPr lang="zh-CN" altLang="en-US" sz="2000" b="1" dirty="0">
                <a:ea typeface="仿宋" panose="02010609060101010101" charset="-122"/>
              </a:rPr>
              <a:t>是介词，后接代词宾格，</a:t>
            </a:r>
            <a:r>
              <a:rPr lang="en-US" altLang="zh-CN" sz="2000" b="1" dirty="0">
                <a:ea typeface="仿宋" panose="02010609060101010101" charset="-122"/>
              </a:rPr>
              <a:t>and</a:t>
            </a:r>
            <a:r>
              <a:rPr lang="zh-CN" altLang="en-US" sz="2000" b="1" dirty="0">
                <a:ea typeface="仿宋" panose="02010609060101010101" charset="-122"/>
              </a:rPr>
              <a:t>后也接代词的宾格。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433" y="1125948"/>
            <a:ext cx="8270543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)6.My house is ________ the garden.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cross in  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across from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cross from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across 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203" y="1285784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811" y="2982537"/>
            <a:ext cx="7989155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考查介词的用法。“在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对面”用</a:t>
            </a:r>
            <a:r>
              <a:rPr lang="en-US" altLang="zh-CN" sz="2000" b="1" dirty="0">
                <a:ea typeface="仿宋" panose="02010609060101010101" charset="-122"/>
              </a:rPr>
              <a:t>across from</a:t>
            </a:r>
            <a:r>
              <a:rPr lang="zh-CN" altLang="en-US" sz="2000" b="1" dirty="0">
                <a:ea typeface="仿宋" panose="02010609060101010101" charset="-122"/>
              </a:rPr>
              <a:t>，故选</a:t>
            </a:r>
            <a:r>
              <a:rPr lang="en-US" altLang="zh-CN" sz="2000" b="1" dirty="0">
                <a:ea typeface="仿宋" panose="02010609060101010101" charset="-122"/>
              </a:rPr>
              <a:t>B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0928" y="1025472"/>
            <a:ext cx="8392114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Ⅱ.</a:t>
            </a:r>
            <a:r>
              <a:rPr lang="zh-CN" altLang="en-US" sz="2300" b="1" dirty="0"/>
              <a:t>句型转换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pay phone is behind the library.(</a:t>
            </a:r>
            <a:r>
              <a:rPr lang="zh-CN" altLang="en-US" sz="2300" b="1" dirty="0"/>
              <a:t>改为同义句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The library is ________ ________ ________ the pay phone.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bank is near the park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(</a:t>
            </a:r>
            <a:r>
              <a:rPr lang="zh-CN" altLang="en-US" sz="2300" b="1" dirty="0"/>
              <a:t>对画线部分提问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________ the bank?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0067" y="2203129"/>
            <a:ext cx="275041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in                front              of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124" y="3226285"/>
            <a:ext cx="170445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Where             is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4698" y="917917"/>
            <a:ext cx="8166295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are three boys in the classroom.(</a:t>
            </a:r>
            <a:r>
              <a:rPr lang="zh-CN" altLang="en-US" sz="2300" b="1" dirty="0"/>
              <a:t>对画线部分提问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________ boys ________ ________ in the classroom?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Are there any pencils on the desk</a:t>
            </a:r>
            <a:r>
              <a:rPr lang="zh-CN" altLang="en-US" sz="2300" b="1" dirty="0"/>
              <a:t>？</a:t>
            </a:r>
            <a:r>
              <a:rPr lang="en-US" altLang="zh-CN" sz="2300" b="1" dirty="0"/>
              <a:t>(</a:t>
            </a:r>
            <a:r>
              <a:rPr lang="zh-CN" altLang="en-US" sz="2300" b="1" dirty="0"/>
              <a:t>作否定回答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</a:t>
            </a:r>
            <a:r>
              <a:rPr lang="zh-CN" altLang="en-US" sz="2300" b="1" dirty="0"/>
              <a:t>， </a:t>
            </a:r>
            <a:r>
              <a:rPr lang="en-US" altLang="zh-CN" sz="2300" b="1" dirty="0"/>
              <a:t>________ ________</a:t>
            </a:r>
            <a:r>
              <a:rPr lang="zh-CN" altLang="en-US" sz="2300" b="1" dirty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are some hotels on Bridge Street.(</a:t>
            </a:r>
            <a:r>
              <a:rPr lang="zh-CN" altLang="en-US" sz="2300" b="1" dirty="0"/>
              <a:t>改为一般疑问句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________ ________ hotels on Bridge Street?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4870" y="1547191"/>
            <a:ext cx="182771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are               there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7251" y="1558812"/>
            <a:ext cx="167137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How         many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5780" y="2581754"/>
            <a:ext cx="318746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No                    there         aren't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9909" y="3622397"/>
            <a:ext cx="293138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Are               there            any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749106"/>
            <a:ext cx="2940917" cy="506436"/>
            <a:chOff x="183" y="1646"/>
            <a:chExt cx="4986" cy="73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73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23"/>
              <a:ext cx="3229" cy="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028" y="1320421"/>
            <a:ext cx="8431728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Ⅰ.</a:t>
            </a:r>
            <a:r>
              <a:rPr lang="zh-CN" altLang="en-US" sz="2300" b="1" dirty="0"/>
              <a:t>根据句意及汉语提示完成句子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It's Sunday today. We can see a lot of people on the ________ (</a:t>
            </a:r>
            <a:r>
              <a:rPr lang="zh-CN" altLang="en-US" sz="2300" b="1" dirty="0"/>
              <a:t>街道</a:t>
            </a:r>
            <a:r>
              <a:rPr lang="en-US" altLang="zh-CN" sz="2300" b="1" dirty="0"/>
              <a:t>)</a:t>
            </a:r>
            <a:r>
              <a:rPr lang="zh-CN" altLang="en-US" sz="2300" b="1" dirty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____________ (</a:t>
            </a:r>
            <a:r>
              <a:rPr lang="zh-CN" altLang="en-US" sz="2300" b="1" dirty="0"/>
              <a:t>大约</a:t>
            </a:r>
            <a:r>
              <a:rPr lang="en-US" altLang="zh-CN" sz="2300" b="1" dirty="0"/>
              <a:t>) forty students are in the hall.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You need to ________ (</a:t>
            </a:r>
            <a:r>
              <a:rPr lang="zh-CN" altLang="en-US" sz="2300" b="1" dirty="0"/>
              <a:t>支付</a:t>
            </a:r>
            <a:r>
              <a:rPr lang="en-US" altLang="zh-CN" sz="2300" b="1" dirty="0"/>
              <a:t>) ten </a:t>
            </a:r>
            <a:r>
              <a:rPr lang="en-US" altLang="zh-CN" sz="2300" b="1" dirty="0" err="1"/>
              <a:t>yuan</a:t>
            </a:r>
            <a:r>
              <a:rPr lang="en-US" altLang="zh-CN" sz="2300" b="1" dirty="0"/>
              <a:t> for the book.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nearest ________ (</a:t>
            </a:r>
            <a:r>
              <a:rPr lang="zh-CN" altLang="en-US" sz="2300" b="1" dirty="0"/>
              <a:t>镇</a:t>
            </a:r>
            <a:r>
              <a:rPr lang="en-US" altLang="zh-CN" sz="2300" b="1" dirty="0"/>
              <a:t>) is ten miles away.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Where is Mr. Green's ________(</a:t>
            </a:r>
            <a:r>
              <a:rPr lang="zh-CN" altLang="en-US" sz="2300" b="1" dirty="0"/>
              <a:t>办公室</a:t>
            </a:r>
            <a:r>
              <a:rPr lang="en-US" altLang="zh-CN" sz="2300" b="1" dirty="0"/>
              <a:t>)?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5966" y="1947580"/>
            <a:ext cx="68494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street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7477" y="2974787"/>
            <a:ext cx="158543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Around/About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65806" y="3496389"/>
            <a:ext cx="49797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pay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62819" y="4001569"/>
            <a:ext cx="6266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town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68501" y="4544494"/>
            <a:ext cx="67590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office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7" grpId="0"/>
      <p:bldP spid="19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  <a:endParaRPr lang="zh-CN" altLang="en-US" sz="24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18133"/>
            <a:ext cx="574516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518183"/>
            <a:ext cx="651460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082539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33522" y="957286"/>
            <a:ext cx="8023624" cy="3808735"/>
            <a:chOff x="711362" y="1276381"/>
            <a:chExt cx="10698165" cy="5078313"/>
          </a:xfrm>
        </p:grpSpPr>
        <p:pic>
          <p:nvPicPr>
            <p:cNvPr id="18" name="图片 17" descr="I:\2019春\人教七下学练考课件word\BT44.tif"/>
            <p:cNvPicPr/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06519" y="2620372"/>
              <a:ext cx="3548422" cy="2756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11362" y="1276381"/>
              <a:ext cx="10698165" cy="5078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Ⅱ.</a:t>
              </a:r>
              <a:r>
                <a:rPr lang="zh-CN" altLang="en-US" sz="2300" b="1" dirty="0"/>
                <a:t>根据句意及图片提示，用适当的单词填空</a:t>
              </a:r>
              <a:endParaRPr lang="en-US" altLang="zh-CN" sz="2300" b="1" dirty="0"/>
            </a:p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1</a:t>
              </a:r>
              <a:r>
                <a:rPr lang="zh-CN" altLang="en-US" sz="2300" b="1" dirty="0"/>
                <a:t>．</a:t>
              </a:r>
              <a:r>
                <a:rPr lang="en-US" altLang="zh-CN" sz="2300" b="1" dirty="0"/>
                <a:t>The food in the ________ is very delicious.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2</a:t>
              </a:r>
              <a:r>
                <a:rPr lang="zh-CN" altLang="en-US" sz="2300" b="1" dirty="0"/>
                <a:t>．</a:t>
              </a:r>
              <a:r>
                <a:rPr lang="en-US" altLang="zh-CN" sz="2300" b="1" dirty="0"/>
                <a:t>Tina's sister works in a ________</a:t>
              </a:r>
              <a:r>
                <a:rPr lang="zh-CN" altLang="en-US" sz="2300" b="1" dirty="0"/>
                <a:t>．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3</a:t>
              </a:r>
              <a:r>
                <a:rPr lang="zh-CN" altLang="en-US" sz="2300" b="1" dirty="0"/>
                <a:t>．</a:t>
              </a:r>
              <a:r>
                <a:rPr lang="en-US" altLang="zh-CN" sz="2300" b="1" dirty="0"/>
                <a:t>The post office is next to the ________</a:t>
              </a:r>
              <a:r>
                <a:rPr lang="zh-CN" altLang="en-US" sz="2300" b="1" dirty="0"/>
                <a:t>．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4</a:t>
              </a:r>
              <a:r>
                <a:rPr lang="zh-CN" altLang="en-US" sz="2300" b="1" dirty="0"/>
                <a:t>．</a:t>
              </a:r>
              <a:r>
                <a:rPr lang="en-US" altLang="zh-CN" sz="2300" b="1" dirty="0"/>
                <a:t>—Is there a ________ near here?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—Yes, there is.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5</a:t>
              </a:r>
              <a:r>
                <a:rPr lang="zh-CN" altLang="en-US" sz="2300" b="1" dirty="0"/>
                <a:t>．</a:t>
              </a:r>
              <a:r>
                <a:rPr lang="en-US" altLang="zh-CN" sz="2300" b="1" dirty="0"/>
                <a:t>Can you tell me where the ________ station is?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47734" y="1617707"/>
            <a:ext cx="117306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restaurant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2103" y="2144615"/>
            <a:ext cx="92116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hospital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8295" y="2625542"/>
            <a:ext cx="62541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hotel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3885" y="3132294"/>
            <a:ext cx="63983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bank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6182" y="4153587"/>
            <a:ext cx="71437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police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  <a:endParaRPr lang="zh-CN" altLang="en-US" sz="24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18133"/>
            <a:ext cx="574516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518183"/>
            <a:ext cx="651460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082539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837" y="891597"/>
            <a:ext cx="7972131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Ⅲ.</a:t>
            </a:r>
            <a:r>
              <a:rPr lang="zh-CN" altLang="en-US" sz="2300" b="1" dirty="0"/>
              <a:t>用</a:t>
            </a:r>
            <a:r>
              <a:rPr lang="en-US" altLang="zh-CN" sz="2300" b="1" dirty="0"/>
              <a:t>is</a:t>
            </a:r>
            <a:r>
              <a:rPr lang="zh-CN" altLang="en-US" sz="2300" b="1" dirty="0"/>
              <a:t>或</a:t>
            </a:r>
            <a:r>
              <a:rPr lang="en-US" altLang="zh-CN" sz="2300" b="1" dirty="0"/>
              <a:t>are</a:t>
            </a:r>
            <a:r>
              <a:rPr lang="zh-CN" altLang="en-US" sz="2300" b="1" dirty="0"/>
              <a:t>填空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There________ some people on the bus.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There________ some milk in the glass.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________ there any birds in the park?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There________ a book and three pens on the desk.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What________ between the bank and the park?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8636" y="1526840"/>
            <a:ext cx="45411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0992" y="2028396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2600" y="2529951"/>
            <a:ext cx="50581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2935" y="3063921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1700" y="3604704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is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  <a:endParaRPr lang="zh-CN" altLang="en-US" sz="24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18133"/>
            <a:ext cx="574516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518183"/>
            <a:ext cx="651460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082539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21" y="1014427"/>
            <a:ext cx="8481335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Ⅳ.</a:t>
            </a:r>
            <a:r>
              <a:rPr lang="zh-CN" altLang="en-US" sz="2300" b="1" dirty="0"/>
              <a:t>用适当的介词填空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school is across________ the bank.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supermarket is ________ the restaurant and the library.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Paul sits next ________ me.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is a nice hotel____________ here.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shop is________ Center Street.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6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We can't see the boy because he's ________ the door.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0834" y="1622588"/>
            <a:ext cx="62122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from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1382" y="2187478"/>
            <a:ext cx="9464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between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2531" y="2674317"/>
            <a:ext cx="33086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to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6445" y="3211700"/>
            <a:ext cx="136542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near/around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8162" y="3708776"/>
            <a:ext cx="38255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on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05982" y="4233787"/>
            <a:ext cx="81897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behind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670560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798671"/>
            <a:ext cx="175432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</a:p>
        </p:txBody>
      </p:sp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612" y="1392072"/>
            <a:ext cx="8270543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Ⅰ.</a:t>
            </a:r>
            <a:r>
              <a:rPr lang="zh-CN" altLang="en-US" sz="2300" b="1" dirty="0"/>
              <a:t>单项填空　　　　　　　　　　　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)1.—Are there any hotels near here?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—Yes, ________ one on Green Street.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they are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are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it's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there's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145" y="2073936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499" y="1095233"/>
            <a:ext cx="8270543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)2. —What do you often do ________ classes to relax?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—Listen to music or walk around the school.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over  				B. through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C. between  			D. among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6739" y="1255071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283" y="3361261"/>
            <a:ext cx="798915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考查介词的用法。问句句意：课间你们经常做什么来放松？</a:t>
            </a:r>
            <a:r>
              <a:rPr lang="en-US" altLang="zh-CN" sz="2000" b="1" dirty="0">
                <a:ea typeface="仿宋" panose="02010609060101010101" charset="-122"/>
              </a:rPr>
              <a:t>between</a:t>
            </a:r>
            <a:r>
              <a:rPr lang="zh-CN" altLang="en-US" sz="2000" b="1" dirty="0">
                <a:ea typeface="仿宋" panose="02010609060101010101" charset="-122"/>
              </a:rPr>
              <a:t>意为“两者之间”，符合句意。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433" y="1125948"/>
            <a:ext cx="8270543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)3.Jim sits behind me, so I sit ________ him.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at the top of  			B. at the end of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C. in the middle of  		D. in front 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203" y="1285784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811" y="2982537"/>
            <a:ext cx="798915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根据“吉姆坐在我的后面”可知，“我”坐在他的前面。</a:t>
            </a:r>
            <a:r>
              <a:rPr lang="en-US" altLang="zh-CN" sz="2000" b="1" dirty="0">
                <a:ea typeface="仿宋" panose="02010609060101010101" charset="-122"/>
              </a:rPr>
              <a:t>in front of</a:t>
            </a:r>
            <a:r>
              <a:rPr lang="zh-CN" altLang="en-US" sz="2000" b="1" dirty="0">
                <a:ea typeface="仿宋" panose="02010609060101010101" charset="-122"/>
              </a:rPr>
              <a:t>意为“在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前面”。故选</a:t>
            </a:r>
            <a:r>
              <a:rPr lang="en-US" altLang="zh-CN" sz="2000" b="1" dirty="0">
                <a:ea typeface="仿宋" panose="02010609060101010101" charset="-122"/>
              </a:rPr>
              <a:t>D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433" y="1125948"/>
            <a:ext cx="8270543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)4. There________ a pen and two pencils in the pencil box.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is  	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are 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have  	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203" y="1285784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811" y="2982537"/>
            <a:ext cx="798915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考查</a:t>
            </a:r>
            <a:r>
              <a:rPr lang="en-US" altLang="zh-CN" sz="2000" b="1" dirty="0">
                <a:ea typeface="仿宋" panose="02010609060101010101" charset="-122"/>
              </a:rPr>
              <a:t>there be</a:t>
            </a:r>
            <a:r>
              <a:rPr lang="zh-CN" altLang="en-US" sz="2000" b="1" dirty="0">
                <a:ea typeface="仿宋" panose="02010609060101010101" charset="-122"/>
              </a:rPr>
              <a:t>句型。</a:t>
            </a:r>
            <a:r>
              <a:rPr lang="en-US" altLang="zh-CN" sz="2000" b="1" dirty="0">
                <a:ea typeface="仿宋" panose="02010609060101010101" charset="-122"/>
              </a:rPr>
              <a:t>there be</a:t>
            </a:r>
            <a:r>
              <a:rPr lang="zh-CN" altLang="en-US" sz="2000" b="1" dirty="0">
                <a:ea typeface="仿宋" panose="02010609060101010101" charset="-122"/>
              </a:rPr>
              <a:t>句型遵循“就近原则”，最靠近</a:t>
            </a:r>
            <a:r>
              <a:rPr lang="en-US" altLang="zh-CN" sz="2000" b="1" dirty="0">
                <a:ea typeface="仿宋" panose="02010609060101010101" charset="-122"/>
              </a:rPr>
              <a:t>be</a:t>
            </a:r>
            <a:r>
              <a:rPr lang="zh-CN" altLang="en-US" sz="2000" b="1" dirty="0">
                <a:ea typeface="仿宋" panose="02010609060101010101" charset="-122"/>
              </a:rPr>
              <a:t>动词的主语“</a:t>
            </a:r>
            <a:r>
              <a:rPr lang="en-US" altLang="zh-CN" sz="2000" b="1" dirty="0">
                <a:ea typeface="仿宋" panose="02010609060101010101" charset="-122"/>
              </a:rPr>
              <a:t>a pen”</a:t>
            </a:r>
            <a:r>
              <a:rPr lang="zh-CN" altLang="en-US" sz="2000" b="1" dirty="0">
                <a:ea typeface="仿宋" panose="02010609060101010101" charset="-122"/>
              </a:rPr>
              <a:t>是单数形式，谓语动词应用</a:t>
            </a:r>
            <a:r>
              <a:rPr lang="en-US" altLang="zh-CN" sz="2000" b="1" dirty="0">
                <a:ea typeface="仿宋" panose="02010609060101010101" charset="-122"/>
              </a:rPr>
              <a:t>is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0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全屏显示(16:9)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5C7152BD8613421A8149E404119446CC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