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0" r:id="rId2"/>
    <p:sldId id="279" r:id="rId3"/>
    <p:sldId id="264" r:id="rId4"/>
    <p:sldId id="295" r:id="rId5"/>
    <p:sldId id="275" r:id="rId6"/>
    <p:sldId id="299" r:id="rId7"/>
    <p:sldId id="276" r:id="rId8"/>
    <p:sldId id="297" r:id="rId9"/>
    <p:sldId id="274" r:id="rId10"/>
    <p:sldId id="265" r:id="rId11"/>
    <p:sldId id="277" r:id="rId12"/>
    <p:sldId id="302" r:id="rId13"/>
    <p:sldId id="301" r:id="rId14"/>
    <p:sldId id="303" r:id="rId15"/>
    <p:sldId id="266" r:id="rId16"/>
    <p:sldId id="292" r:id="rId17"/>
    <p:sldId id="269" r:id="rId18"/>
    <p:sldId id="291" r:id="rId19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9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188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/>
            <a:lvl1pPr>
              <a:spcBef>
                <a:spcPct val="0"/>
              </a:spcBef>
              <a:defRPr sz="1200" b="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/>
            <a:lvl1pPr algn="r">
              <a:spcBef>
                <a:spcPct val="0"/>
              </a:spcBef>
              <a:defRPr sz="1200" b="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24580" name="Rectangle 4"/>
          <p:cNvSpPr>
            <a:spLocks noGrp="1" noRot="1" noChangeAspect="1" noTextEdit="1"/>
          </p:cNvSpPr>
          <p:nvPr>
            <p:ph type="sldImg" idx="6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/>
            <a:lvl1pPr>
              <a:spcBef>
                <a:spcPct val="0"/>
              </a:spcBef>
              <a:defRPr sz="1200" b="0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/>
            <a:lvl1pPr algn="r">
              <a:spcBef>
                <a:spcPct val="0"/>
              </a:spcBef>
              <a:defRPr sz="1200" b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EDB5989-A66F-4E4C-8EC3-62861A4A3E1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‹#›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Wingdings" panose="05000000000000000000" pitchFamily="2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defPPr/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zh-CN" altLang="en-US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1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11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2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40963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2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40963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15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0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43011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17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58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45059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zh-CN" altLang="en-US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2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3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2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30723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5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0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32771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25600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4" name="文本占位符 256002"/>
          <p:cNvSpPr>
            <a:spLocks noGrp="1"/>
          </p:cNvSpPr>
          <p:nvPr>
            <p:ph type="body" idx="1"/>
          </p:nvPr>
        </p:nvSpPr>
        <p:spPr/>
        <p:txBody>
          <a:bodyPr lIns="92075" tIns="46038" rIns="92075" bIns="46038" anchor="t"/>
          <a:lstStyle>
            <a:defPPr/>
          </a:lstStyle>
          <a:p>
            <a:pPr lvl="0" indent="0"/>
            <a:endParaRPr lang="zh-CN" altLang="en-US"/>
          </a:p>
        </p:txBody>
      </p:sp>
      <p:sp>
        <p:nvSpPr>
          <p:cNvPr id="13315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4281488" y="10156825"/>
            <a:ext cx="3278187" cy="5349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defPPr/>
          </a:lstStyle>
          <a:p>
            <a:pPr lvl="0" indent="0" algn="r" eaLnBrk="0" hangingPunct="0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6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7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8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34819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2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40963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6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36867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en-US" altLang="zh-CN" sz="1200" b="0"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lang="en-US" altLang="zh-CN" sz="1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4" name="Rectangle 2"/>
          <p:cNvSpPr>
            <a:spLocks noGrp="1" noRot="1" noChangeAspect="1" noTextEdit="1"/>
          </p:cNvSpPr>
          <p:nvPr>
            <p:ph type="sldImg" idx="1"/>
          </p:nvPr>
        </p:nvSpPr>
        <p:spPr/>
      </p:sp>
      <p:sp>
        <p:nvSpPr>
          <p:cNvPr id="38915" name="Rectangle 3"/>
          <p:cNvSpPr>
            <a:spLocks noGrp="1"/>
          </p:cNvSpPr>
          <p:nvPr>
            <p:ph type="body" idx="2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1122680"/>
            <a:ext cx="7886700" cy="2387600"/>
          </a:xfrm>
        </p:spPr>
        <p:txBody>
          <a:bodyPr anchor="b"/>
          <a:lstStyle>
            <a:defPPr/>
            <a:lvl1pPr algn="ctr"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0" y="3602355"/>
            <a:ext cx="7886700" cy="1655445"/>
          </a:xfrm>
        </p:spPr>
        <p:txBody>
          <a:bodyPr/>
          <a:lstStyle>
            <a:defPPr/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defPPr/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/>
          </a:lstStyle>
          <a:p>
            <a:pPr lvl="0" eaLnBrk="1" fontAlgn="base" hangingPunct="1"/>
            <a:endParaRPr lang="en-US" altLang="x-none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/>
          </a:lstStyle>
          <a:p>
            <a:pPr lvl="0" eaLnBrk="1" fontAlgn="base" hangingPunct="1"/>
            <a:endParaRPr lang="en-US" altLang="x-none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/>
          </a:lstStyle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435"/>
            <a:ext cx="7886700" cy="4474845"/>
          </a:xfrm>
        </p:spPr>
        <p:txBody>
          <a:bodyPr/>
          <a:lstStyle>
            <a:defPPr/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9100"/>
            <a:ext cx="7886700" cy="2781300"/>
          </a:xfrm>
        </p:spPr>
        <p:txBody>
          <a:bodyPr anchor="t" anchorCtr="0"/>
          <a:lstStyle>
            <a:defPPr/>
            <a:lvl1pPr>
              <a:defRPr sz="36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722120"/>
            <a:ext cx="7886700" cy="1102995"/>
          </a:xfrm>
        </p:spPr>
        <p:txBody>
          <a:bodyPr lIns="144145" anchor="b" anchorCtr="0"/>
          <a:lstStyle>
            <a:defPPr/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 anchor="ctr" anchorCtr="0"/>
          <a:lstStyle>
            <a:defPPr/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 anchorCtr="0"/>
          <a:lstStyle>
            <a:defPPr/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defPPr/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 anchorCtr="0"/>
          <a:lstStyle>
            <a:defPPr/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defPPr/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/>
          <a:lstStyle>
            <a:defPPr/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 anchorCtr="0"/>
          <a:lstStyle>
            <a:defPPr/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defPPr/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/>
          <a:lstStyle>
            <a:defPPr/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 anchorCtr="0"/>
          <a:lstStyle>
            <a:defPPr/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defPPr/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8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>
            <a:defPPr/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/>
  <p:txStyles>
    <p:titleStyle>
      <a:defPPr/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54202" y="2578894"/>
            <a:ext cx="5715000" cy="1481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2" name="TextBox 7"/>
          <p:cNvSpPr txBox="1"/>
          <p:nvPr/>
        </p:nvSpPr>
        <p:spPr>
          <a:xfrm>
            <a:off x="0" y="692696"/>
            <a:ext cx="9144000" cy="147617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 eaLnBrk="0" hangingPunct="0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青岛版七年级数学上册第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</a:rPr>
              <a:t>章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pPr algn="ctr" eaLnBrk="0" hangingPunct="0">
              <a:lnSpc>
                <a:spcPct val="150000"/>
              </a:lnSpc>
            </a:pPr>
            <a:r>
              <a:rPr lang="zh-CN" altLang="en-US" sz="3200" dirty="0">
                <a:solidFill>
                  <a:srgbClr val="F60A75"/>
                </a:solidFill>
              </a:rPr>
              <a:t>基本的几何图形</a:t>
            </a:r>
          </a:p>
        </p:txBody>
      </p:sp>
      <p:sp>
        <p:nvSpPr>
          <p:cNvPr id="25604" name="TextBox 8"/>
          <p:cNvSpPr txBox="1"/>
          <p:nvPr/>
        </p:nvSpPr>
        <p:spPr>
          <a:xfrm>
            <a:off x="2289655" y="2420888"/>
            <a:ext cx="4734418" cy="2387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 eaLnBrk="0" hangingPunct="0">
              <a:lnSpc>
                <a:spcPct val="200000"/>
              </a:lnSpc>
            </a:pPr>
            <a:r>
              <a:rPr lang="zh-CN" altLang="en-US" sz="4400" dirty="0" smtClean="0">
                <a:latin typeface="微软雅黑" panose="020B0503020204020204" charset="-122"/>
                <a:ea typeface="微软雅黑" panose="020B0503020204020204" charset="-122"/>
              </a:rPr>
              <a:t>线</a:t>
            </a:r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</a:rPr>
              <a:t>段、射线和直线</a:t>
            </a:r>
          </a:p>
          <a:p>
            <a:pPr algn="ctr" eaLnBrk="0" hangingPunct="0">
              <a:lnSpc>
                <a:spcPct val="200000"/>
              </a:lnSpc>
            </a:pP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6"/>
          <p:cNvSpPr txBox="1"/>
          <p:nvPr/>
        </p:nvSpPr>
        <p:spPr>
          <a:xfrm>
            <a:off x="676275" y="890588"/>
            <a:ext cx="7967663" cy="1692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平面上的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条直线，最多有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个交点；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条直线，最多有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个交点；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条直线，最多有几个交点？画一画。</a:t>
            </a: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如果平面上有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条直线，最多有几个交点？</a:t>
            </a: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你发现了什么规律？与同学交流。</a:t>
            </a:r>
          </a:p>
        </p:txBody>
      </p:sp>
      <p:sp>
        <p:nvSpPr>
          <p:cNvPr id="11277" name="Line 13"/>
          <p:cNvSpPr/>
          <p:nvPr/>
        </p:nvSpPr>
        <p:spPr>
          <a:xfrm rot="1165833">
            <a:off x="2628900" y="3833813"/>
            <a:ext cx="1725613" cy="3095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2" name="Group 63"/>
          <p:cNvGrpSpPr/>
          <p:nvPr/>
        </p:nvGrpSpPr>
        <p:grpSpPr>
          <a:xfrm>
            <a:off x="2493963" y="2987675"/>
            <a:ext cx="1809750" cy="1600200"/>
            <a:chOff x="1503" y="2026"/>
            <a:chExt cx="1140" cy="1008"/>
          </a:xfrm>
        </p:grpSpPr>
        <p:sp>
          <p:nvSpPr>
            <p:cNvPr id="37892" name="Line 17"/>
            <p:cNvSpPr/>
            <p:nvPr/>
          </p:nvSpPr>
          <p:spPr>
            <a:xfrm rot="-4234167">
              <a:off x="1378" y="2298"/>
              <a:ext cx="1008" cy="45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893" name="Line 14"/>
            <p:cNvSpPr/>
            <p:nvPr/>
          </p:nvSpPr>
          <p:spPr>
            <a:xfrm rot="1165833" flipV="1">
              <a:off x="1503" y="2586"/>
              <a:ext cx="1140" cy="424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894" name="Oval 15"/>
            <p:cNvSpPr/>
            <p:nvPr/>
          </p:nvSpPr>
          <p:spPr>
            <a:xfrm rot="1165833">
              <a:off x="1620" y="2788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71"/>
          <p:cNvGrpSpPr/>
          <p:nvPr/>
        </p:nvGrpSpPr>
        <p:grpSpPr>
          <a:xfrm>
            <a:off x="3095625" y="3757613"/>
            <a:ext cx="815975" cy="471487"/>
            <a:chOff x="1882" y="2511"/>
            <a:chExt cx="514" cy="297"/>
          </a:xfrm>
        </p:grpSpPr>
        <p:sp>
          <p:nvSpPr>
            <p:cNvPr id="37896" name="Oval 19"/>
            <p:cNvSpPr/>
            <p:nvPr/>
          </p:nvSpPr>
          <p:spPr>
            <a:xfrm rot="-4234167">
              <a:off x="1880" y="2513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897" name="Oval 21"/>
            <p:cNvSpPr/>
            <p:nvPr/>
          </p:nvSpPr>
          <p:spPr>
            <a:xfrm rot="-4234167">
              <a:off x="2374" y="2786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92" name="Line 28"/>
          <p:cNvSpPr/>
          <p:nvPr/>
        </p:nvSpPr>
        <p:spPr>
          <a:xfrm>
            <a:off x="5518150" y="3162300"/>
            <a:ext cx="231775" cy="147955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4" name="Group 74"/>
          <p:cNvGrpSpPr/>
          <p:nvPr/>
        </p:nvGrpSpPr>
        <p:grpSpPr>
          <a:xfrm>
            <a:off x="4618038" y="2982913"/>
            <a:ext cx="1862137" cy="1601787"/>
            <a:chOff x="3022" y="1933"/>
            <a:chExt cx="1173" cy="1009"/>
          </a:xfrm>
        </p:grpSpPr>
        <p:sp>
          <p:nvSpPr>
            <p:cNvPr id="37900" name="Line 29"/>
            <p:cNvSpPr/>
            <p:nvPr/>
          </p:nvSpPr>
          <p:spPr>
            <a:xfrm rot="-4234167">
              <a:off x="2898" y="2206"/>
              <a:ext cx="1009" cy="45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grpSp>
          <p:nvGrpSpPr>
            <p:cNvPr id="37901" name="Group 68"/>
            <p:cNvGrpSpPr/>
            <p:nvPr/>
          </p:nvGrpSpPr>
          <p:grpSpPr>
            <a:xfrm>
              <a:off x="3022" y="2418"/>
              <a:ext cx="1173" cy="499"/>
              <a:chOff x="3022" y="2418"/>
              <a:chExt cx="1173" cy="499"/>
            </a:xfrm>
          </p:grpSpPr>
          <p:sp>
            <p:nvSpPr>
              <p:cNvPr id="37902" name="Line 30"/>
              <p:cNvSpPr/>
              <p:nvPr/>
            </p:nvSpPr>
            <p:spPr>
              <a:xfrm rot="1165833">
                <a:off x="3108" y="2467"/>
                <a:ext cx="1087" cy="194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03" name="Line 31"/>
              <p:cNvSpPr/>
              <p:nvPr/>
            </p:nvSpPr>
            <p:spPr>
              <a:xfrm rot="1165833" flipV="1">
                <a:off x="3022" y="2494"/>
                <a:ext cx="1140" cy="423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04" name="Oval 32"/>
              <p:cNvSpPr/>
              <p:nvPr/>
            </p:nvSpPr>
            <p:spPr>
              <a:xfrm rot="1165833">
                <a:off x="3140" y="2695"/>
                <a:ext cx="23" cy="21"/>
              </a:xfrm>
              <a:prstGeom prst="ellipse">
                <a:avLst/>
              </a:pr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defPPr/>
              </a:lstStyle>
              <a:p>
                <a:pPr>
                  <a:spcBef>
                    <a:spcPct val="20000"/>
                  </a:spcBef>
                </a:pPr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05" name="Oval 33"/>
              <p:cNvSpPr/>
              <p:nvPr/>
            </p:nvSpPr>
            <p:spPr>
              <a:xfrm rot="-4234167">
                <a:off x="3397" y="2419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defPPr/>
              </a:lstStyle>
              <a:p>
                <a:pPr>
                  <a:spcBef>
                    <a:spcPct val="20000"/>
                  </a:spcBef>
                </a:pPr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06" name="Oval 34"/>
              <p:cNvSpPr/>
              <p:nvPr/>
            </p:nvSpPr>
            <p:spPr>
              <a:xfrm rot="-4234167">
                <a:off x="3891" y="2692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defPPr/>
              </a:lstStyle>
              <a:p>
                <a:pPr>
                  <a:spcBef>
                    <a:spcPct val="20000"/>
                  </a:spcBef>
                </a:pPr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1311" name="Line 47"/>
          <p:cNvSpPr/>
          <p:nvPr/>
        </p:nvSpPr>
        <p:spPr>
          <a:xfrm flipH="1">
            <a:off x="7705725" y="3055938"/>
            <a:ext cx="358775" cy="158432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6" name="Group 62"/>
          <p:cNvGrpSpPr/>
          <p:nvPr/>
        </p:nvGrpSpPr>
        <p:grpSpPr>
          <a:xfrm>
            <a:off x="576263" y="2984500"/>
            <a:ext cx="1725612" cy="1600200"/>
            <a:chOff x="295" y="2024"/>
            <a:chExt cx="1087" cy="1008"/>
          </a:xfrm>
        </p:grpSpPr>
        <p:sp>
          <p:nvSpPr>
            <p:cNvPr id="37909" name="Line 48"/>
            <p:cNvSpPr/>
            <p:nvPr/>
          </p:nvSpPr>
          <p:spPr>
            <a:xfrm rot="-4234167">
              <a:off x="108" y="2296"/>
              <a:ext cx="1008" cy="45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0" name="Line 49"/>
            <p:cNvSpPr/>
            <p:nvPr/>
          </p:nvSpPr>
          <p:spPr>
            <a:xfrm rot="1165833">
              <a:off x="295" y="2568"/>
              <a:ext cx="1087" cy="195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1" name="Oval 52"/>
            <p:cNvSpPr/>
            <p:nvPr/>
          </p:nvSpPr>
          <p:spPr>
            <a:xfrm rot="-4234167">
              <a:off x="587" y="2522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" name="Group 69"/>
          <p:cNvGrpSpPr/>
          <p:nvPr/>
        </p:nvGrpSpPr>
        <p:grpSpPr>
          <a:xfrm>
            <a:off x="6923088" y="2979738"/>
            <a:ext cx="1862137" cy="1658937"/>
            <a:chOff x="4474" y="1931"/>
            <a:chExt cx="1173" cy="1045"/>
          </a:xfrm>
        </p:grpSpPr>
        <p:sp>
          <p:nvSpPr>
            <p:cNvPr id="37913" name="Line 38"/>
            <p:cNvSpPr/>
            <p:nvPr/>
          </p:nvSpPr>
          <p:spPr>
            <a:xfrm>
              <a:off x="5041" y="2044"/>
              <a:ext cx="146" cy="932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4" name="Line 39"/>
            <p:cNvSpPr/>
            <p:nvPr/>
          </p:nvSpPr>
          <p:spPr>
            <a:xfrm rot="-4234167">
              <a:off x="4350" y="2204"/>
              <a:ext cx="1009" cy="459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5" name="Line 40"/>
            <p:cNvSpPr/>
            <p:nvPr/>
          </p:nvSpPr>
          <p:spPr>
            <a:xfrm rot="1165833">
              <a:off x="4560" y="2465"/>
              <a:ext cx="1087" cy="194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6" name="Line 41"/>
            <p:cNvSpPr/>
            <p:nvPr/>
          </p:nvSpPr>
          <p:spPr>
            <a:xfrm rot="1165833" flipV="1">
              <a:off x="4474" y="2492"/>
              <a:ext cx="1140" cy="423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7" name="Oval 42"/>
            <p:cNvSpPr/>
            <p:nvPr/>
          </p:nvSpPr>
          <p:spPr>
            <a:xfrm rot="1165833">
              <a:off x="4592" y="2693"/>
              <a:ext cx="23" cy="21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18" name="Oval 43"/>
            <p:cNvSpPr/>
            <p:nvPr/>
          </p:nvSpPr>
          <p:spPr>
            <a:xfrm rot="-4234167">
              <a:off x="4849" y="2417"/>
              <a:ext cx="25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19" name="Oval 44"/>
            <p:cNvSpPr/>
            <p:nvPr/>
          </p:nvSpPr>
          <p:spPr>
            <a:xfrm rot="-4234167">
              <a:off x="5343" y="2690"/>
              <a:ext cx="25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0" name="Oval 45"/>
            <p:cNvSpPr/>
            <p:nvPr/>
          </p:nvSpPr>
          <p:spPr>
            <a:xfrm rot="-4234167">
              <a:off x="5058" y="2194"/>
              <a:ext cx="25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1" name="Oval 46"/>
            <p:cNvSpPr/>
            <p:nvPr/>
          </p:nvSpPr>
          <p:spPr>
            <a:xfrm rot="-4234167">
              <a:off x="5129" y="2691"/>
              <a:ext cx="24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2" name="Oval 56"/>
            <p:cNvSpPr/>
            <p:nvPr/>
          </p:nvSpPr>
          <p:spPr>
            <a:xfrm rot="1165833">
              <a:off x="5124" y="2568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70"/>
          <p:cNvGrpSpPr/>
          <p:nvPr/>
        </p:nvGrpSpPr>
        <p:grpSpPr>
          <a:xfrm>
            <a:off x="7777163" y="3233738"/>
            <a:ext cx="247650" cy="1009650"/>
            <a:chOff x="5012" y="911"/>
            <a:chExt cx="156" cy="636"/>
          </a:xfrm>
        </p:grpSpPr>
        <p:sp>
          <p:nvSpPr>
            <p:cNvPr id="37924" name="Oval 54"/>
            <p:cNvSpPr/>
            <p:nvPr/>
          </p:nvSpPr>
          <p:spPr>
            <a:xfrm rot="1165833">
              <a:off x="5012" y="1527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5" name="Oval 55"/>
            <p:cNvSpPr/>
            <p:nvPr/>
          </p:nvSpPr>
          <p:spPr>
            <a:xfrm rot="-4234167">
              <a:off x="5146" y="913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6" name="Oval 57"/>
            <p:cNvSpPr/>
            <p:nvPr/>
          </p:nvSpPr>
          <p:spPr>
            <a:xfrm rot="-4234167">
              <a:off x="5081" y="1210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27" name="Oval 59"/>
            <p:cNvSpPr/>
            <p:nvPr/>
          </p:nvSpPr>
          <p:spPr>
            <a:xfrm rot="-4234167">
              <a:off x="5055" y="1346"/>
              <a:ext cx="24" cy="20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324" name="Rectangle 60"/>
          <p:cNvSpPr/>
          <p:nvPr/>
        </p:nvSpPr>
        <p:spPr>
          <a:xfrm>
            <a:off x="701675" y="5935663"/>
            <a:ext cx="733583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平面上的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条直线，最多有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en-US" altLang="zh-CN" u="sng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个交点；</a:t>
            </a:r>
          </a:p>
        </p:txBody>
      </p:sp>
      <p:sp>
        <p:nvSpPr>
          <p:cNvPr id="11325" name="Rectangle 61"/>
          <p:cNvSpPr/>
          <p:nvPr/>
        </p:nvSpPr>
        <p:spPr>
          <a:xfrm>
            <a:off x="4905375" y="5899150"/>
            <a:ext cx="15605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n(n+1)/2</a:t>
            </a:r>
          </a:p>
        </p:txBody>
      </p:sp>
      <p:sp>
        <p:nvSpPr>
          <p:cNvPr id="11328" name="Rectangle 64"/>
          <p:cNvSpPr/>
          <p:nvPr/>
        </p:nvSpPr>
        <p:spPr>
          <a:xfrm>
            <a:off x="2592388" y="4638675"/>
            <a:ext cx="14954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(1+2)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11329" name="Rectangle 65"/>
          <p:cNvSpPr/>
          <p:nvPr/>
        </p:nvSpPr>
        <p:spPr>
          <a:xfrm>
            <a:off x="719138" y="4638675"/>
            <a:ext cx="1008062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11330" name="Rectangle 66"/>
          <p:cNvSpPr/>
          <p:nvPr/>
        </p:nvSpPr>
        <p:spPr>
          <a:xfrm>
            <a:off x="4464050" y="4638675"/>
            <a:ext cx="19351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(1+2+3)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</a:p>
        </p:txBody>
      </p:sp>
      <p:sp>
        <p:nvSpPr>
          <p:cNvPr id="11331" name="Rectangle 67"/>
          <p:cNvSpPr/>
          <p:nvPr/>
        </p:nvSpPr>
        <p:spPr>
          <a:xfrm>
            <a:off x="6589713" y="4638675"/>
            <a:ext cx="23749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(1+2+3+4)</a:t>
            </a:r>
            <a:r>
              <a:rPr lang="zh-CN" altLang="en-US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</a:t>
            </a:r>
          </a:p>
        </p:txBody>
      </p:sp>
      <p:grpSp>
        <p:nvGrpSpPr>
          <p:cNvPr id="9" name="Group 73"/>
          <p:cNvGrpSpPr/>
          <p:nvPr/>
        </p:nvGrpSpPr>
        <p:grpSpPr>
          <a:xfrm>
            <a:off x="5553075" y="3398838"/>
            <a:ext cx="142875" cy="828675"/>
            <a:chOff x="3611" y="2195"/>
            <a:chExt cx="90" cy="522"/>
          </a:xfrm>
        </p:grpSpPr>
        <p:sp>
          <p:nvSpPr>
            <p:cNvPr id="37935" name="Oval 35"/>
            <p:cNvSpPr/>
            <p:nvPr/>
          </p:nvSpPr>
          <p:spPr>
            <a:xfrm rot="-4234167">
              <a:off x="3606" y="2196"/>
              <a:ext cx="25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36" name="Oval 36"/>
            <p:cNvSpPr/>
            <p:nvPr/>
          </p:nvSpPr>
          <p:spPr>
            <a:xfrm rot="-4234167">
              <a:off x="3677" y="2693"/>
              <a:ext cx="24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7937" name="Oval 72"/>
            <p:cNvSpPr/>
            <p:nvPr/>
          </p:nvSpPr>
          <p:spPr>
            <a:xfrm rot="-4234167">
              <a:off x="3646" y="2569"/>
              <a:ext cx="25" cy="19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339" name="Rectangle 75"/>
          <p:cNvSpPr/>
          <p:nvPr/>
        </p:nvSpPr>
        <p:spPr>
          <a:xfrm>
            <a:off x="4221163" y="5133975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1+2+</a:t>
            </a:r>
            <a:r>
              <a:rPr lang="en-US" altLang="en-US" baseline="30000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+(n-1) +n</a:t>
            </a:r>
          </a:p>
        </p:txBody>
      </p:sp>
      <p:sp>
        <p:nvSpPr>
          <p:cNvPr id="11340" name="AutoShape 76"/>
          <p:cNvSpPr/>
          <p:nvPr/>
        </p:nvSpPr>
        <p:spPr>
          <a:xfrm>
            <a:off x="5394325" y="5659438"/>
            <a:ext cx="288925" cy="358775"/>
          </a:xfrm>
          <a:prstGeom prst="downArrow">
            <a:avLst>
              <a:gd name="adj1" fmla="val 50000"/>
              <a:gd name="adj2" fmla="val 3103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940" name="文本框 4"/>
          <p:cNvSpPr txBox="1"/>
          <p:nvPr/>
        </p:nvSpPr>
        <p:spPr>
          <a:xfrm>
            <a:off x="701675" y="14605"/>
            <a:ext cx="4600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eaLnBrk="0" hangingPunct="0"/>
            <a:r>
              <a:rPr lang="zh-CN" altLang="en-US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挑战自我：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" grpId="0"/>
      <p:bldP spid="11328" grpId="0"/>
      <p:bldP spid="11329" grpId="0"/>
      <p:bldP spid="11330" grpId="0"/>
      <p:bldP spid="11331" grpId="0"/>
      <p:bldP spid="11339" grpId="0"/>
      <p:bldP spid="113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WordArt 12"/>
          <p:cNvSpPr>
            <a:spLocks noTextEdit="1"/>
          </p:cNvSpPr>
          <p:nvPr/>
        </p:nvSpPr>
        <p:spPr>
          <a:xfrm>
            <a:off x="609600" y="196215"/>
            <a:ext cx="2620010" cy="552450"/>
          </a:xfrm>
          <a:prstGeom prst="rect">
            <a:avLst/>
          </a:prstGeom>
        </p:spPr>
        <p:txBody>
          <a:bodyPr wrap="none" fromWordArt="1">
            <a:normAutofit lnSpcReduction="10000"/>
          </a:bodyPr>
          <a:lstStyle>
            <a:defPPr/>
          </a:lstStyle>
          <a:p>
            <a:pPr algn="l"/>
            <a:r>
              <a:rPr lang="zh-CN" altLang="en-US" sz="32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达标检测：</a:t>
            </a:r>
          </a:p>
        </p:txBody>
      </p:sp>
      <p:sp>
        <p:nvSpPr>
          <p:cNvPr id="39942" name="Rectangle 8"/>
          <p:cNvSpPr/>
          <p:nvPr/>
        </p:nvSpPr>
        <p:spPr>
          <a:xfrm>
            <a:off x="250190" y="4204018"/>
            <a:ext cx="8964613" cy="1816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marL="342900" indent="-342900" eaLnBrk="0" hangingPunct="0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2.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如图，看图填空：</a:t>
            </a: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BC_____.</a:t>
            </a: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在射线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BC_____.</a:t>
            </a: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的一个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_____.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6197600" y="4852988"/>
            <a:ext cx="441325" cy="579437"/>
            <a:chOff x="3814" y="527"/>
            <a:chExt cx="278" cy="365"/>
          </a:xfrm>
        </p:grpSpPr>
        <p:sp>
          <p:nvSpPr>
            <p:cNvPr id="39944" name="Rectangle 10"/>
            <p:cNvSpPr/>
            <p:nvPr/>
          </p:nvSpPr>
          <p:spPr>
            <a:xfrm>
              <a:off x="3814" y="52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9945" name="Oval 11"/>
            <p:cNvSpPr/>
            <p:nvPr/>
          </p:nvSpPr>
          <p:spPr>
            <a:xfrm rot="-832456">
              <a:off x="3923" y="84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7440613" y="4852988"/>
            <a:ext cx="441325" cy="579437"/>
            <a:chOff x="4597" y="527"/>
            <a:chExt cx="278" cy="365"/>
          </a:xfrm>
        </p:grpSpPr>
        <p:sp>
          <p:nvSpPr>
            <p:cNvPr id="39947" name="Rectangle 13"/>
            <p:cNvSpPr/>
            <p:nvPr/>
          </p:nvSpPr>
          <p:spPr>
            <a:xfrm>
              <a:off x="4597" y="52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39948" name="Oval 14"/>
            <p:cNvSpPr/>
            <p:nvPr/>
          </p:nvSpPr>
          <p:spPr>
            <a:xfrm rot="-832456">
              <a:off x="4737" y="84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9949" name="Line 15"/>
          <p:cNvSpPr/>
          <p:nvPr/>
        </p:nvSpPr>
        <p:spPr>
          <a:xfrm>
            <a:off x="6378258" y="5429250"/>
            <a:ext cx="13684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4" name="Group 16"/>
          <p:cNvGrpSpPr/>
          <p:nvPr/>
        </p:nvGrpSpPr>
        <p:grpSpPr>
          <a:xfrm>
            <a:off x="6875463" y="4205288"/>
            <a:ext cx="441325" cy="519112"/>
            <a:chOff x="4241" y="119"/>
            <a:chExt cx="278" cy="327"/>
          </a:xfrm>
        </p:grpSpPr>
        <p:sp>
          <p:nvSpPr>
            <p:cNvPr id="39951" name="Rectangle 17"/>
            <p:cNvSpPr/>
            <p:nvPr/>
          </p:nvSpPr>
          <p:spPr>
            <a:xfrm>
              <a:off x="4241" y="119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9952" name="Oval 18"/>
            <p:cNvSpPr/>
            <p:nvPr/>
          </p:nvSpPr>
          <p:spPr>
            <a:xfrm rot="-832456">
              <a:off x="4329" y="391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07" name="Rectangle 19"/>
          <p:cNvSpPr/>
          <p:nvPr/>
        </p:nvSpPr>
        <p:spPr>
          <a:xfrm>
            <a:off x="4283075" y="53990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端点</a:t>
            </a:r>
          </a:p>
        </p:txBody>
      </p:sp>
      <p:sp>
        <p:nvSpPr>
          <p:cNvPr id="12308" name="Rectangle 20"/>
          <p:cNvSpPr/>
          <p:nvPr/>
        </p:nvSpPr>
        <p:spPr>
          <a:xfrm>
            <a:off x="3357563" y="49672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上</a:t>
            </a:r>
          </a:p>
        </p:txBody>
      </p:sp>
      <p:sp>
        <p:nvSpPr>
          <p:cNvPr id="12309" name="Rectangle 21"/>
          <p:cNvSpPr/>
          <p:nvPr/>
        </p:nvSpPr>
        <p:spPr>
          <a:xfrm>
            <a:off x="3357563" y="45212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外</a:t>
            </a:r>
          </a:p>
        </p:txBody>
      </p:sp>
      <p:sp>
        <p:nvSpPr>
          <p:cNvPr id="12310" name="Line 22"/>
          <p:cNvSpPr/>
          <p:nvPr/>
        </p:nvSpPr>
        <p:spPr>
          <a:xfrm>
            <a:off x="7739063" y="5429250"/>
            <a:ext cx="1150937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11" name="Line 23"/>
          <p:cNvSpPr/>
          <p:nvPr/>
        </p:nvSpPr>
        <p:spPr>
          <a:xfrm>
            <a:off x="5219700" y="5429250"/>
            <a:ext cx="1150938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52930" name="文本框 252929"/>
          <p:cNvSpPr txBox="1"/>
          <p:nvPr/>
        </p:nvSpPr>
        <p:spPr>
          <a:xfrm>
            <a:off x="558165" y="515303"/>
            <a:ext cx="7764463" cy="43999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一选择：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下列语句表述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错误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的是（       ）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、点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在直线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、直线  </a:t>
            </a:r>
            <a:r>
              <a:rPr lang="en-US" altLang="zh-CN" sz="2800" b="1">
                <a:solidFill>
                  <a:srgbClr val="0000CC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l </a:t>
            </a:r>
            <a:r>
              <a:rPr lang="zh-CN" altLang="en-US" sz="2800" b="1">
                <a:solidFill>
                  <a:srgbClr val="0000CC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经过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、点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在直线  </a:t>
            </a:r>
            <a:r>
              <a:rPr lang="en-US" altLang="zh-CN" sz="2800" b="1">
                <a:solidFill>
                  <a:srgbClr val="0000CC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l  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、直线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和直线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 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相交于点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  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52933" name="组合 252932"/>
          <p:cNvGrpSpPr/>
          <p:nvPr/>
        </p:nvGrpSpPr>
        <p:grpSpPr>
          <a:xfrm>
            <a:off x="5727700" y="1566545"/>
            <a:ext cx="2945130" cy="2278906"/>
            <a:chOff x="3456" y="2351"/>
            <a:chExt cx="2304" cy="1590"/>
          </a:xfrm>
        </p:grpSpPr>
        <p:grpSp>
          <p:nvGrpSpPr>
            <p:cNvPr id="9221" name="组合 252933"/>
            <p:cNvGrpSpPr/>
            <p:nvPr/>
          </p:nvGrpSpPr>
          <p:grpSpPr>
            <a:xfrm>
              <a:off x="3456" y="2351"/>
              <a:ext cx="2304" cy="1590"/>
              <a:chOff x="3380" y="2377"/>
              <a:chExt cx="2304" cy="1590"/>
            </a:xfrm>
          </p:grpSpPr>
          <p:sp>
            <p:nvSpPr>
              <p:cNvPr id="9222" name="直接连接符 252934"/>
              <p:cNvSpPr/>
              <p:nvPr/>
            </p:nvSpPr>
            <p:spPr>
              <a:xfrm>
                <a:off x="4052" y="2471"/>
                <a:ext cx="672" cy="1440"/>
              </a:xfrm>
              <a:prstGeom prst="line">
                <a:avLst/>
              </a:prstGeom>
              <a:ln w="508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9223" name="直接连接符 252935"/>
              <p:cNvSpPr/>
              <p:nvPr/>
            </p:nvSpPr>
            <p:spPr>
              <a:xfrm flipV="1">
                <a:off x="3380" y="2615"/>
                <a:ext cx="2304" cy="1008"/>
              </a:xfrm>
              <a:prstGeom prst="line">
                <a:avLst/>
              </a:prstGeom>
              <a:ln w="2857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9224" name="椭圆 252936"/>
              <p:cNvSpPr/>
              <p:nvPr/>
            </p:nvSpPr>
            <p:spPr>
              <a:xfrm>
                <a:off x="4340" y="3143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>
                <a:defPPr/>
              </a:lstStyle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5" name="文本框 252937"/>
              <p:cNvSpPr txBox="1"/>
              <p:nvPr/>
            </p:nvSpPr>
            <p:spPr>
              <a:xfrm>
                <a:off x="3524" y="2855"/>
                <a:ext cx="480" cy="3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9226" name="文本框 252938"/>
              <p:cNvSpPr txBox="1"/>
              <p:nvPr/>
            </p:nvSpPr>
            <p:spPr>
              <a:xfrm>
                <a:off x="4340" y="2759"/>
                <a:ext cx="480" cy="3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9227" name="文本框 252939"/>
              <p:cNvSpPr txBox="1"/>
              <p:nvPr/>
            </p:nvSpPr>
            <p:spPr>
              <a:xfrm>
                <a:off x="4752" y="3603"/>
                <a:ext cx="288" cy="36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m</a:t>
                </a:r>
              </a:p>
            </p:txBody>
          </p:sp>
          <p:sp>
            <p:nvSpPr>
              <p:cNvPr id="9228" name="文本框 252940"/>
              <p:cNvSpPr txBox="1"/>
              <p:nvPr/>
            </p:nvSpPr>
            <p:spPr>
              <a:xfrm>
                <a:off x="5328" y="2377"/>
                <a:ext cx="172" cy="4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3600" b="1">
                    <a:latin typeface="Monotype Corsiva" panose="03010101010201010101" pitchFamily="66" charset="0"/>
                    <a:ea typeface="MS UI Gothic" panose="020B0600070205080204" pitchFamily="34" charset="-128"/>
                  </a:rPr>
                  <a:t>l</a:t>
                </a:r>
              </a:p>
            </p:txBody>
          </p:sp>
        </p:grpSp>
        <p:sp>
          <p:nvSpPr>
            <p:cNvPr id="9229" name="椭圆 252941"/>
            <p:cNvSpPr/>
            <p:nvPr/>
          </p:nvSpPr>
          <p:spPr>
            <a:xfrm>
              <a:off x="3747" y="3095"/>
              <a:ext cx="96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>
              <a:defPPr/>
            </a:lstStyle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-2.31214E-06 L 3.33333E-06 0.25596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0.25595 L 3.33333E-06 -0.00625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08" grpId="0"/>
      <p:bldP spid="12309" grpId="0"/>
      <p:bldP spid="2529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占位符 103425"/>
          <p:cNvSpPr>
            <a:spLocks noGrp="1"/>
          </p:cNvSpPr>
          <p:nvPr>
            <p:ph idx="1"/>
          </p:nvPr>
        </p:nvSpPr>
        <p:spPr>
          <a:xfrm>
            <a:off x="136525" y="1101725"/>
            <a:ext cx="8540750" cy="3636963"/>
          </a:xfrm>
        </p:spPr>
        <p:txBody>
          <a:bodyPr vert="horz" lIns="91440" tIns="45720" rIns="91440" bIns="45720" anchor="t">
            <a:normAutofit fontScale="92500" lnSpcReduction="20000"/>
          </a:bodyPr>
          <a:lstStyle>
            <a:defPPr/>
          </a:lstStyle>
          <a:p>
            <a:pPr>
              <a:lnSpc>
                <a:spcPct val="125000"/>
              </a:lnSpc>
              <a:buNone/>
            </a:pPr>
            <a:r>
              <a:rPr lang="en-US" altLang="zh-CN" sz="2800" b="1">
                <a:solidFill>
                  <a:srgbClr val="3652FC"/>
                </a:solidFill>
              </a:rPr>
              <a:t>3.</a:t>
            </a:r>
            <a:r>
              <a:rPr lang="zh-CN" sz="2800" b="1">
                <a:solidFill>
                  <a:srgbClr val="3652FC"/>
                </a:solidFill>
              </a:rPr>
              <a:t>下列说法中正确的有（     ）个</a:t>
            </a:r>
          </a:p>
          <a:p>
            <a:pPr>
              <a:lnSpc>
                <a:spcPct val="125000"/>
              </a:lnSpc>
              <a:buNone/>
            </a:pPr>
            <a:r>
              <a:rPr lang="zh-CN" sz="2800" b="1">
                <a:solidFill>
                  <a:srgbClr val="3652FC"/>
                </a:solidFill>
              </a:rPr>
              <a:t>①.延长直线AB； ②.延长线段BA； ③.延长射线OA；</a:t>
            </a:r>
          </a:p>
          <a:p>
            <a:pPr>
              <a:lnSpc>
                <a:spcPct val="125000"/>
              </a:lnSpc>
              <a:buNone/>
            </a:pPr>
            <a:r>
              <a:rPr lang="zh-CN" sz="2800" b="1">
                <a:solidFill>
                  <a:srgbClr val="3652FC"/>
                </a:solidFill>
              </a:rPr>
              <a:t>④.反向延长射线OA；   ⑤.反向延长线段AB；   ⑥.作直线AB = CD</a:t>
            </a:r>
          </a:p>
          <a:p>
            <a:pPr>
              <a:lnSpc>
                <a:spcPct val="125000"/>
              </a:lnSpc>
              <a:buNone/>
            </a:pPr>
            <a:r>
              <a:rPr lang="zh-CN" sz="2800" b="1">
                <a:solidFill>
                  <a:srgbClr val="3652FC"/>
                </a:solidFill>
              </a:rPr>
              <a:t>A.1         B.2       C.3          D.4</a:t>
            </a:r>
          </a:p>
          <a:p>
            <a:pPr>
              <a:lnSpc>
                <a:spcPct val="125000"/>
              </a:lnSpc>
              <a:buNone/>
            </a:pPr>
            <a:r>
              <a:rPr lang="en-US" altLang="zh-CN" sz="2800" b="1">
                <a:solidFill>
                  <a:srgbClr val="3652FC"/>
                </a:solidFill>
              </a:rPr>
              <a:t>4.</a:t>
            </a:r>
            <a:r>
              <a:rPr lang="zh-CN" sz="2800" b="1">
                <a:solidFill>
                  <a:srgbClr val="3652FC"/>
                </a:solidFill>
              </a:rPr>
              <a:t>平面内三点可确定直线的条数是（          ）</a:t>
            </a:r>
          </a:p>
          <a:p>
            <a:pPr>
              <a:lnSpc>
                <a:spcPct val="125000"/>
              </a:lnSpc>
              <a:buNone/>
            </a:pPr>
            <a:r>
              <a:rPr lang="zh-CN" sz="2800" b="1">
                <a:solidFill>
                  <a:srgbClr val="3652FC"/>
                </a:solidFill>
              </a:rPr>
              <a:t>A. 1条	B. 2条  	C. 3条	     D. 1条或3条</a:t>
            </a:r>
          </a:p>
        </p:txBody>
      </p:sp>
      <p:sp>
        <p:nvSpPr>
          <p:cNvPr id="103427" name="文本框 103426"/>
          <p:cNvSpPr txBox="1"/>
          <p:nvPr/>
        </p:nvSpPr>
        <p:spPr>
          <a:xfrm>
            <a:off x="4189413" y="1101725"/>
            <a:ext cx="765175" cy="5826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72200" y="4154488"/>
            <a:ext cx="76517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62145"/>
          <p:cNvSpPr txBox="1"/>
          <p:nvPr/>
        </p:nvSpPr>
        <p:spPr>
          <a:xfrm>
            <a:off x="381000" y="990600"/>
            <a:ext cx="80772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 sz="3600" b="1">
                <a:latin typeface="华文中宋" panose="02010600040101010101" charset="-122"/>
                <a:ea typeface="华文中宋" panose="02010600040101010101" charset="-122"/>
              </a:rPr>
              <a:t>5.</a:t>
            </a:r>
            <a:r>
              <a:rPr lang="zh-CN" altLang="en-US" sz="3600" b="1">
                <a:latin typeface="华文中宋" panose="02010600040101010101" charset="-122"/>
                <a:ea typeface="华文中宋" panose="02010600040101010101" charset="-122"/>
              </a:rPr>
              <a:t>下列图形能相交的是（          ） </a:t>
            </a:r>
          </a:p>
        </p:txBody>
      </p:sp>
      <p:sp>
        <p:nvSpPr>
          <p:cNvPr id="18434" name="直接连接符 262146"/>
          <p:cNvSpPr/>
          <p:nvPr/>
        </p:nvSpPr>
        <p:spPr>
          <a:xfrm>
            <a:off x="609600" y="2036763"/>
            <a:ext cx="619125" cy="1114425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35" name="直接连接符 262147"/>
          <p:cNvSpPr/>
          <p:nvPr/>
        </p:nvSpPr>
        <p:spPr>
          <a:xfrm>
            <a:off x="2936875" y="2022475"/>
            <a:ext cx="388938" cy="1114425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36" name="直接连接符 262148"/>
          <p:cNvSpPr/>
          <p:nvPr/>
        </p:nvSpPr>
        <p:spPr>
          <a:xfrm>
            <a:off x="6937375" y="3267075"/>
            <a:ext cx="1503363" cy="14288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37" name="直接连接符 262149"/>
          <p:cNvSpPr/>
          <p:nvPr/>
        </p:nvSpPr>
        <p:spPr>
          <a:xfrm>
            <a:off x="1301750" y="2528888"/>
            <a:ext cx="1030288" cy="28575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38" name="直接连接符 262150"/>
          <p:cNvSpPr/>
          <p:nvPr/>
        </p:nvSpPr>
        <p:spPr>
          <a:xfrm flipH="1">
            <a:off x="3349625" y="2109788"/>
            <a:ext cx="909638" cy="461962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39" name="直接连接符 262151"/>
          <p:cNvSpPr/>
          <p:nvPr/>
        </p:nvSpPr>
        <p:spPr>
          <a:xfrm>
            <a:off x="4949825" y="3251200"/>
            <a:ext cx="1176338" cy="1588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40" name="直接连接符 262152"/>
          <p:cNvSpPr/>
          <p:nvPr/>
        </p:nvSpPr>
        <p:spPr>
          <a:xfrm flipH="1">
            <a:off x="7470775" y="1558925"/>
            <a:ext cx="533400" cy="1417638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41" name="直接连接符 262153"/>
          <p:cNvSpPr/>
          <p:nvPr/>
        </p:nvSpPr>
        <p:spPr>
          <a:xfrm flipH="1">
            <a:off x="5180013" y="2079625"/>
            <a:ext cx="993775" cy="968375"/>
          </a:xfrm>
          <a:prstGeom prst="line">
            <a:avLst/>
          </a:prstGeom>
          <a:ln w="3810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42" name="矩形 262154"/>
          <p:cNvSpPr/>
          <p:nvPr/>
        </p:nvSpPr>
        <p:spPr>
          <a:xfrm>
            <a:off x="7472363" y="3946525"/>
            <a:ext cx="417512" cy="6254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>
            <a:defPPr/>
          </a:lstStyle>
          <a:p>
            <a:r>
              <a:rPr lang="en-US" altLang="zh-CN" sz="4100" b="1">
                <a:solidFill>
                  <a:schemeClr val="accent2"/>
                </a:solidFill>
                <a:latin typeface="华文中宋" panose="02010600040101010101" charset="-122"/>
                <a:ea typeface="华文中宋" panose="02010600040101010101" charset="-122"/>
              </a:rPr>
              <a:t>D</a:t>
            </a:r>
            <a:endParaRPr lang="en-US" altLang="zh-CN" sz="3200" b="1">
              <a:solidFill>
                <a:schemeClr val="accent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443" name="矩形 262155"/>
          <p:cNvSpPr/>
          <p:nvPr/>
        </p:nvSpPr>
        <p:spPr>
          <a:xfrm>
            <a:off x="5338763" y="3946525"/>
            <a:ext cx="385762" cy="6254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>
            <a:defPPr/>
          </a:lstStyle>
          <a:p>
            <a:r>
              <a:rPr lang="en-US" altLang="zh-CN" sz="4100" b="1">
                <a:solidFill>
                  <a:schemeClr val="accent2"/>
                </a:solidFill>
                <a:latin typeface="华文中宋" panose="02010600040101010101" charset="-122"/>
                <a:ea typeface="华文中宋" panose="02010600040101010101" charset="-122"/>
              </a:rPr>
              <a:t>C</a:t>
            </a:r>
            <a:endParaRPr lang="en-US" altLang="zh-CN" sz="3200" b="1">
              <a:solidFill>
                <a:schemeClr val="accent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444" name="矩形 262156"/>
          <p:cNvSpPr/>
          <p:nvPr/>
        </p:nvSpPr>
        <p:spPr>
          <a:xfrm>
            <a:off x="3281363" y="3946525"/>
            <a:ext cx="385762" cy="6254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>
            <a:defPPr/>
          </a:lstStyle>
          <a:p>
            <a:r>
              <a:rPr lang="en-US" altLang="zh-CN" sz="4100" b="1">
                <a:solidFill>
                  <a:schemeClr val="accent2"/>
                </a:solidFill>
                <a:latin typeface="华文中宋" panose="02010600040101010101" charset="-122"/>
                <a:ea typeface="华文中宋" panose="02010600040101010101" charset="-122"/>
              </a:rPr>
              <a:t>B</a:t>
            </a:r>
            <a:endParaRPr lang="en-US" altLang="zh-CN" sz="3200" b="1">
              <a:solidFill>
                <a:schemeClr val="accent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445" name="矩形 262157"/>
          <p:cNvSpPr/>
          <p:nvPr/>
        </p:nvSpPr>
        <p:spPr>
          <a:xfrm>
            <a:off x="1168400" y="3946525"/>
            <a:ext cx="354013" cy="625475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>
            <a:defPPr/>
          </a:lstStyle>
          <a:p>
            <a:r>
              <a:rPr lang="en-US" altLang="zh-CN" sz="4100" b="1">
                <a:solidFill>
                  <a:schemeClr val="accent2"/>
                </a:solidFill>
                <a:latin typeface="华文中宋" panose="02010600040101010101" charset="-122"/>
                <a:ea typeface="华文中宋" panose="02010600040101010101" charset="-122"/>
              </a:rPr>
              <a:t>A</a:t>
            </a:r>
            <a:endParaRPr lang="en-US" altLang="zh-CN" sz="3200" b="1">
              <a:solidFill>
                <a:schemeClr val="accent2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8446" name="椭圆 262158"/>
          <p:cNvSpPr/>
          <p:nvPr/>
        </p:nvSpPr>
        <p:spPr>
          <a:xfrm>
            <a:off x="585788" y="2008188"/>
            <a:ext cx="60325" cy="71437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7" name="椭圆 262159"/>
          <p:cNvSpPr/>
          <p:nvPr/>
        </p:nvSpPr>
        <p:spPr>
          <a:xfrm>
            <a:off x="1203325" y="3121025"/>
            <a:ext cx="61913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8" name="椭圆 262160"/>
          <p:cNvSpPr/>
          <p:nvPr/>
        </p:nvSpPr>
        <p:spPr>
          <a:xfrm>
            <a:off x="2913063" y="1993900"/>
            <a:ext cx="60325" cy="71438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9" name="椭圆 262161"/>
          <p:cNvSpPr/>
          <p:nvPr/>
        </p:nvSpPr>
        <p:spPr>
          <a:xfrm>
            <a:off x="3300413" y="3106738"/>
            <a:ext cx="61912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0" name="椭圆 262162"/>
          <p:cNvSpPr/>
          <p:nvPr/>
        </p:nvSpPr>
        <p:spPr>
          <a:xfrm>
            <a:off x="1276350" y="2500313"/>
            <a:ext cx="60325" cy="71437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1" name="椭圆 262163"/>
          <p:cNvSpPr/>
          <p:nvPr/>
        </p:nvSpPr>
        <p:spPr>
          <a:xfrm>
            <a:off x="4926013" y="3222625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2" name="椭圆 262164"/>
          <p:cNvSpPr/>
          <p:nvPr/>
        </p:nvSpPr>
        <p:spPr>
          <a:xfrm>
            <a:off x="5116513" y="3048000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3" name="椭圆 262165"/>
          <p:cNvSpPr/>
          <p:nvPr/>
        </p:nvSpPr>
        <p:spPr>
          <a:xfrm>
            <a:off x="7980363" y="1530350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4" name="椭圆 262166"/>
          <p:cNvSpPr/>
          <p:nvPr/>
        </p:nvSpPr>
        <p:spPr>
          <a:xfrm>
            <a:off x="6913563" y="3236913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5" name="椭圆 262167"/>
          <p:cNvSpPr/>
          <p:nvPr/>
        </p:nvSpPr>
        <p:spPr>
          <a:xfrm>
            <a:off x="8416925" y="3251200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6" name="椭圆 262168"/>
          <p:cNvSpPr/>
          <p:nvPr/>
        </p:nvSpPr>
        <p:spPr>
          <a:xfrm>
            <a:off x="3325813" y="2543175"/>
            <a:ext cx="60325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7" name="椭圆 262169"/>
          <p:cNvSpPr/>
          <p:nvPr/>
        </p:nvSpPr>
        <p:spPr>
          <a:xfrm>
            <a:off x="4233863" y="2079625"/>
            <a:ext cx="61912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58" name="椭圆 262170"/>
          <p:cNvSpPr/>
          <p:nvPr/>
        </p:nvSpPr>
        <p:spPr>
          <a:xfrm>
            <a:off x="6138863" y="2046288"/>
            <a:ext cx="61912" cy="73025"/>
          </a:xfrm>
          <a:prstGeom prst="ellipse">
            <a:avLst/>
          </a:prstGeom>
          <a:solidFill>
            <a:srgbClr val="FF000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2172" name="矩形 262171"/>
          <p:cNvSpPr/>
          <p:nvPr/>
        </p:nvSpPr>
        <p:spPr>
          <a:xfrm>
            <a:off x="6084888" y="990600"/>
            <a:ext cx="719137" cy="6254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>
            <a:defPPr/>
          </a:lstStyle>
          <a:p>
            <a:r>
              <a:rPr lang="en-US" altLang="zh-CN" sz="41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</a:rPr>
              <a:t>D</a:t>
            </a:r>
            <a:endParaRPr lang="en-US" altLang="zh-CN" sz="3200" b="1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8"/>
          <p:cNvSpPr/>
          <p:nvPr/>
        </p:nvSpPr>
        <p:spPr>
          <a:xfrm>
            <a:off x="250190" y="4204018"/>
            <a:ext cx="8964613" cy="18148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marL="342900" indent="-342900" eaLnBrk="0" hangingPunct="0"/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如图，看图填空：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BC_____.</a:t>
            </a: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在射线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BC_____.</a:t>
            </a:r>
          </a:p>
          <a:p>
            <a:pPr marL="342900" indent="-342900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的一个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_____.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6197600" y="4852988"/>
            <a:ext cx="441325" cy="579437"/>
            <a:chOff x="3814" y="527"/>
            <a:chExt cx="278" cy="365"/>
          </a:xfrm>
        </p:grpSpPr>
        <p:sp>
          <p:nvSpPr>
            <p:cNvPr id="39944" name="Rectangle 10"/>
            <p:cNvSpPr/>
            <p:nvPr/>
          </p:nvSpPr>
          <p:spPr>
            <a:xfrm>
              <a:off x="3814" y="52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9945" name="Oval 11"/>
            <p:cNvSpPr/>
            <p:nvPr/>
          </p:nvSpPr>
          <p:spPr>
            <a:xfrm rot="-832456">
              <a:off x="3923" y="84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7440613" y="4852988"/>
            <a:ext cx="441325" cy="579437"/>
            <a:chOff x="4597" y="527"/>
            <a:chExt cx="278" cy="365"/>
          </a:xfrm>
        </p:grpSpPr>
        <p:sp>
          <p:nvSpPr>
            <p:cNvPr id="39947" name="Rectangle 13"/>
            <p:cNvSpPr/>
            <p:nvPr/>
          </p:nvSpPr>
          <p:spPr>
            <a:xfrm>
              <a:off x="4597" y="52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39948" name="Oval 14"/>
            <p:cNvSpPr/>
            <p:nvPr/>
          </p:nvSpPr>
          <p:spPr>
            <a:xfrm rot="-832456">
              <a:off x="4737" y="844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9949" name="Line 15"/>
          <p:cNvSpPr/>
          <p:nvPr/>
        </p:nvSpPr>
        <p:spPr>
          <a:xfrm>
            <a:off x="6378258" y="5429250"/>
            <a:ext cx="136842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4" name="Group 16"/>
          <p:cNvGrpSpPr/>
          <p:nvPr/>
        </p:nvGrpSpPr>
        <p:grpSpPr>
          <a:xfrm>
            <a:off x="6875463" y="4205288"/>
            <a:ext cx="441325" cy="519112"/>
            <a:chOff x="4241" y="119"/>
            <a:chExt cx="278" cy="327"/>
          </a:xfrm>
        </p:grpSpPr>
        <p:sp>
          <p:nvSpPr>
            <p:cNvPr id="39951" name="Rectangle 17"/>
            <p:cNvSpPr/>
            <p:nvPr/>
          </p:nvSpPr>
          <p:spPr>
            <a:xfrm>
              <a:off x="4241" y="119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9952" name="Oval 18"/>
            <p:cNvSpPr/>
            <p:nvPr/>
          </p:nvSpPr>
          <p:spPr>
            <a:xfrm rot="-832456">
              <a:off x="4329" y="391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07" name="Rectangle 19"/>
          <p:cNvSpPr/>
          <p:nvPr/>
        </p:nvSpPr>
        <p:spPr>
          <a:xfrm>
            <a:off x="4283075" y="539908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端点</a:t>
            </a:r>
          </a:p>
        </p:txBody>
      </p:sp>
      <p:sp>
        <p:nvSpPr>
          <p:cNvPr id="12308" name="Rectangle 20"/>
          <p:cNvSpPr/>
          <p:nvPr/>
        </p:nvSpPr>
        <p:spPr>
          <a:xfrm>
            <a:off x="3357563" y="49672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上</a:t>
            </a:r>
          </a:p>
        </p:txBody>
      </p:sp>
      <p:sp>
        <p:nvSpPr>
          <p:cNvPr id="12309" name="Rectangle 21"/>
          <p:cNvSpPr/>
          <p:nvPr/>
        </p:nvSpPr>
        <p:spPr>
          <a:xfrm>
            <a:off x="3357563" y="4521200"/>
            <a:ext cx="539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外</a:t>
            </a:r>
          </a:p>
        </p:txBody>
      </p:sp>
      <p:sp>
        <p:nvSpPr>
          <p:cNvPr id="12310" name="Line 22"/>
          <p:cNvSpPr/>
          <p:nvPr/>
        </p:nvSpPr>
        <p:spPr>
          <a:xfrm>
            <a:off x="7739063" y="5429250"/>
            <a:ext cx="1150937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11" name="Line 23"/>
          <p:cNvSpPr/>
          <p:nvPr/>
        </p:nvSpPr>
        <p:spPr>
          <a:xfrm>
            <a:off x="5219700" y="5429250"/>
            <a:ext cx="1150938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409" name="矩形 261121"/>
          <p:cNvSpPr/>
          <p:nvPr/>
        </p:nvSpPr>
        <p:spPr>
          <a:xfrm>
            <a:off x="295275" y="331470"/>
            <a:ext cx="6072188" cy="32905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6.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下列说法正确的是（    ）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、两点确定两条直线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、三点确定一条直线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、过一点只能作一条直线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、过一点可以作无数条直线</a:t>
            </a:r>
          </a:p>
        </p:txBody>
      </p:sp>
      <p:sp>
        <p:nvSpPr>
          <p:cNvPr id="261123" name="文本框 261122"/>
          <p:cNvSpPr txBox="1"/>
          <p:nvPr/>
        </p:nvSpPr>
        <p:spPr>
          <a:xfrm>
            <a:off x="4313238" y="486093"/>
            <a:ext cx="6477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-2.31214E-06 L 3.33333E-06 0.25596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0.25595 L 3.33333E-06 -0.00625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08" grpId="0"/>
      <p:bldP spid="12309" grpId="0"/>
      <p:bldP spid="2611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4" name="Line 46"/>
          <p:cNvSpPr/>
          <p:nvPr/>
        </p:nvSpPr>
        <p:spPr>
          <a:xfrm>
            <a:off x="4570413" y="4081463"/>
            <a:ext cx="410368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1986" name="Rectangle 29"/>
          <p:cNvSpPr/>
          <p:nvPr/>
        </p:nvSpPr>
        <p:spPr>
          <a:xfrm>
            <a:off x="393700" y="915988"/>
            <a:ext cx="8275638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三解答：</a:t>
            </a:r>
          </a:p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黑板上有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A, B, C, D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四个点，过其中的每两个点画一直线，小莹说能画出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条直线小亮说不一定，说说你的看法，与同学交流。</a:t>
            </a:r>
          </a:p>
        </p:txBody>
      </p:sp>
      <p:sp>
        <p:nvSpPr>
          <p:cNvPr id="12324" name="Line 36"/>
          <p:cNvSpPr/>
          <p:nvPr/>
        </p:nvSpPr>
        <p:spPr>
          <a:xfrm>
            <a:off x="2486025" y="3146425"/>
            <a:ext cx="935038" cy="23034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25" name="Line 37"/>
          <p:cNvSpPr/>
          <p:nvPr/>
        </p:nvSpPr>
        <p:spPr>
          <a:xfrm flipH="1" flipV="1">
            <a:off x="1046163" y="3578225"/>
            <a:ext cx="2879725" cy="1871663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26" name="Line 38"/>
          <p:cNvSpPr/>
          <p:nvPr/>
        </p:nvSpPr>
        <p:spPr>
          <a:xfrm flipH="1">
            <a:off x="757238" y="3217863"/>
            <a:ext cx="2520950" cy="208756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27" name="Line 39"/>
          <p:cNvSpPr/>
          <p:nvPr/>
        </p:nvSpPr>
        <p:spPr>
          <a:xfrm>
            <a:off x="396875" y="4802188"/>
            <a:ext cx="3600450" cy="2159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28" name="Line 40"/>
          <p:cNvSpPr/>
          <p:nvPr/>
        </p:nvSpPr>
        <p:spPr>
          <a:xfrm flipH="1">
            <a:off x="612775" y="3362325"/>
            <a:ext cx="3313113" cy="8636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2329" name="Line 41"/>
          <p:cNvSpPr/>
          <p:nvPr/>
        </p:nvSpPr>
        <p:spPr>
          <a:xfrm flipV="1">
            <a:off x="1117600" y="3217863"/>
            <a:ext cx="828675" cy="201612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41993" name="Group 52"/>
          <p:cNvGrpSpPr/>
          <p:nvPr/>
        </p:nvGrpSpPr>
        <p:grpSpPr>
          <a:xfrm>
            <a:off x="1189038" y="3433763"/>
            <a:ext cx="2089150" cy="1944687"/>
            <a:chOff x="1020" y="2659"/>
            <a:chExt cx="1316" cy="1225"/>
          </a:xfrm>
        </p:grpSpPr>
        <p:sp>
          <p:nvSpPr>
            <p:cNvPr id="41994" name="Oval 25"/>
            <p:cNvSpPr/>
            <p:nvPr/>
          </p:nvSpPr>
          <p:spPr>
            <a:xfrm rot="1165833">
              <a:off x="2277" y="3612"/>
              <a:ext cx="59" cy="45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5" name="Oval 26"/>
            <p:cNvSpPr/>
            <p:nvPr/>
          </p:nvSpPr>
          <p:spPr>
            <a:xfrm rot="-4234167">
              <a:off x="1281" y="2975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6" name="Oval 27"/>
            <p:cNvSpPr/>
            <p:nvPr/>
          </p:nvSpPr>
          <p:spPr>
            <a:xfrm rot="-4234167">
              <a:off x="1961" y="2794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7" name="Oval 28"/>
            <p:cNvSpPr/>
            <p:nvPr/>
          </p:nvSpPr>
          <p:spPr>
            <a:xfrm rot="-4234167">
              <a:off x="1054" y="3552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1998" name="Rectangle 48"/>
            <p:cNvSpPr/>
            <p:nvPr/>
          </p:nvSpPr>
          <p:spPr>
            <a:xfrm>
              <a:off x="1111" y="2659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41999" name="Rectangle 49"/>
            <p:cNvSpPr/>
            <p:nvPr/>
          </p:nvSpPr>
          <p:spPr>
            <a:xfrm>
              <a:off x="2012" y="2740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42000" name="Rectangle 50"/>
            <p:cNvSpPr/>
            <p:nvPr/>
          </p:nvSpPr>
          <p:spPr>
            <a:xfrm>
              <a:off x="2058" y="355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42001" name="Rectangle 51"/>
            <p:cNvSpPr/>
            <p:nvPr/>
          </p:nvSpPr>
          <p:spPr>
            <a:xfrm>
              <a:off x="1020" y="3521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6" name="Group 73"/>
          <p:cNvGrpSpPr/>
          <p:nvPr/>
        </p:nvGrpSpPr>
        <p:grpSpPr>
          <a:xfrm>
            <a:off x="1333500" y="3433763"/>
            <a:ext cx="441325" cy="571500"/>
            <a:chOff x="2925" y="2613"/>
            <a:chExt cx="278" cy="360"/>
          </a:xfrm>
        </p:grpSpPr>
        <p:sp>
          <p:nvSpPr>
            <p:cNvPr id="42003" name="Oval 66"/>
            <p:cNvSpPr/>
            <p:nvPr/>
          </p:nvSpPr>
          <p:spPr>
            <a:xfrm rot="-4234167">
              <a:off x="3095" y="2929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4" name="Rectangle 69"/>
            <p:cNvSpPr/>
            <p:nvPr/>
          </p:nvSpPr>
          <p:spPr>
            <a:xfrm>
              <a:off x="2925" y="2613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7" name="Group 74"/>
          <p:cNvGrpSpPr/>
          <p:nvPr/>
        </p:nvGrpSpPr>
        <p:grpSpPr>
          <a:xfrm>
            <a:off x="2682875" y="3562350"/>
            <a:ext cx="522288" cy="519113"/>
            <a:chOff x="3775" y="2694"/>
            <a:chExt cx="329" cy="327"/>
          </a:xfrm>
        </p:grpSpPr>
        <p:sp>
          <p:nvSpPr>
            <p:cNvPr id="42006" name="Oval 67"/>
            <p:cNvSpPr/>
            <p:nvPr/>
          </p:nvSpPr>
          <p:spPr>
            <a:xfrm rot="-4234167">
              <a:off x="3775" y="2748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07" name="Rectangle 70"/>
            <p:cNvSpPr/>
            <p:nvPr/>
          </p:nvSpPr>
          <p:spPr>
            <a:xfrm>
              <a:off x="3826" y="2694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8" name="Group 75"/>
          <p:cNvGrpSpPr/>
          <p:nvPr/>
        </p:nvGrpSpPr>
        <p:grpSpPr>
          <a:xfrm>
            <a:off x="2836863" y="4859338"/>
            <a:ext cx="441325" cy="519112"/>
            <a:chOff x="3872" y="3511"/>
            <a:chExt cx="278" cy="327"/>
          </a:xfrm>
        </p:grpSpPr>
        <p:sp>
          <p:nvSpPr>
            <p:cNvPr id="42009" name="Oval 65"/>
            <p:cNvSpPr/>
            <p:nvPr/>
          </p:nvSpPr>
          <p:spPr>
            <a:xfrm rot="1165833">
              <a:off x="4091" y="3566"/>
              <a:ext cx="59" cy="45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0" name="Rectangle 71"/>
            <p:cNvSpPr/>
            <p:nvPr/>
          </p:nvSpPr>
          <p:spPr>
            <a:xfrm>
              <a:off x="3872" y="3511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9" name="Group 76"/>
          <p:cNvGrpSpPr/>
          <p:nvPr/>
        </p:nvGrpSpPr>
        <p:grpSpPr>
          <a:xfrm>
            <a:off x="1189038" y="4802188"/>
            <a:ext cx="441325" cy="519112"/>
            <a:chOff x="2834" y="3475"/>
            <a:chExt cx="278" cy="327"/>
          </a:xfrm>
        </p:grpSpPr>
        <p:sp>
          <p:nvSpPr>
            <p:cNvPr id="42012" name="Oval 68"/>
            <p:cNvSpPr/>
            <p:nvPr/>
          </p:nvSpPr>
          <p:spPr>
            <a:xfrm rot="-4234167">
              <a:off x="2868" y="3506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3" name="Rectangle 72"/>
            <p:cNvSpPr/>
            <p:nvPr/>
          </p:nvSpPr>
          <p:spPr>
            <a:xfrm>
              <a:off x="2834" y="3475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0" name="Group 89"/>
          <p:cNvGrpSpPr/>
          <p:nvPr/>
        </p:nvGrpSpPr>
        <p:grpSpPr>
          <a:xfrm>
            <a:off x="5068888" y="3994150"/>
            <a:ext cx="3321050" cy="534988"/>
            <a:chOff x="3464" y="3012"/>
            <a:chExt cx="2092" cy="337"/>
          </a:xfrm>
        </p:grpSpPr>
        <p:sp>
          <p:nvSpPr>
            <p:cNvPr id="42015" name="Oval 78"/>
            <p:cNvSpPr/>
            <p:nvPr/>
          </p:nvSpPr>
          <p:spPr>
            <a:xfrm rot="-4234167">
              <a:off x="3594" y="3020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6" name="Rectangle 79"/>
            <p:cNvSpPr/>
            <p:nvPr/>
          </p:nvSpPr>
          <p:spPr>
            <a:xfrm>
              <a:off x="3464" y="3012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42017" name="Oval 81"/>
            <p:cNvSpPr/>
            <p:nvPr/>
          </p:nvSpPr>
          <p:spPr>
            <a:xfrm rot="-4234167">
              <a:off x="4195" y="3030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18" name="Rectangle 82"/>
            <p:cNvSpPr/>
            <p:nvPr/>
          </p:nvSpPr>
          <p:spPr>
            <a:xfrm>
              <a:off x="4099" y="3022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42019" name="Oval 84"/>
            <p:cNvSpPr/>
            <p:nvPr/>
          </p:nvSpPr>
          <p:spPr>
            <a:xfrm rot="1165833">
              <a:off x="4868" y="3031"/>
              <a:ext cx="59" cy="45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0" name="Rectangle 85"/>
            <p:cNvSpPr/>
            <p:nvPr/>
          </p:nvSpPr>
          <p:spPr>
            <a:xfrm>
              <a:off x="4740" y="3012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42021" name="Oval 87"/>
            <p:cNvSpPr/>
            <p:nvPr/>
          </p:nvSpPr>
          <p:spPr>
            <a:xfrm rot="-4234167">
              <a:off x="5363" y="3043"/>
              <a:ext cx="44" cy="44"/>
            </a:xfrm>
            <a:prstGeom prst="ellipse">
              <a:avLst/>
            </a:prstGeom>
            <a:solidFill>
              <a:srgbClr val="FF0000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022" name="Rectangle 88"/>
            <p:cNvSpPr/>
            <p:nvPr/>
          </p:nvSpPr>
          <p:spPr>
            <a:xfrm>
              <a:off x="5278" y="3022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4.07407E-06 L 0.40105 0.02129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11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7.40741E-07 L 0.38316 0.05903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29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6 -1.11111E-06 L 0.44931 -0.13009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65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06 2.22222E-06 L 0.74756 -0.11134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4230" y="1710055"/>
            <a:ext cx="783653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4000">
                <a:solidFill>
                  <a:srgbClr val="FF0000"/>
                </a:solidFill>
              </a:rPr>
              <a:t>谈收获：</a:t>
            </a:r>
          </a:p>
          <a:p>
            <a:r>
              <a:rPr lang="zh-CN" altLang="en-US" sz="4000">
                <a:solidFill>
                  <a:srgbClr val="FF0000"/>
                </a:solidFill>
              </a:rPr>
              <a:t>今天我们学习哪些主要内容？</a:t>
            </a:r>
          </a:p>
          <a:p>
            <a:r>
              <a:rPr lang="zh-CN" altLang="en-US" sz="4000">
                <a:solidFill>
                  <a:srgbClr val="FF0000"/>
                </a:solidFill>
              </a:rPr>
              <a:t>还有什么困惑？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8"/>
          <p:cNvGrpSpPr/>
          <p:nvPr/>
        </p:nvGrpSpPr>
        <p:grpSpPr>
          <a:xfrm>
            <a:off x="1187450" y="1125538"/>
            <a:ext cx="2808288" cy="719137"/>
            <a:chOff x="22" y="256"/>
            <a:chExt cx="1769" cy="453"/>
          </a:xfrm>
        </p:grpSpPr>
        <p:grpSp>
          <p:nvGrpSpPr>
            <p:cNvPr id="44034" name="Group 9"/>
            <p:cNvGrpSpPr/>
            <p:nvPr/>
          </p:nvGrpSpPr>
          <p:grpSpPr>
            <a:xfrm>
              <a:off x="22" y="256"/>
              <a:ext cx="862" cy="453"/>
              <a:chOff x="-68" y="210"/>
              <a:chExt cx="1224" cy="499"/>
            </a:xfrm>
          </p:grpSpPr>
          <p:pic>
            <p:nvPicPr>
              <p:cNvPr id="44035" name="Picture 10" descr="u=39559492,1582707101&amp;fm=0&amp;gp=-4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16" y="253"/>
                <a:ext cx="542" cy="4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44036" name="Group 11"/>
              <p:cNvGrpSpPr/>
              <p:nvPr/>
            </p:nvGrpSpPr>
            <p:grpSpPr>
              <a:xfrm>
                <a:off x="-68" y="210"/>
                <a:ext cx="1224" cy="499"/>
                <a:chOff x="-68" y="210"/>
                <a:chExt cx="1224" cy="499"/>
              </a:xfrm>
            </p:grpSpPr>
            <p:sp>
              <p:nvSpPr>
                <p:cNvPr id="44037" name="Freeform 12"/>
                <p:cNvSpPr/>
                <p:nvPr/>
              </p:nvSpPr>
              <p:spPr>
                <a:xfrm>
                  <a:off x="-68" y="210"/>
                  <a:ext cx="680" cy="499"/>
                </a:xfrm>
                <a:custGeom>
                  <a:avLst/>
                  <a:gdLst/>
                  <a:ahLst/>
                  <a:cxnLst>
                    <a:cxn ang="0">
                      <a:pos x="246" y="353"/>
                    </a:cxn>
                    <a:cxn ang="0">
                      <a:pos x="337" y="337"/>
                    </a:cxn>
                    <a:cxn ang="0">
                      <a:pos x="442" y="348"/>
                    </a:cxn>
                    <a:cxn ang="0">
                      <a:pos x="513" y="391"/>
                    </a:cxn>
                    <a:cxn ang="0">
                      <a:pos x="513" y="402"/>
                    </a:cxn>
                    <a:cxn ang="0">
                      <a:pos x="463" y="424"/>
                    </a:cxn>
                    <a:cxn ang="0">
                      <a:pos x="288" y="424"/>
                    </a:cxn>
                    <a:cxn ang="0">
                      <a:pos x="161" y="408"/>
                    </a:cxn>
                    <a:cxn ang="0">
                      <a:pos x="155" y="380"/>
                    </a:cxn>
                    <a:cxn ang="0">
                      <a:pos x="155" y="369"/>
                    </a:cxn>
                    <a:cxn ang="0">
                      <a:pos x="168" y="359"/>
                    </a:cxn>
                    <a:cxn ang="0">
                      <a:pos x="197" y="359"/>
                    </a:cxn>
                    <a:cxn ang="0">
                      <a:pos x="197" y="299"/>
                    </a:cxn>
                    <a:cxn ang="0">
                      <a:pos x="140" y="217"/>
                    </a:cxn>
                    <a:cxn ang="0">
                      <a:pos x="133" y="152"/>
                    </a:cxn>
                    <a:cxn ang="0">
                      <a:pos x="161" y="109"/>
                    </a:cxn>
                    <a:cxn ang="0">
                      <a:pos x="204" y="92"/>
                    </a:cxn>
                    <a:cxn ang="0">
                      <a:pos x="211" y="87"/>
                    </a:cxn>
                    <a:cxn ang="0">
                      <a:pos x="260" y="81"/>
                    </a:cxn>
                    <a:cxn ang="0">
                      <a:pos x="393" y="43"/>
                    </a:cxn>
                    <a:cxn ang="0">
                      <a:pos x="527" y="38"/>
                    </a:cxn>
                    <a:cxn ang="0">
                      <a:pos x="569" y="49"/>
                    </a:cxn>
                    <a:cxn ang="0">
                      <a:pos x="583" y="65"/>
                    </a:cxn>
                    <a:cxn ang="0">
                      <a:pos x="520" y="81"/>
                    </a:cxn>
                    <a:cxn ang="0">
                      <a:pos x="428" y="92"/>
                    </a:cxn>
                    <a:cxn ang="0">
                      <a:pos x="288" y="114"/>
                    </a:cxn>
                    <a:cxn ang="0">
                      <a:pos x="253" y="109"/>
                    </a:cxn>
                    <a:cxn ang="0">
                      <a:pos x="211" y="109"/>
                    </a:cxn>
                    <a:cxn ang="0">
                      <a:pos x="183" y="130"/>
                    </a:cxn>
                    <a:cxn ang="0">
                      <a:pos x="161" y="185"/>
                    </a:cxn>
                    <a:cxn ang="0">
                      <a:pos x="204" y="250"/>
                    </a:cxn>
                    <a:cxn ang="0">
                      <a:pos x="232" y="299"/>
                    </a:cxn>
                    <a:cxn ang="0">
                      <a:pos x="239" y="348"/>
                    </a:cxn>
                    <a:cxn ang="0">
                      <a:pos x="253" y="342"/>
                    </a:cxn>
                    <a:cxn ang="0">
                      <a:pos x="337" y="337"/>
                    </a:cxn>
                    <a:cxn ang="0">
                      <a:pos x="618" y="337"/>
                    </a:cxn>
                    <a:cxn ang="0">
                      <a:pos x="625" y="315"/>
                    </a:cxn>
                    <a:cxn ang="0">
                      <a:pos x="625" y="163"/>
                    </a:cxn>
                    <a:cxn ang="0">
                      <a:pos x="625" y="60"/>
                    </a:cxn>
                    <a:cxn ang="0">
                      <a:pos x="625" y="43"/>
                    </a:cxn>
                    <a:cxn ang="0">
                      <a:pos x="499" y="38"/>
                    </a:cxn>
                    <a:cxn ang="0">
                      <a:pos x="267" y="43"/>
                    </a:cxn>
                    <a:cxn ang="0">
                      <a:pos x="77" y="43"/>
                    </a:cxn>
                    <a:cxn ang="0">
                      <a:pos x="84" y="65"/>
                    </a:cxn>
                    <a:cxn ang="0">
                      <a:pos x="84" y="435"/>
                    </a:cxn>
                    <a:cxn ang="0">
                      <a:pos x="84" y="451"/>
                    </a:cxn>
                    <a:cxn ang="0">
                      <a:pos x="590" y="451"/>
                    </a:cxn>
                    <a:cxn ang="0">
                      <a:pos x="625" y="451"/>
                    </a:cxn>
                    <a:cxn ang="0">
                      <a:pos x="625" y="424"/>
                    </a:cxn>
                    <a:cxn ang="0">
                      <a:pos x="625" y="337"/>
                    </a:cxn>
                    <a:cxn ang="0">
                      <a:pos x="604" y="337"/>
                    </a:cxn>
                    <a:cxn ang="0">
                      <a:pos x="288" y="337"/>
                    </a:cxn>
                    <a:cxn ang="0">
                      <a:pos x="246" y="353"/>
                    </a:cxn>
                  </a:cxnLst>
                  <a:rect l="0" t="0" r="0" b="0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ap="flat" cmpd="sng">
                  <a:solidFill>
                    <a:srgbClr val="E0E3F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 lang="zh-CN" altLang="en-US"/>
                </a:p>
              </p:txBody>
            </p:sp>
            <p:pic>
              <p:nvPicPr>
                <p:cNvPr id="44038" name="Picture 13" descr="u=888251744,2179665432&amp;fm=0&amp;gp=22"/>
                <p:cNvPicPr>
                  <a:picLocks noChangeAspect="1"/>
                </p:cNvPicPr>
                <p:nvPr/>
              </p:nvPicPr>
              <p:blipFill>
                <a:blip r:embed="rId4" cstate="email"/>
                <a:stretch>
                  <a:fillRect/>
                </a:stretch>
              </p:blipFill>
              <p:spPr>
                <a:xfrm>
                  <a:off x="476" y="25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 w="9525">
                  <a:noFill/>
                </a:ln>
              </p:spPr>
            </p:pic>
          </p:grpSp>
        </p:grpSp>
        <p:sp>
          <p:nvSpPr>
            <p:cNvPr id="44039" name="Rectangle 14"/>
            <p:cNvSpPr/>
            <p:nvPr/>
          </p:nvSpPr>
          <p:spPr>
            <a:xfrm>
              <a:off x="838" y="300"/>
              <a:ext cx="953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r>
                <a:rPr lang="zh-CN" altLang="en-US" sz="3600">
                  <a:solidFill>
                    <a:srgbClr val="FF006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作业：</a:t>
              </a:r>
            </a:p>
          </p:txBody>
        </p:sp>
      </p:grpSp>
      <p:sp>
        <p:nvSpPr>
          <p:cNvPr id="44040" name="Rectangle 15"/>
          <p:cNvSpPr/>
          <p:nvPr/>
        </p:nvSpPr>
        <p:spPr>
          <a:xfrm>
            <a:off x="1246188" y="2205038"/>
            <a:ext cx="5688012" cy="549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defPPr/>
          </a:lstStyle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P17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44045" name="Rectangle 16"/>
          <p:cNvSpPr/>
          <p:nvPr/>
        </p:nvSpPr>
        <p:spPr>
          <a:xfrm>
            <a:off x="1246505" y="4373245"/>
            <a:ext cx="256159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 sz="360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3600">
                <a:solidFill>
                  <a:srgbClr val="FF006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思考：</a:t>
            </a:r>
          </a:p>
        </p:txBody>
      </p:sp>
      <p:sp>
        <p:nvSpPr>
          <p:cNvPr id="44046" name="Rectangle 21"/>
          <p:cNvSpPr/>
          <p:nvPr/>
        </p:nvSpPr>
        <p:spPr>
          <a:xfrm>
            <a:off x="1317625" y="5400675"/>
            <a:ext cx="5184775" cy="549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defPPr/>
          </a:lstStyle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P18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两题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815" y="2229485"/>
            <a:ext cx="7886700" cy="142430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/>
          </a:lstStyle>
          <a:p>
            <a:pPr fontAlgn="auto"/>
            <a:r>
              <a:rPr lang="en-US" altLang="zh-CN" sz="11500" strike="noStrike" noProof="1">
                <a:solidFill>
                  <a:schemeClr val="accent4"/>
                </a:solidFill>
                <a:effectLst/>
              </a:rPr>
              <a:t>      </a:t>
            </a:r>
            <a:r>
              <a:rPr lang="zh-CN" altLang="en-US" sz="11500" strike="noStrike" noProof="1">
                <a:solidFill>
                  <a:schemeClr val="accent4"/>
                </a:solidFill>
                <a:effectLst/>
              </a:rPr>
              <a:t>谢 谢！</a:t>
            </a:r>
          </a:p>
        </p:txBody>
      </p:sp>
      <p:pic>
        <p:nvPicPr>
          <p:cNvPr id="3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591800" y="10795000"/>
            <a:ext cx="457200" cy="393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/>
          <p:nvPr/>
        </p:nvSpPr>
        <p:spPr>
          <a:xfrm>
            <a:off x="322263" y="1903413"/>
            <a:ext cx="8497887" cy="3754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marL="342900" indent="-342900">
              <a:spcBef>
                <a:spcPct val="5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、加深对线段、射线、直线的理解，能按要求画出直线、射线和线段；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、知道点与直线的两种位置关系，并会判断；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、了解两点确定一条直线的事实，认识两条直线相交的位置关系；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、能用实例和操作，验证两条直线相交，只能有一个交点。</a:t>
            </a:r>
          </a:p>
        </p:txBody>
      </p:sp>
      <p:sp>
        <p:nvSpPr>
          <p:cNvPr id="27650" name="文本框 1"/>
          <p:cNvSpPr txBox="1"/>
          <p:nvPr/>
        </p:nvSpPr>
        <p:spPr>
          <a:xfrm>
            <a:off x="3459163" y="911225"/>
            <a:ext cx="2225675" cy="706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5"/>
          <p:cNvSpPr txBox="1"/>
          <p:nvPr/>
        </p:nvSpPr>
        <p:spPr>
          <a:xfrm>
            <a:off x="395288" y="993775"/>
            <a:ext cx="8447087" cy="8905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如图是高压电线和几只麻雀。如果将电线看做直线，把麻雀看做点，那么一个点与一条直线有几种位置关系？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792163" y="2060575"/>
            <a:ext cx="7596187" cy="2801938"/>
            <a:chOff x="68" y="849"/>
            <a:chExt cx="5239" cy="2264"/>
          </a:xfrm>
        </p:grpSpPr>
        <p:sp>
          <p:nvSpPr>
            <p:cNvPr id="29699" name="Rectangle 26"/>
            <p:cNvSpPr/>
            <p:nvPr/>
          </p:nvSpPr>
          <p:spPr>
            <a:xfrm>
              <a:off x="68" y="2251"/>
              <a:ext cx="5239" cy="862"/>
            </a:xfrm>
            <a:prstGeom prst="rect">
              <a:avLst/>
            </a:prstGeom>
            <a:solidFill>
              <a:schemeClr val="tx1"/>
            </a:solidFill>
            <a:ln w="9525" cap="flat" cmpd="sng">
              <a:solidFill>
                <a:srgbClr val="3333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 algn="ctr" eaLnBrk="0" hangingPunct="0"/>
              <a:endParaRPr lang="zh-CN" altLang="zh-CN" sz="36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9700" name="Picture 27" descr="666666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68" y="849"/>
              <a:ext cx="5239" cy="14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1" name="Picture 28" descr="u=963167112,849580106&amp;fm=0&amp;gp=-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5" y="872"/>
              <a:ext cx="1315" cy="101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2" name="Picture 29" descr="u=963167112,849580106&amp;fm=0&amp;gp=-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4105" y="2252"/>
              <a:ext cx="1179" cy="86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270" name="Rectangle 30"/>
          <p:cNvSpPr/>
          <p:nvPr/>
        </p:nvSpPr>
        <p:spPr>
          <a:xfrm>
            <a:off x="126365" y="5445125"/>
            <a:ext cx="5038090" cy="4914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2600" dirty="0">
                <a:latin typeface="Arial" panose="020B0604020202020204" pitchFamily="34" charset="0"/>
                <a:ea typeface="黑体" panose="02010609060101010101" pitchFamily="49" charset="-122"/>
              </a:rPr>
              <a:t>结论：点与一条直线的位置关系</a:t>
            </a:r>
          </a:p>
        </p:txBody>
      </p:sp>
      <p:sp>
        <p:nvSpPr>
          <p:cNvPr id="10276" name="AutoShape 36"/>
          <p:cNvSpPr/>
          <p:nvPr/>
        </p:nvSpPr>
        <p:spPr>
          <a:xfrm>
            <a:off x="4921885" y="5137150"/>
            <a:ext cx="76200" cy="1108075"/>
          </a:xfrm>
          <a:prstGeom prst="leftBrace">
            <a:avLst>
              <a:gd name="adj1" fmla="val 50375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 sz="2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77" name="Rectangle 37"/>
          <p:cNvSpPr/>
          <p:nvPr/>
        </p:nvSpPr>
        <p:spPr>
          <a:xfrm>
            <a:off x="4869815" y="4953000"/>
            <a:ext cx="4168775" cy="4921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 sz="2600" dirty="0">
                <a:latin typeface="Arial" panose="020B0604020202020204" pitchFamily="34" charset="0"/>
                <a:ea typeface="黑体" panose="02010609060101010101" pitchFamily="49" charset="-122"/>
              </a:rPr>
              <a:t>点在直线上（直线经过点）</a:t>
            </a:r>
          </a:p>
        </p:txBody>
      </p:sp>
      <p:sp>
        <p:nvSpPr>
          <p:cNvPr id="10278" name="Rectangle 38"/>
          <p:cNvSpPr/>
          <p:nvPr/>
        </p:nvSpPr>
        <p:spPr>
          <a:xfrm>
            <a:off x="4869498" y="5936615"/>
            <a:ext cx="4500562" cy="4921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 sz="2600" dirty="0">
                <a:latin typeface="Arial" panose="020B0604020202020204" pitchFamily="34" charset="0"/>
                <a:ea typeface="黑体" panose="02010609060101010101" pitchFamily="49" charset="-122"/>
              </a:rPr>
              <a:t>点在直线外（直线不经过点）</a:t>
            </a:r>
          </a:p>
        </p:txBody>
      </p:sp>
      <p:sp>
        <p:nvSpPr>
          <p:cNvPr id="10279" name="Line 39"/>
          <p:cNvSpPr/>
          <p:nvPr/>
        </p:nvSpPr>
        <p:spPr>
          <a:xfrm flipV="1">
            <a:off x="755650" y="3565525"/>
            <a:ext cx="7559675" cy="144463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4" name="Group 50"/>
          <p:cNvGrpSpPr/>
          <p:nvPr/>
        </p:nvGrpSpPr>
        <p:grpSpPr>
          <a:xfrm>
            <a:off x="3348038" y="2125663"/>
            <a:ext cx="514350" cy="649287"/>
            <a:chOff x="2336" y="1298"/>
            <a:chExt cx="324" cy="409"/>
          </a:xfrm>
        </p:grpSpPr>
        <p:sp>
          <p:nvSpPr>
            <p:cNvPr id="29709" name="Oval 43"/>
            <p:cNvSpPr/>
            <p:nvPr/>
          </p:nvSpPr>
          <p:spPr>
            <a:xfrm>
              <a:off x="2472" y="1616"/>
              <a:ext cx="91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10" name="Rectangle 46"/>
            <p:cNvSpPr/>
            <p:nvPr/>
          </p:nvSpPr>
          <p:spPr>
            <a:xfrm>
              <a:off x="2336" y="1298"/>
              <a:ext cx="32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7596188" y="4286250"/>
            <a:ext cx="514350" cy="720725"/>
            <a:chOff x="5012" y="2659"/>
            <a:chExt cx="324" cy="454"/>
          </a:xfrm>
        </p:grpSpPr>
        <p:sp>
          <p:nvSpPr>
            <p:cNvPr id="29712" name="Oval 42"/>
            <p:cNvSpPr/>
            <p:nvPr/>
          </p:nvSpPr>
          <p:spPr>
            <a:xfrm>
              <a:off x="5103" y="2659"/>
              <a:ext cx="91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13" name="Rectangle 47"/>
            <p:cNvSpPr/>
            <p:nvPr/>
          </p:nvSpPr>
          <p:spPr>
            <a:xfrm>
              <a:off x="5012" y="2709"/>
              <a:ext cx="32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5795963" y="3494088"/>
            <a:ext cx="549275" cy="930275"/>
            <a:chOff x="3878" y="2160"/>
            <a:chExt cx="346" cy="586"/>
          </a:xfrm>
        </p:grpSpPr>
        <p:sp>
          <p:nvSpPr>
            <p:cNvPr id="29715" name="Oval 40"/>
            <p:cNvSpPr/>
            <p:nvPr/>
          </p:nvSpPr>
          <p:spPr>
            <a:xfrm>
              <a:off x="3878" y="2160"/>
              <a:ext cx="91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16" name="Rectangle 48"/>
            <p:cNvSpPr/>
            <p:nvPr/>
          </p:nvSpPr>
          <p:spPr>
            <a:xfrm>
              <a:off x="3900" y="2342"/>
              <a:ext cx="32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7" name="Group 53"/>
          <p:cNvGrpSpPr/>
          <p:nvPr/>
        </p:nvGrpSpPr>
        <p:grpSpPr>
          <a:xfrm>
            <a:off x="1690688" y="3565525"/>
            <a:ext cx="514350" cy="785813"/>
            <a:chOff x="1292" y="2205"/>
            <a:chExt cx="324" cy="495"/>
          </a:xfrm>
        </p:grpSpPr>
        <p:sp>
          <p:nvSpPr>
            <p:cNvPr id="29718" name="Oval 41"/>
            <p:cNvSpPr/>
            <p:nvPr/>
          </p:nvSpPr>
          <p:spPr>
            <a:xfrm>
              <a:off x="1429" y="2205"/>
              <a:ext cx="91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19" name="Rectangle 49"/>
            <p:cNvSpPr/>
            <p:nvPr/>
          </p:nvSpPr>
          <p:spPr>
            <a:xfrm>
              <a:off x="1292" y="2296"/>
              <a:ext cx="32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eaLnBrk="0" hangingPunct="0"/>
              <a:r>
                <a:rPr lang="en-US" altLang="zh-CN" sz="36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29720" name="Text Box 11"/>
          <p:cNvSpPr txBox="1"/>
          <p:nvPr/>
        </p:nvSpPr>
        <p:spPr>
          <a:xfrm>
            <a:off x="570865" y="342265"/>
            <a:ext cx="52254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自学实验与探究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/>
      <p:bldP spid="10276" grpId="0" animBg="1"/>
      <p:bldP spid="10277" grpId="0"/>
      <p:bldP spid="102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直接连接符 275457"/>
          <p:cNvSpPr/>
          <p:nvPr/>
        </p:nvSpPr>
        <p:spPr>
          <a:xfrm flipH="1">
            <a:off x="5651500" y="620713"/>
            <a:ext cx="2520950" cy="252095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5459" name="直接连接符 275458"/>
          <p:cNvSpPr/>
          <p:nvPr/>
        </p:nvSpPr>
        <p:spPr>
          <a:xfrm>
            <a:off x="5219700" y="2205038"/>
            <a:ext cx="3600450" cy="1587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5460" name="文本框 275459"/>
          <p:cNvSpPr txBox="1"/>
          <p:nvPr/>
        </p:nvSpPr>
        <p:spPr>
          <a:xfrm>
            <a:off x="6227763" y="1557338"/>
            <a:ext cx="3095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1" name="直接连接符 275460"/>
          <p:cNvSpPr/>
          <p:nvPr/>
        </p:nvSpPr>
        <p:spPr>
          <a:xfrm flipH="1" flipV="1">
            <a:off x="8101013" y="2133600"/>
            <a:ext cx="0" cy="714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5462" name="直接连接符 275461"/>
          <p:cNvSpPr/>
          <p:nvPr/>
        </p:nvSpPr>
        <p:spPr>
          <a:xfrm flipV="1">
            <a:off x="7380288" y="2133600"/>
            <a:ext cx="1587" cy="71438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5463" name="直接连接符 275462"/>
          <p:cNvSpPr/>
          <p:nvPr/>
        </p:nvSpPr>
        <p:spPr>
          <a:xfrm>
            <a:off x="6011863" y="2638425"/>
            <a:ext cx="71437" cy="6985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5464" name="文本框 275463"/>
          <p:cNvSpPr txBox="1"/>
          <p:nvPr/>
        </p:nvSpPr>
        <p:spPr>
          <a:xfrm>
            <a:off x="7164388" y="2278063"/>
            <a:ext cx="13335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5" name="文本框 275464"/>
          <p:cNvSpPr txBox="1"/>
          <p:nvPr/>
        </p:nvSpPr>
        <p:spPr>
          <a:xfrm>
            <a:off x="7883525" y="2278063"/>
            <a:ext cx="31115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D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6" name="文本框 275465"/>
          <p:cNvSpPr txBox="1"/>
          <p:nvPr/>
        </p:nvSpPr>
        <p:spPr>
          <a:xfrm>
            <a:off x="5580063" y="2349500"/>
            <a:ext cx="309562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C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7" name="文本框 275466"/>
          <p:cNvSpPr txBox="1"/>
          <p:nvPr/>
        </p:nvSpPr>
        <p:spPr>
          <a:xfrm>
            <a:off x="5057775" y="1662113"/>
            <a:ext cx="309563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8" name="文本框 275467"/>
          <p:cNvSpPr txBox="1"/>
          <p:nvPr/>
        </p:nvSpPr>
        <p:spPr>
          <a:xfrm>
            <a:off x="7956550" y="838200"/>
            <a:ext cx="176213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</a:t>
            </a:r>
            <a:endParaRPr lang="en-US" altLang="zh-CN" sz="2800" b="1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275469" name="文本框 275468"/>
          <p:cNvSpPr txBox="1"/>
          <p:nvPr/>
        </p:nvSpPr>
        <p:spPr>
          <a:xfrm>
            <a:off x="468313" y="1557338"/>
            <a:ext cx="4813300" cy="3968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如图所示，根据图形填空：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（1）直线a经过点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，但不经过点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（2）点A既在直线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上，又在直线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上。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（3）点B在直线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上，但在直线</a:t>
            </a:r>
            <a:r>
              <a:rPr lang="zh-CN" altLang="en-US" sz="2400" b="1" u="sng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外。</a:t>
            </a:r>
          </a:p>
        </p:txBody>
      </p:sp>
      <p:sp>
        <p:nvSpPr>
          <p:cNvPr id="275470" name="文本框 275469"/>
          <p:cNvSpPr txBox="1"/>
          <p:nvPr/>
        </p:nvSpPr>
        <p:spPr>
          <a:xfrm>
            <a:off x="3060700" y="2133600"/>
            <a:ext cx="12954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A、C</a:t>
            </a:r>
          </a:p>
        </p:txBody>
      </p:sp>
      <p:sp>
        <p:nvSpPr>
          <p:cNvPr id="275471" name="文本框 275470"/>
          <p:cNvSpPr txBox="1"/>
          <p:nvPr/>
        </p:nvSpPr>
        <p:spPr>
          <a:xfrm>
            <a:off x="1512888" y="2738438"/>
            <a:ext cx="1258887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B、D</a:t>
            </a:r>
          </a:p>
        </p:txBody>
      </p:sp>
      <p:sp>
        <p:nvSpPr>
          <p:cNvPr id="275472" name="文本框 275471"/>
          <p:cNvSpPr txBox="1"/>
          <p:nvPr/>
        </p:nvSpPr>
        <p:spPr>
          <a:xfrm>
            <a:off x="3419475" y="3286125"/>
            <a:ext cx="639763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275473" name="文本框 275472"/>
          <p:cNvSpPr txBox="1"/>
          <p:nvPr/>
        </p:nvSpPr>
        <p:spPr>
          <a:xfrm>
            <a:off x="1908175" y="3860800"/>
            <a:ext cx="6318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275474" name="文本框 275473"/>
          <p:cNvSpPr txBox="1"/>
          <p:nvPr/>
        </p:nvSpPr>
        <p:spPr>
          <a:xfrm>
            <a:off x="3276600" y="4365625"/>
            <a:ext cx="64135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275475" name="文本框 275474"/>
          <p:cNvSpPr txBox="1"/>
          <p:nvPr/>
        </p:nvSpPr>
        <p:spPr>
          <a:xfrm>
            <a:off x="1979613" y="4941888"/>
            <a:ext cx="48895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8211" name="文本框 1"/>
          <p:cNvSpPr txBox="1"/>
          <p:nvPr/>
        </p:nvSpPr>
        <p:spPr>
          <a:xfrm>
            <a:off x="754380" y="404178"/>
            <a:ext cx="222504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试一试：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/>
      <p:bldP spid="275464" grpId="0"/>
      <p:bldP spid="275465" grpId="0"/>
      <p:bldP spid="275466" grpId="0"/>
      <p:bldP spid="275467" grpId="0"/>
      <p:bldP spid="275468" grpId="0"/>
      <p:bldP spid="275469" grpId="0"/>
      <p:bldP spid="275470" grpId="0"/>
      <p:bldP spid="275471" grpId="0"/>
      <p:bldP spid="275472" grpId="0"/>
      <p:bldP spid="275473" grpId="0"/>
      <p:bldP spid="275474" grpId="0"/>
      <p:bldP spid="2754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Line 10"/>
          <p:cNvSpPr/>
          <p:nvPr/>
        </p:nvSpPr>
        <p:spPr>
          <a:xfrm flipH="1" flipV="1">
            <a:off x="1677988" y="2189163"/>
            <a:ext cx="2033587" cy="2036762"/>
          </a:xfrm>
          <a:prstGeom prst="line">
            <a:avLst/>
          </a:prstGeom>
          <a:ln w="28575" cap="flat" cmpd="sng">
            <a:solidFill>
              <a:srgbClr val="13110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5067" name="Line 11"/>
          <p:cNvSpPr/>
          <p:nvPr/>
        </p:nvSpPr>
        <p:spPr>
          <a:xfrm flipH="1">
            <a:off x="1549400" y="2197100"/>
            <a:ext cx="2346325" cy="1881188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5068" name="Line 12"/>
          <p:cNvSpPr/>
          <p:nvPr/>
        </p:nvSpPr>
        <p:spPr>
          <a:xfrm flipH="1" flipV="1">
            <a:off x="1981200" y="1549400"/>
            <a:ext cx="1411288" cy="3284538"/>
          </a:xfrm>
          <a:prstGeom prst="line">
            <a:avLst/>
          </a:prstGeom>
          <a:ln w="2857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5069" name="Freeform 13"/>
          <p:cNvSpPr/>
          <p:nvPr/>
        </p:nvSpPr>
        <p:spPr>
          <a:xfrm>
            <a:off x="2268538" y="1620838"/>
            <a:ext cx="903287" cy="3465512"/>
          </a:xfrm>
          <a:custGeom>
            <a:avLst/>
            <a:gdLst/>
            <a:ahLst/>
            <a:cxnLst>
              <a:cxn ang="0">
                <a:pos x="903287" y="3465513"/>
              </a:cxn>
              <a:cxn ang="0">
                <a:pos x="0" y="0"/>
              </a:cxn>
            </a:cxnLst>
            <a:rect l="0" t="0" r="0" b="0"/>
            <a:pathLst>
              <a:path w="262" h="1004">
                <a:moveTo>
                  <a:pt x="262" y="1004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A6E2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5070" name="Line 14"/>
          <p:cNvSpPr/>
          <p:nvPr/>
        </p:nvSpPr>
        <p:spPr>
          <a:xfrm flipH="1">
            <a:off x="1692275" y="1909763"/>
            <a:ext cx="1878013" cy="2820987"/>
          </a:xfrm>
          <a:prstGeom prst="line">
            <a:avLst/>
          </a:prstGeom>
          <a:ln w="28575" cap="flat" cmpd="sng">
            <a:solidFill>
              <a:srgbClr val="026DA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5071" name="Freeform 15"/>
          <p:cNvSpPr/>
          <p:nvPr/>
        </p:nvSpPr>
        <p:spPr>
          <a:xfrm>
            <a:off x="684213" y="2486025"/>
            <a:ext cx="4189412" cy="1387475"/>
          </a:xfrm>
          <a:custGeom>
            <a:avLst/>
            <a:gdLst/>
            <a:ahLst/>
            <a:cxnLst>
              <a:cxn ang="0">
                <a:pos x="4189412" y="0"/>
              </a:cxn>
              <a:cxn ang="0">
                <a:pos x="0" y="1387475"/>
              </a:cxn>
            </a:cxnLst>
            <a:rect l="0" t="0" r="0" b="0"/>
            <a:pathLst>
              <a:path w="1214" h="402">
                <a:moveTo>
                  <a:pt x="1214" y="0"/>
                </a:moveTo>
                <a:lnTo>
                  <a:pt x="0" y="40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31751" name="Rectangle 17"/>
          <p:cNvSpPr/>
          <p:nvPr/>
        </p:nvSpPr>
        <p:spPr>
          <a:xfrm>
            <a:off x="539750" y="987425"/>
            <a:ext cx="7821613" cy="4905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过一点能画几条直线？过两点能画几条直线？试一试</a:t>
            </a:r>
          </a:p>
        </p:txBody>
      </p:sp>
      <p:grpSp>
        <p:nvGrpSpPr>
          <p:cNvPr id="31752" name="Group 19"/>
          <p:cNvGrpSpPr/>
          <p:nvPr/>
        </p:nvGrpSpPr>
        <p:grpSpPr>
          <a:xfrm>
            <a:off x="2413000" y="3128963"/>
            <a:ext cx="676275" cy="668337"/>
            <a:chOff x="1610" y="2384"/>
            <a:chExt cx="426" cy="421"/>
          </a:xfrm>
        </p:grpSpPr>
        <p:sp>
          <p:nvSpPr>
            <p:cNvPr id="31753" name="Text Box 16"/>
            <p:cNvSpPr txBox="1"/>
            <p:nvPr/>
          </p:nvSpPr>
          <p:spPr>
            <a:xfrm>
              <a:off x="1610" y="2478"/>
              <a:ext cx="4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2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754" name="Oval 9"/>
            <p:cNvSpPr/>
            <p:nvPr/>
          </p:nvSpPr>
          <p:spPr>
            <a:xfrm>
              <a:off x="1739" y="2384"/>
              <a:ext cx="98" cy="100"/>
            </a:xfrm>
            <a:prstGeom prst="ellipse">
              <a:avLst/>
            </a:prstGeom>
            <a:solidFill>
              <a:srgbClr val="050D15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5079" name="Line 23"/>
          <p:cNvSpPr/>
          <p:nvPr/>
        </p:nvSpPr>
        <p:spPr>
          <a:xfrm>
            <a:off x="4787900" y="3349625"/>
            <a:ext cx="36004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5083" name="Rectangle 27"/>
          <p:cNvSpPr/>
          <p:nvPr/>
        </p:nvSpPr>
        <p:spPr>
          <a:xfrm>
            <a:off x="541338" y="5302250"/>
            <a:ext cx="8061325" cy="953135"/>
          </a:xfrm>
          <a:prstGeom prst="rect">
            <a:avLst/>
          </a:prstGeom>
          <a:solidFill>
            <a:srgbClr val="FFCC00">
              <a:alpha val="23921"/>
            </a:srgbClr>
          </a:solidFill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结论：经过一点可以画无数条直线。经过两点能且只能画一条直线，也就是说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两点确定一条直线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31757" name="Group 29"/>
          <p:cNvGrpSpPr/>
          <p:nvPr/>
        </p:nvGrpSpPr>
        <p:grpSpPr>
          <a:xfrm>
            <a:off x="5580063" y="3205163"/>
            <a:ext cx="1985962" cy="744537"/>
            <a:chOff x="3379" y="1661"/>
            <a:chExt cx="1251" cy="469"/>
          </a:xfrm>
        </p:grpSpPr>
        <p:sp>
          <p:nvSpPr>
            <p:cNvPr id="31758" name="Line 24"/>
            <p:cNvSpPr/>
            <p:nvPr/>
          </p:nvSpPr>
          <p:spPr>
            <a:xfrm>
              <a:off x="3515" y="1661"/>
              <a:ext cx="1" cy="94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1759" name="Text Box 25"/>
            <p:cNvSpPr txBox="1"/>
            <p:nvPr/>
          </p:nvSpPr>
          <p:spPr>
            <a:xfrm>
              <a:off x="3379" y="1803"/>
              <a:ext cx="20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31760" name="Text Box 26"/>
            <p:cNvSpPr txBox="1"/>
            <p:nvPr/>
          </p:nvSpPr>
          <p:spPr>
            <a:xfrm>
              <a:off x="4352" y="1797"/>
              <a:ext cx="27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31761" name="Line 28"/>
            <p:cNvSpPr/>
            <p:nvPr/>
          </p:nvSpPr>
          <p:spPr>
            <a:xfrm>
              <a:off x="4468" y="1661"/>
              <a:ext cx="1" cy="94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31762" name="Text Box 33"/>
          <p:cNvSpPr txBox="1"/>
          <p:nvPr/>
        </p:nvSpPr>
        <p:spPr>
          <a:xfrm>
            <a:off x="610870" y="224155"/>
            <a:ext cx="42805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自主探究实验与探究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矩形 254977"/>
          <p:cNvSpPr/>
          <p:nvPr/>
        </p:nvSpPr>
        <p:spPr>
          <a:xfrm>
            <a:off x="473710" y="329883"/>
            <a:ext cx="471963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</a:lstStyle>
          <a:p>
            <a:pPr eaLnBrk="0" fontAlgn="base" hangingPunct="0">
              <a:buClrTx/>
            </a:pPr>
            <a:r>
              <a:rPr lang="zh-CN" altLang="en-US" sz="4400" b="1" strike="noStrike" noProof="1">
                <a:solidFill>
                  <a:srgbClr val="CC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+mn-cs"/>
              </a:rPr>
              <a:t>直线的基本性质：</a:t>
            </a:r>
            <a:endParaRPr lang="zh-CN" altLang="en-US" sz="4400" b="1" strike="noStrike" noProof="1">
              <a:solidFill>
                <a:srgbClr val="CC0000"/>
              </a:solidFill>
              <a:effectLst>
                <a:outerShdw blurRad="38100" dist="38100" dir="2700000">
                  <a:srgbClr val="00000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54983" name="直接连接符 254982"/>
          <p:cNvSpPr/>
          <p:nvPr/>
        </p:nvSpPr>
        <p:spPr>
          <a:xfrm rot="-1776267">
            <a:off x="1157288" y="2220913"/>
            <a:ext cx="3352800" cy="1905000"/>
          </a:xfrm>
          <a:prstGeom prst="line">
            <a:avLst/>
          </a:prstGeom>
          <a:ln w="38100" cap="flat" cmpd="sng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254984" name="组合 254983"/>
          <p:cNvGrpSpPr/>
          <p:nvPr/>
        </p:nvGrpSpPr>
        <p:grpSpPr>
          <a:xfrm>
            <a:off x="1619250" y="3132138"/>
            <a:ext cx="361950" cy="585787"/>
            <a:chOff x="1316" y="831"/>
            <a:chExt cx="228" cy="369"/>
          </a:xfrm>
        </p:grpSpPr>
        <p:sp>
          <p:nvSpPr>
            <p:cNvPr id="254985" name="矩形 254984"/>
            <p:cNvSpPr/>
            <p:nvPr/>
          </p:nvSpPr>
          <p:spPr>
            <a:xfrm>
              <a:off x="1316" y="873"/>
              <a:ext cx="228" cy="32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 algn="ctr" eaLnBrk="0" fontAlgn="base" hangingPunct="0"/>
              <a:r>
                <a:rPr lang="en-US" altLang="zh-CN" sz="2800" strike="noStrike" noProof="1">
                  <a:effectLst>
                    <a:outerShdw blurRad="38100" dist="38100" dir="2700000">
                      <a:srgbClr val="C0C0C0"/>
                    </a:outerShdw>
                  </a:effectLst>
                  <a:latin typeface="华文中宋" panose="02010600040101010101" charset="-122"/>
                  <a:ea typeface="华文中宋" panose="02010600040101010101" charset="-122"/>
                  <a:cs typeface="+mn-cs"/>
                </a:rPr>
                <a:t>A</a:t>
              </a:r>
              <a:endParaRPr lang="en-US" altLang="zh-CN"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endParaRPr>
            </a:p>
          </p:txBody>
        </p:sp>
        <p:sp>
          <p:nvSpPr>
            <p:cNvPr id="12297" name="椭圆 254985"/>
            <p:cNvSpPr/>
            <p:nvPr/>
          </p:nvSpPr>
          <p:spPr>
            <a:xfrm>
              <a:off x="1399" y="831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>
              <a:defPPr/>
            </a:lstStyle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54987" name="组合 254986"/>
          <p:cNvGrpSpPr/>
          <p:nvPr/>
        </p:nvGrpSpPr>
        <p:grpSpPr>
          <a:xfrm>
            <a:off x="3200400" y="3141663"/>
            <a:ext cx="641350" cy="588962"/>
            <a:chOff x="2304" y="820"/>
            <a:chExt cx="404" cy="371"/>
          </a:xfrm>
        </p:grpSpPr>
        <p:sp>
          <p:nvSpPr>
            <p:cNvPr id="254988" name="矩形 254987"/>
            <p:cNvSpPr/>
            <p:nvPr/>
          </p:nvSpPr>
          <p:spPr>
            <a:xfrm>
              <a:off x="2304" y="864"/>
              <a:ext cx="404" cy="327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>
              <a:defPPr/>
            </a:lstStyle>
            <a:p>
              <a:pPr algn="ctr" eaLnBrk="0" fontAlgn="base" hangingPunct="0"/>
              <a:r>
                <a:rPr lang="zh-CN" altLang="en-US" sz="2800" strike="noStrike" noProof="1">
                  <a:effectLst>
                    <a:outerShdw blurRad="38100" dist="38100" dir="2700000">
                      <a:srgbClr val="C0C0C0"/>
                    </a:outerShdw>
                  </a:effectLst>
                  <a:latin typeface="华文中宋" panose="02010600040101010101" charset="-122"/>
                  <a:ea typeface="华文中宋" panose="02010600040101010101" charset="-122"/>
                  <a:cs typeface="+mn-cs"/>
                </a:rPr>
                <a:t>Ｂ</a:t>
              </a:r>
              <a:endParaRPr lang="zh-CN" altLang="en-US"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endParaRPr>
            </a:p>
          </p:txBody>
        </p:sp>
        <p:sp>
          <p:nvSpPr>
            <p:cNvPr id="12300" name="椭圆 254988"/>
            <p:cNvSpPr/>
            <p:nvPr/>
          </p:nvSpPr>
          <p:spPr>
            <a:xfrm>
              <a:off x="2485" y="82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>
              <a:defPPr/>
            </a:lstStyle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4990" name="矩形 254989"/>
          <p:cNvSpPr/>
          <p:nvPr/>
        </p:nvSpPr>
        <p:spPr>
          <a:xfrm>
            <a:off x="355600" y="3860800"/>
            <a:ext cx="8001000" cy="555625"/>
          </a:xfrm>
          <a:prstGeom prst="rect">
            <a:avLst/>
          </a:prstGeom>
          <a:noFill/>
          <a:ln w="254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defPPr/>
          </a:lstStyle>
          <a:p>
            <a:pPr eaLnBrk="0" fontAlgn="base" hangingPunct="0">
              <a:lnSpc>
                <a:spcPct val="90000"/>
              </a:lnSpc>
              <a:buClrTx/>
            </a:pPr>
            <a:r>
              <a:rPr lang="zh-CN" altLang="en-US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楷体_GB2312" charset="-122"/>
                <a:cs typeface="+mn-cs"/>
              </a:rPr>
              <a:t>经过两点</a:t>
            </a:r>
            <a:r>
              <a:rPr lang="zh-CN" altLang="en-US" sz="3200" b="1" strike="noStrike" noProof="1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楷体_GB2312" charset="-122"/>
                <a:cs typeface="+mn-cs"/>
              </a:rPr>
              <a:t>有</a:t>
            </a:r>
            <a:r>
              <a:rPr lang="zh-CN" altLang="en-US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楷体_GB2312" charset="-122"/>
                <a:cs typeface="+mn-cs"/>
              </a:rPr>
              <a:t>一条直线，并且</a:t>
            </a:r>
            <a:r>
              <a:rPr lang="zh-CN" altLang="en-US" sz="3200" b="1" strike="noStrike" noProof="1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楷体_GB2312" charset="-122"/>
                <a:cs typeface="+mn-cs"/>
              </a:rPr>
              <a:t>只有</a:t>
            </a:r>
            <a:r>
              <a:rPr lang="zh-CN" altLang="en-US" sz="3200" b="1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楷体_GB2312" charset="-122"/>
                <a:cs typeface="+mn-cs"/>
              </a:rPr>
              <a:t>一条直线。</a:t>
            </a:r>
            <a:endParaRPr lang="zh-CN" altLang="en-US" sz="3200" strike="noStrike" noProof="1">
              <a:latin typeface="Arial" panose="020B0604020202020204" pitchFamily="34" charset="0"/>
              <a:ea typeface="楷体_GB2312"/>
            </a:endParaRPr>
          </a:p>
        </p:txBody>
      </p:sp>
      <p:sp>
        <p:nvSpPr>
          <p:cNvPr id="254991" name="矩形 254990"/>
          <p:cNvSpPr/>
          <p:nvPr/>
        </p:nvSpPr>
        <p:spPr>
          <a:xfrm>
            <a:off x="414338" y="4706938"/>
            <a:ext cx="2819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</a:lstStyle>
          <a:p>
            <a:pPr fontAlgn="base">
              <a:buClrTx/>
            </a:pPr>
            <a:r>
              <a:rPr lang="zh-CN" altLang="en-US" sz="2800" b="1" strike="noStrike" noProof="1">
                <a:solidFill>
                  <a:srgbClr val="00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+mn-cs"/>
              </a:rPr>
              <a:t>或简述为：</a:t>
            </a:r>
            <a:endParaRPr lang="zh-CN" altLang="en-US" sz="2800" b="1" strike="noStrike" noProof="1">
              <a:solidFill>
                <a:srgbClr val="00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54992" name="文本框 254991"/>
          <p:cNvSpPr txBox="1"/>
          <p:nvPr/>
        </p:nvSpPr>
        <p:spPr>
          <a:xfrm>
            <a:off x="373063" y="5340350"/>
            <a:ext cx="3886200" cy="555625"/>
          </a:xfrm>
          <a:prstGeom prst="rect">
            <a:avLst/>
          </a:prstGeom>
          <a:noFill/>
          <a:ln w="254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defPPr/>
          </a:lstStyle>
          <a:p>
            <a:pPr eaLnBrk="0" hangingPunct="0">
              <a:lnSpc>
                <a:spcPct val="90000"/>
              </a:lnSpc>
            </a:pP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charset="-122"/>
                <a:cs typeface="+mn-cs"/>
              </a:rPr>
              <a:t>两点</a:t>
            </a:r>
            <a:r>
              <a:rPr lang="zh-CN" altLang="en-US" sz="3200" b="1" noProof="1">
                <a:solidFill>
                  <a:srgbClr val="CC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charset="-122"/>
                <a:cs typeface="+mn-cs"/>
              </a:rPr>
              <a:t>确定</a:t>
            </a:r>
            <a:r>
              <a:rPr lang="zh-CN" altLang="en-US" sz="32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charset="-122"/>
                <a:cs typeface="+mn-cs"/>
              </a:rPr>
              <a:t>一条直线。</a:t>
            </a:r>
            <a:endParaRPr lang="zh-CN" altLang="en-US" sz="32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楷体_GB2312"/>
            </a:endParaRPr>
          </a:p>
        </p:txBody>
      </p:sp>
      <p:sp>
        <p:nvSpPr>
          <p:cNvPr id="254994" name="矩形 254993"/>
          <p:cNvSpPr/>
          <p:nvPr/>
        </p:nvSpPr>
        <p:spPr>
          <a:xfrm>
            <a:off x="393700" y="1814513"/>
            <a:ext cx="8620125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eaLnBrk="0" hangingPunct="0"/>
            <a:r>
              <a:rPr lang="zh-CN" altLang="en-US" sz="2800" b="1" dirty="0">
                <a:latin typeface="楷体_GB2312" charset="-122"/>
                <a:ea typeface="楷体_GB2312" charset="-122"/>
              </a:rPr>
              <a:t>   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在纸上画出一点</a:t>
            </a:r>
            <a:r>
              <a:rPr lang="en-US" altLang="zh-CN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和</a:t>
            </a:r>
            <a:r>
              <a:rPr lang="en-US" altLang="zh-CN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B,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过</a:t>
            </a:r>
            <a:r>
              <a:rPr lang="zh-CN" altLang="en-US" sz="2800" b="1" dirty="0">
                <a:solidFill>
                  <a:srgbClr val="CC0000"/>
                </a:solidFill>
                <a:latin typeface="华文中宋" panose="02010600040101010101" charset="-122"/>
                <a:ea typeface="华文中宋" panose="02010600040101010101" charset="-122"/>
              </a:rPr>
              <a:t>一点</a:t>
            </a:r>
            <a:r>
              <a:rPr lang="en-US" altLang="zh-CN" sz="2800" b="1" dirty="0">
                <a:solidFill>
                  <a:srgbClr val="CC0000"/>
                </a:solidFill>
                <a:latin typeface="Arial" panose="020B0604020202020204" pitchFamily="34" charset="0"/>
                <a:ea typeface="仿宋_GB2312" pitchFamily="49" charset="-122"/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你能画出几条直线</a:t>
            </a:r>
            <a:r>
              <a:rPr lang="en-US" altLang="zh-CN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?</a:t>
            </a:r>
          </a:p>
          <a:p>
            <a:pPr eaLnBrk="0" hangingPunct="0"/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过</a:t>
            </a:r>
            <a:r>
              <a:rPr lang="en-US" altLang="zh-CN" sz="2800" b="1" dirty="0">
                <a:solidFill>
                  <a:srgbClr val="CC0000"/>
                </a:solidFill>
                <a:latin typeface="Arial" panose="020B0604020202020204" pitchFamily="34" charset="0"/>
                <a:ea typeface="华文中宋" panose="02010600040101010101" charset="-122"/>
              </a:rPr>
              <a:t>A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 pitchFamily="34" charset="0"/>
                <a:ea typeface="华文中宋" panose="02010600040101010101" charset="-122"/>
              </a:rPr>
              <a:t>、</a:t>
            </a:r>
            <a:r>
              <a:rPr lang="en-US" altLang="zh-CN" sz="2800" b="1" dirty="0">
                <a:solidFill>
                  <a:srgbClr val="CC0000"/>
                </a:solidFill>
                <a:latin typeface="Arial" panose="020B0604020202020204" pitchFamily="34" charset="0"/>
                <a:ea typeface="华文中宋" panose="02010600040101010101" charset="-122"/>
              </a:rPr>
              <a:t>B</a:t>
            </a:r>
            <a:r>
              <a:rPr lang="zh-CN" altLang="en-US" sz="2800" b="1" dirty="0">
                <a:solidFill>
                  <a:srgbClr val="CC0000"/>
                </a:solidFill>
                <a:latin typeface="华文中宋" panose="02010600040101010101" charset="-122"/>
                <a:ea typeface="华文中宋" panose="02010600040101010101" charset="-122"/>
              </a:rPr>
              <a:t>两点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画直线</a:t>
            </a:r>
            <a:r>
              <a:rPr lang="en-US" altLang="zh-CN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你又可以画几条？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5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0" grpId="0" animBg="1"/>
      <p:bldP spid="254991" grpId="0"/>
      <p:bldP spid="254992" grpId="0" animBg="1"/>
      <p:bldP spid="2549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974725" y="1268413"/>
            <a:ext cx="5832475" cy="287337"/>
            <a:chOff x="839" y="618"/>
            <a:chExt cx="3674" cy="181"/>
          </a:xfrm>
        </p:grpSpPr>
        <p:sp>
          <p:nvSpPr>
            <p:cNvPr id="33794" name="Rectangle 11"/>
            <p:cNvSpPr/>
            <p:nvPr/>
          </p:nvSpPr>
          <p:spPr>
            <a:xfrm>
              <a:off x="839" y="618"/>
              <a:ext cx="2359" cy="181"/>
            </a:xfrm>
            <a:prstGeom prst="rect">
              <a:avLst/>
            </a:prstGeom>
            <a:solidFill>
              <a:schemeClr val="bg1">
                <a:alpha val="3137"/>
              </a:schemeClr>
            </a:solidFill>
            <a:ln w="9525">
              <a:noFill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795" name="Rectangle 4"/>
            <p:cNvSpPr/>
            <p:nvPr/>
          </p:nvSpPr>
          <p:spPr>
            <a:xfrm>
              <a:off x="2154" y="618"/>
              <a:ext cx="2359" cy="18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>
                <a:spcBef>
                  <a:spcPct val="20000"/>
                </a:spcBef>
              </a:pP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6085" name="Oval 5" descr="宽下对角线"/>
          <p:cNvSpPr/>
          <p:nvPr/>
        </p:nvSpPr>
        <p:spPr>
          <a:xfrm>
            <a:off x="3846513" y="1339850"/>
            <a:ext cx="152400" cy="152400"/>
          </a:xfrm>
          <a:prstGeom prst="ellipse">
            <a:avLst/>
          </a:prstGeom>
          <a:pattFill prst="wdDnDiag">
            <a:fgClr>
              <a:srgbClr val="0000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6" name="Oval 6" descr="宽下对角线"/>
          <p:cNvSpPr/>
          <p:nvPr/>
        </p:nvSpPr>
        <p:spPr>
          <a:xfrm>
            <a:off x="5791200" y="1339850"/>
            <a:ext cx="152400" cy="152400"/>
          </a:xfrm>
          <a:prstGeom prst="ellipse">
            <a:avLst/>
          </a:prstGeom>
          <a:pattFill prst="wdDnDiag">
            <a:fgClr>
              <a:srgbClr val="000000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6794500" y="2355850"/>
          <a:ext cx="5889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5" imgW="831850" imgH="889635" progId="MS_ClipArt_Gallery.2">
                  <p:embed/>
                </p:oleObj>
              </mc:Choice>
              <mc:Fallback>
                <p:oleObj r:id="rId5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4500" y="2355850"/>
                        <a:ext cx="588963" cy="627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406400" y="3473450"/>
          <a:ext cx="185737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r:id="rId7" imgW="831850" imgH="889635" progId="MS_ClipArt_Gallery.2">
                  <p:embed/>
                </p:oleObj>
              </mc:Choice>
              <mc:Fallback>
                <p:oleObj r:id="rId7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400" y="3473450"/>
                        <a:ext cx="1857375" cy="2154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3646488" y="2997200"/>
          <a:ext cx="1208087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8" imgW="831850" imgH="889635" progId="MS_ClipArt_Gallery.2">
                  <p:embed/>
                </p:oleObj>
              </mc:Choice>
              <mc:Fallback>
                <p:oleObj r:id="rId8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6488" y="2997200"/>
                        <a:ext cx="1208087" cy="1290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1" name="Object 21"/>
          <p:cNvGraphicFramePr>
            <a:graphicFrameLocks noChangeAspect="1"/>
          </p:cNvGraphicFramePr>
          <p:nvPr/>
        </p:nvGraphicFramePr>
        <p:xfrm>
          <a:off x="6013450" y="2559050"/>
          <a:ext cx="7572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9" imgW="831850" imgH="889635" progId="MS_ClipArt_Gallery.2">
                  <p:embed/>
                </p:oleObj>
              </mc:Choice>
              <mc:Fallback>
                <p:oleObj r:id="rId9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3450" y="2559050"/>
                        <a:ext cx="757238" cy="809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4875213" y="2714625"/>
          <a:ext cx="9921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10" imgW="831850" imgH="889635" progId="MS_ClipArt_Gallery.2">
                  <p:embed/>
                </p:oleObj>
              </mc:Choice>
              <mc:Fallback>
                <p:oleObj r:id="rId10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5213" y="2714625"/>
                        <a:ext cx="992187" cy="1060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4" name="Object 24"/>
          <p:cNvGraphicFramePr>
            <a:graphicFrameLocks noChangeAspect="1"/>
          </p:cNvGraphicFramePr>
          <p:nvPr/>
        </p:nvGraphicFramePr>
        <p:xfrm>
          <a:off x="7454900" y="2190750"/>
          <a:ext cx="5032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r:id="rId11" imgW="831850" imgH="889635" progId="MS_ClipArt_Gallery.2">
                  <p:embed/>
                </p:oleObj>
              </mc:Choice>
              <mc:Fallback>
                <p:oleObj r:id="rId11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54900" y="2190750"/>
                        <a:ext cx="503238" cy="538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7" name="Object 27"/>
          <p:cNvGraphicFramePr>
            <a:graphicFrameLocks noChangeAspect="1"/>
          </p:cNvGraphicFramePr>
          <p:nvPr/>
        </p:nvGraphicFramePr>
        <p:xfrm>
          <a:off x="8040688" y="2046288"/>
          <a:ext cx="38258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12" imgW="831850" imgH="889635" progId="MS_ClipArt_Gallery.2">
                  <p:embed/>
                </p:oleObj>
              </mc:Choice>
              <mc:Fallback>
                <p:oleObj r:id="rId12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40688" y="2046288"/>
                        <a:ext cx="382587" cy="411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8" name="Line 28"/>
          <p:cNvSpPr/>
          <p:nvPr/>
        </p:nvSpPr>
        <p:spPr>
          <a:xfrm flipV="1">
            <a:off x="830263" y="2387600"/>
            <a:ext cx="7593012" cy="3476625"/>
          </a:xfrm>
          <a:prstGeom prst="line">
            <a:avLst/>
          </a:prstGeom>
          <a:ln w="508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6110" name="Oval 30"/>
          <p:cNvSpPr/>
          <p:nvPr/>
        </p:nvSpPr>
        <p:spPr>
          <a:xfrm>
            <a:off x="7021513" y="2911475"/>
            <a:ext cx="144462" cy="14605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2109788" y="3224213"/>
          <a:ext cx="1538287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13" imgW="831850" imgH="889635" progId="MS_ClipArt_Gallery.2">
                  <p:embed/>
                </p:oleObj>
              </mc:Choice>
              <mc:Fallback>
                <p:oleObj r:id="rId13" imgW="831850" imgH="889635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9788" y="3224213"/>
                        <a:ext cx="1538287" cy="1641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Oval 29"/>
          <p:cNvSpPr/>
          <p:nvPr/>
        </p:nvSpPr>
        <p:spPr>
          <a:xfrm>
            <a:off x="2770188" y="4783138"/>
            <a:ext cx="217487" cy="21748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4132263" y="5119688"/>
            <a:ext cx="4549775" cy="9525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以上实例操作的理论依据是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_____________________.</a:t>
            </a:r>
          </a:p>
        </p:txBody>
      </p:sp>
      <p:sp>
        <p:nvSpPr>
          <p:cNvPr id="46112" name="Rectangle 32"/>
          <p:cNvSpPr/>
          <p:nvPr/>
        </p:nvSpPr>
        <p:spPr>
          <a:xfrm>
            <a:off x="4284980" y="5555933"/>
            <a:ext cx="3897313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marL="342900" indent="-342900">
              <a:spcBef>
                <a:spcPct val="2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过两点能且只能画一条直线</a:t>
            </a:r>
          </a:p>
        </p:txBody>
      </p:sp>
      <p:sp>
        <p:nvSpPr>
          <p:cNvPr id="2068" name="Text Box 34"/>
          <p:cNvSpPr txBox="1">
            <a:spLocks noChangeArrowheads="1"/>
          </p:cNvSpPr>
          <p:nvPr/>
        </p:nvSpPr>
        <p:spPr bwMode="auto">
          <a:xfrm>
            <a:off x="831215" y="62230"/>
            <a:ext cx="8074025" cy="159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/>
            <a:lvl1pPr marL="342900" indent="-3429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实战应用：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，想把一根木条固定在墙上，至少几个钉子，为什么？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07770" y="2129155"/>
            <a:ext cx="5430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en-US" altLang="zh-CN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黑体" panose="02010609060101010101" pitchFamily="49" charset="-122"/>
              </a:rPr>
              <a:t>，</a:t>
            </a:r>
            <a:r>
              <a:rPr lang="zh-CN" altLang="en-US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黑体" panose="02010609060101010101" pitchFamily="49" charset="-122"/>
              </a:rPr>
              <a:t>如何栽一行笔直的树树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110" grpId="0" animBg="1"/>
      <p:bldP spid="46109" grpId="0" animBg="1"/>
      <p:bldP spid="46111" grpId="0"/>
      <p:bldP spid="46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66725" y="2726373"/>
          <a:ext cx="2438400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4972050" imgH="4267200" progId="MSPhotoEd.3">
                  <p:embed/>
                </p:oleObj>
              </mc:Choice>
              <mc:Fallback>
                <p:oleObj r:id="rId4" imgW="4972050" imgH="4267200" progId="MSPhotoEd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" y="2726373"/>
                        <a:ext cx="2438400" cy="1835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0" name="Picture 6" descr="P826005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195638" y="2725420"/>
            <a:ext cx="2752725" cy="183673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315710" y="2726690"/>
          <a:ext cx="2354263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7" imgW="5915025" imgH="2409825" progId="MSPhotoEd.3">
                  <p:embed/>
                </p:oleObj>
              </mc:Choice>
              <mc:Fallback>
                <p:oleObj r:id="rId7" imgW="5915025" imgH="2409825" progId="MSPhotoEd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15710" y="2726690"/>
                        <a:ext cx="2354263" cy="1868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66725" y="1023938"/>
            <a:ext cx="7956550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3.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举出生活中“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两点确定一条直线”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的实际例子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.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Wingdings" panose="05000000000000000000" pitchFamily="2" charset="2"/>
              </a:rPr>
              <a:t>你还能举出实例吗？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/>
          <p:nvPr/>
        </p:nvSpPr>
        <p:spPr>
          <a:xfrm>
            <a:off x="463550" y="1243013"/>
            <a:ext cx="8359775" cy="180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如果两条直线经过同一个点，就称这两条直线</a:t>
            </a:r>
            <a:r>
              <a:rPr lang="zh-CN" altLang="en-US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，这时两条直线有唯一的公共点。这个公共点叫做它</a:t>
            </a:r>
          </a:p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们的</a:t>
            </a:r>
            <a:r>
              <a:rPr lang="zh-CN" altLang="en-US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交点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。在图中，直线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相交，点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是它</a:t>
            </a:r>
          </a:p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们的交点。</a:t>
            </a:r>
          </a:p>
        </p:txBody>
      </p:sp>
      <p:sp>
        <p:nvSpPr>
          <p:cNvPr id="44037" name="Line 5"/>
          <p:cNvSpPr/>
          <p:nvPr/>
        </p:nvSpPr>
        <p:spPr>
          <a:xfrm>
            <a:off x="2698750" y="3863975"/>
            <a:ext cx="3024188" cy="17272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38" name="Line 6"/>
          <p:cNvSpPr/>
          <p:nvPr/>
        </p:nvSpPr>
        <p:spPr>
          <a:xfrm flipV="1">
            <a:off x="2627313" y="4006850"/>
            <a:ext cx="3240087" cy="144145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39" name="Rectangle 7"/>
          <p:cNvSpPr/>
          <p:nvPr/>
        </p:nvSpPr>
        <p:spPr>
          <a:xfrm>
            <a:off x="2843213" y="3575050"/>
            <a:ext cx="441325" cy="5191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44040" name="Rectangle 8"/>
          <p:cNvSpPr/>
          <p:nvPr/>
        </p:nvSpPr>
        <p:spPr>
          <a:xfrm>
            <a:off x="5354638" y="5000625"/>
            <a:ext cx="441325" cy="5191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44041" name="Rectangle 9"/>
          <p:cNvSpPr/>
          <p:nvPr/>
        </p:nvSpPr>
        <p:spPr>
          <a:xfrm>
            <a:off x="2555875" y="4929188"/>
            <a:ext cx="441325" cy="519112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44042" name="Rectangle 10"/>
          <p:cNvSpPr/>
          <p:nvPr/>
        </p:nvSpPr>
        <p:spPr>
          <a:xfrm>
            <a:off x="5422900" y="3648075"/>
            <a:ext cx="441325" cy="519113"/>
          </a:xfrm>
          <a:prstGeom prst="rect">
            <a:avLst/>
          </a:prstGeom>
          <a:noFill/>
          <a:ln w="254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eaLnBrk="0" hangingPunct="0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44043" name="Oval 11"/>
          <p:cNvSpPr/>
          <p:nvPr/>
        </p:nvSpPr>
        <p:spPr>
          <a:xfrm>
            <a:off x="4210050" y="4725988"/>
            <a:ext cx="73025" cy="73025"/>
          </a:xfrm>
          <a:prstGeom prst="ellipse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>
              <a:spcBef>
                <a:spcPct val="2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50" name="Rectangle 18"/>
          <p:cNvSpPr/>
          <p:nvPr/>
        </p:nvSpPr>
        <p:spPr>
          <a:xfrm>
            <a:off x="3995738" y="4079875"/>
            <a:ext cx="4603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marL="342900" indent="-342900">
              <a:spcBef>
                <a:spcPct val="20000"/>
              </a:spcBef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5850" name="Text Box 17"/>
          <p:cNvSpPr txBox="1"/>
          <p:nvPr/>
        </p:nvSpPr>
        <p:spPr>
          <a:xfrm>
            <a:off x="590550" y="65405"/>
            <a:ext cx="5407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自主探究：实验与探究</a:t>
            </a:r>
            <a:r>
              <a:rPr lang="en-US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0" grpId="0"/>
      <p:bldP spid="44041" grpId="0"/>
      <p:bldP spid="44042" grpId="0"/>
      <p:bldP spid="44043" grpId="0" animBg="1"/>
      <p:bldP spid="440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1022</Words>
  <Application>Microsoft Office PowerPoint</Application>
  <PresentationFormat>全屏显示(4:3)</PresentationFormat>
  <Paragraphs>162</Paragraphs>
  <Slides>18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MS UI Gothic</vt:lpstr>
      <vt:lpstr>仿宋_GB2312</vt:lpstr>
      <vt:lpstr>黑体</vt:lpstr>
      <vt:lpstr>华文中宋</vt:lpstr>
      <vt:lpstr>楷体_GB2312</vt:lpstr>
      <vt:lpstr>宋体</vt:lpstr>
      <vt:lpstr>微软雅黑</vt:lpstr>
      <vt:lpstr>Arial</vt:lpstr>
      <vt:lpstr>Franklin Gothic Medium</vt:lpstr>
      <vt:lpstr>Monotype Corsiva</vt:lpstr>
      <vt:lpstr>Times New Roman</vt:lpstr>
      <vt:lpstr>Wingdings</vt:lpstr>
      <vt:lpstr>WWW.2PPT.COM
</vt:lpstr>
      <vt:lpstr>MS_ClipArt_Gallery.2</vt:lpstr>
      <vt:lpstr>MSPhotoEd.3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谢 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2014-06-26T01:25:00Z</dcterms:created>
  <dcterms:modified xsi:type="dcterms:W3CDTF">2023-01-16T13:56:06Z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C0C2EC80848E4E40998B311652E927F2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