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9" r:id="rId3"/>
    <p:sldId id="273" r:id="rId4"/>
    <p:sldId id="271" r:id="rId5"/>
    <p:sldId id="294" r:id="rId6"/>
    <p:sldId id="257" r:id="rId7"/>
    <p:sldId id="259" r:id="rId8"/>
    <p:sldId id="258" r:id="rId9"/>
    <p:sldId id="272" r:id="rId10"/>
    <p:sldId id="296" r:id="rId11"/>
    <p:sldId id="297" r:id="rId12"/>
    <p:sldId id="298" r:id="rId13"/>
    <p:sldId id="295" r:id="rId14"/>
    <p:sldId id="302" r:id="rId15"/>
    <p:sldId id="293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9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91"/>
        <p:guide pos="29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4BB96086-8D53-4A9D-8EC8-BD753B65FE1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96086-8D53-4A9D-8EC8-BD753B65FE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08F2F4DC-CC43-49E2-96E0-A992EF614853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1F929413-62C6-4DB6-B886-1786E7DBBD1C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fld id="{E49D5345-E7D9-4274-9BC8-82C6DB9DAE8E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05F1A-EEF2-42CF-A01E-514FDA5041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E317-2AFE-4C25-97A0-93EE069B22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86356-FE34-4E12-AEB2-EF006328E9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F02E-44F4-4416-A491-001D063449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CCE3D-35BF-4DCA-9152-DEB55EEA9F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CCE3D-35BF-4DCA-9152-DEB55EEA9F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A9F31-8C30-4808-BF2E-262C67B4D7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D3A2B-36D1-42D3-9F64-FA79C5FBB02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E15A0-B3E5-4AF9-ABA2-C80BEED2A4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01920-0266-45DC-A3D5-5DCF4BCE53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8F1E2-30D9-40E6-9611-4548F3CC44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91EB1-CFD5-4705-9D51-378DD8ED94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17DB7470-B23E-4DBA-87D6-0EFA32D506E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audio" Target="../media/audio5.wav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audio" Target="../media/audio6.wav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6.wav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83895" y="-594995"/>
            <a:ext cx="9709785" cy="7282180"/>
          </a:xfrm>
          <a:prstGeom prst="rect">
            <a:avLst/>
          </a:prstGeom>
        </p:spPr>
      </p:pic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-36195" y="1341105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Unit8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Days 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of the week</a:t>
            </a:r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3648075" y="3649095"/>
            <a:ext cx="18478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第一课时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8890" y="508484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 descr="(@)J2)~`SC])EF(68N_S9K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052513"/>
            <a:ext cx="722471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755649" y="3429000"/>
            <a:ext cx="6903720" cy="2561590"/>
          </a:xfrm>
          <a:prstGeom prst="wedgeRoundRectCallout">
            <a:avLst>
              <a:gd name="adj1" fmla="val -45115"/>
              <a:gd name="adj2" fmla="val 159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Look, this is my timetable.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_______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I ____________.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________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 I_______. I like __________.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_________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I join in ________. I like_________</a:t>
            </a:r>
            <a:r>
              <a:rPr lang="en-US" altLang="zh-CN" sz="24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. </a:t>
            </a:r>
            <a:r>
              <a:rPr lang="en-US" altLang="zh-CN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 _________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I read books. I like reading books in the library. 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On________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I _______.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I love my school days. </a:t>
            </a:r>
            <a:endParaRPr lang="zh-CN" altLang="en-US" sz="2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7950" y="260350"/>
            <a:ext cx="11493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0"/>
            <a:ext cx="15240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圆角矩形标注 42"/>
          <p:cNvSpPr/>
          <p:nvPr/>
        </p:nvSpPr>
        <p:spPr>
          <a:xfrm>
            <a:off x="1367153" y="260350"/>
            <a:ext cx="6174105" cy="544195"/>
          </a:xfrm>
          <a:prstGeom prst="wedgeRoundRectCallout">
            <a:avLst>
              <a:gd name="adj1" fmla="val 57468"/>
              <a:gd name="adj2" fmla="val 216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Retell Kitty's colourful school days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755649" y="3068952"/>
            <a:ext cx="6388118" cy="544195"/>
          </a:xfrm>
          <a:prstGeom prst="wedgeRoundRectCallout">
            <a:avLst>
              <a:gd name="adj1" fmla="val -26920"/>
              <a:gd name="adj2" fmla="val -10962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Today is Monday. Let's play football!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569 0.122037 L -0.027569 0.131759 L -0.030694 0.142870 L -0.035902 0.153981 L -0.044236 0.160926 L -0.051527 0.169259 L -0.059861 0.174815 L -0.067152 0.180370 L -0.076527 0.183148 L -0.083819 0.188704 L -0.092152 0.194259 L -0.100486 0.197037 L -0.107777 0.201204 L -0.115069 0.202593 L -0.122361 0.205370 L -0.129652 0.205370 L -0.136944 0.206759 L -0.146319 0.206759 L -0.154652 0.208148 L -0.162986 0.209537 L -0.170277 0.209537 L -0.180694 0.209537 L -0.190069 0.209537 L -0.197361 0.209537 L -0.205694 0.209537 L -0.212986 0.209537 L -0.221319 0.210926 L -0.229652 0.210926 L -0.237986 0.210926 L -0.246319 0.210926 L -0.253611 0.210926 L -0.261944 0.209537 L -0.269236 0.209537 L -0.276527 0.209537 L -0.284861 0.209537 L -0.292152 0.209537 L -0.300486 0.209537 L -0.307777 0.209537 L -0.316111 0.209537 L -0.323402 0.209537 L -0.330694 0.209537 L -0.337986 0.209537 L -0.346319 0.210926 L -0.353611 0.210926 L -0.361944 0.212315 L -0.370277 0.213704 L -0.378611 0.212315 L -0.386944 0.212315 L -0.394236 0.215093 L -0.401527 0.217870 L -0.408819 0.219259 L -0.416111 0.222037 L -0.423402 0.222037 L -0.430694 0.222037 L -0.437986 0.226204 L -0.446319 0.226204 L -0.454652 0.228981 L -0.461944 0.231759 L -0.470277 0.231759 L -0.477569 0.234537 L -0.484861 0.237315 L -0.492152 0.240093 L -0.500486 0.240093 L -0.507777 0.244259 L -0.515069 0.244259 L -0.525486 0.247037 L -0.534861 0.249815 L -0.542152 0.251204 L -0.549444 0.255370 L -0.558819 0.255370 L -0.568194 0.259537 L -0.575486 0.262315 L -0.583819 0.262315 L -0.591111 0.262315 L -0.598402 0.262315 L -0.605694 0.263704 L -0.612986 0.265093 L -0.621319 0.265093 L -0.628611 0.265093 L -0.635902 0.266481 L -0.643194 0.267870 L -0.650486 0.270648 L -0.657777 0.273426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52713"/>
            <a:ext cx="302418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284538"/>
            <a:ext cx="381952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U{$}T%7Q{[P(AI253A~U$O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3429000"/>
            <a:ext cx="24685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0" y="1052830"/>
            <a:ext cx="3907790" cy="877570"/>
          </a:xfrm>
          <a:prstGeom prst="wedgeRoundRectCallout">
            <a:avLst>
              <a:gd name="adj1" fmla="val 17594"/>
              <a:gd name="adj2" fmla="val 9690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happy!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love school days, 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7292 -0.001389 L 0.016667 -0.005556 L 0.026042 -0.013889 L 0.034375 -0.016667 L 0.044792 -0.022222 L 0.053125 -0.026389 L 0.060417 -0.034722 L 0.069792 -0.041667 L 0.078125 -0.050000 L 0.087500 -0.059722 L 0.097917 -0.066667 L 0.107292 -0.072222 L 0.118750 -0.080556 L 0.127083 -0.088889 L 0.134375 -0.097222 L 0.143750 -0.102778 L 0.151042 -0.108333 L 0.158333 -0.113889 L 0.165625 -0.119444 L 0.175000 -0.126389 L 0.183333 -0.134722 L 0.191667 -0.144444 L 0.196875 -0.158333 L 0.204167 -0.170833 L 0.205208 -0.180556 L 0.209375 -0.193056 L 0.212500 -0.205556 L 0.219792 -0.222222 L 0.221875 -0.234722 L 0.226042 -0.247222 L 0.230208 -0.266667 L 0.237500 -0.277778 L 0.241667 -0.291667 L 0.245833 -0.305556 L 0.256250 -0.316667 L 0.259375 -0.329167 L 0.263542 -0.338889 L 0.264583 -0.351389 L 0.268750 -0.362500 L 0.271875 -0.376389 L 0.272917 -0.386111 L 0.273958 -0.401389 L 0.273958 -0.413889 L 0.273958 -0.423611 L 0.273958 -0.436111 L 0.272917 -0.447222 L 0.268750 -0.458333 L 0.265625 -0.470833 L 0.261458 -0.480556 L 0.256250 -0.493056 L 0.250000 -0.502778 L 0.241667 -0.513889 L 0.234375 -0.520833 L 0.227083 -0.526389 L 0.219792 -0.530556 L 0.210417 -0.536111 L 0.203125 -0.540278 L 0.192708 -0.543056 L 0.184375 -0.545833 L 0.176042 -0.552778 L 0.168750 -0.552778 L 0.161458 -0.554167 L 0.154167 -0.554167 L 0.146875 -0.552778 L 0.142708 -0.543056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625 -0.545741 L 0.119375 -0.536018 L 0.114167 -0.526296 L 0.110000 -0.516574 L 0.103750 -0.506852 L 0.098542 -0.497130 L 0.091250 -0.486019 L 0.087083 -0.476296 L 0.085000 -0.466574 L 0.081875 -0.456852 L 0.079792 -0.447130 L 0.076667 -0.436019 L 0.074583 -0.426296 L 0.071458 -0.415185 L 0.070417 -0.405463 L 0.068333 -0.394352 L 0.066250 -0.384630 L 0.064167 -0.373519 L 0.060000 -0.363796 L 0.057917 -0.354074 L 0.055833 -0.342963 L 0.051667 -0.333241 L 0.049583 -0.323519 L 0.045417 -0.313796 L 0.043333 -0.304074 L 0.040208 -0.294352 L 0.036042 -0.284630 L 0.033958 -0.273519 L 0.031875 -0.263796 L 0.028750 -0.254074 L 0.025625 -0.242963 L 0.023542 -0.233241 L 0.020417 -0.222130 L 0.017292 -0.209630 L 0.015208 -0.199907 L 0.013125 -0.188796 L 0.010000 -0.179074 L 0.006875 -0.169352 L 0.003750 -0.159630 L 0.002708 -0.149907 L -0.000417 -0.140185 L -0.001458 -0.130463 L -0.001458 -0.120741 L -0.004583 -0.109630 L -0.007708 -0.099907 L -0.009792 -0.090185 L -0.010833 -0.080463 L -0.012917 -0.069352 L -0.016042 -0.059630 L -0.017083 -0.049907 L -0.019167 -0.040185 L -0.021250 -0.030463 L -0.022292 -0.020741 L -0.024375 -0.009630 L -0.024375 0.000093 L -0.026458 0.009815 L -0.026458 0.020926 L -0.027500 0.030648 L -0.026458 0.041759 L -0.024375 0.051481 L -0.019167 0.063981 L -0.013958 0.073704 L -0.006667 0.082037 L 0.001667 0.090370 L 0.010000 0.095926 L 0.017292 0.100093 L 0.024583 0.101481 L 0.031875 0.101481 L 0.040208 0.102870 L 0.048542 0.102870 L 0.055833 0.101481 L 0.063125 0.101481 L 0.070417 0.098704 L 0.079792 0.095926 L 0.089167 0.091759 L 0.097500 0.087593 L 0.104792 0.084815 L 0.111042 0.075093 L 0.119375 0.065370 L 0.123542 0.054259 L 0.127708 0.043148 L 0.135000 0.033426 L 0.141250 0.022315 L 0.148542 0.011204 L 0.154792 0.001481 L 0.158958 -0.011019 L 0.167292 -0.023519 L 0.170417 -0.033241 L 0.173542 -0.042963 L 0.177708 -0.052685 L 0.180833 -0.063796 L 0.182917 -0.079074 L 0.186042 -0.091574 L 0.191250 -0.102685 L 0.196458 -0.116574 L 0.203750 -0.119352 L 0.203750 -0.131852 L 0.204792 -0.142963 L 0.207917 -0.152685 L 0.211042 -0.163796 L 0.213125 -0.173519 L 0.216250 -0.184630 L 0.220417 -0.195741 L 0.224583 -0.206852 L 0.226667 -0.216574 L 0.231875 -0.227685 L 0.236042 -0.237407 L 0.238125 -0.248519 L 0.242292 -0.261019 L 0.244375 -0.274907 L 0.246458 -0.284630 L 0.248542 -0.294352 L 0.254792 -0.308241 L 0.255833 -0.317963 L 0.261042 -0.327685 L 0.262083 -0.338796 L 0.263125 -0.349907 L 0.263125 -0.359630 L 0.263125 -0.369352 L 0.263125 -0.379074 L 0.263125 -0.388796 L 0.264167 -0.398519 L 0.264167 -0.408241 L 0.264167 -0.417963 L 0.265208 -0.427685 L 0.265208 -0.437407 L 0.265208 -0.447130 L 0.264167 -0.456852 L 0.263125 -0.467963 L 0.261042 -0.477685 L 0.254792 -0.487407 L 0.252708 -0.497130 L 0.247500 -0.506852 L 0.244375 -0.516574 L 0.240208 -0.526296 L 0.232917 -0.531852 L 0.225625 -0.537407 L 0.217292 -0.545741 L 0.208958 -0.549907 L 0.201667 -0.554074 L 0.194375 -0.559630 L 0.187083 -0.562407 L 0.178750 -0.567963 L 0.171458 -0.567963 L 0.164167 -0.563796 " pathEditMode="relative" rAng="0" ptsTypes="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7411" name="内容占位符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0"/>
            <a:ext cx="9193213" cy="6956425"/>
          </a:xfrm>
        </p:spPr>
      </p:pic>
      <p:sp>
        <p:nvSpPr>
          <p:cNvPr id="7" name="文本框 6"/>
          <p:cNvSpPr txBox="1"/>
          <p:nvPr/>
        </p:nvSpPr>
        <p:spPr>
          <a:xfrm>
            <a:off x="-36513" y="-26988"/>
            <a:ext cx="7288213" cy="10668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chemeClr val="tx1"/>
                </a:solidFill>
              </a:rPr>
              <a:t>Talk about your happy and colourful</a:t>
            </a:r>
            <a:r>
              <a:rPr lang="en-US" altLang="zh-CN" sz="3200" b="1" noProof="1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rgbClr val="FF0000"/>
                </a:solidFill>
              </a:rPr>
              <a:t>                 school days!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-36513" y="1557338"/>
          <a:ext cx="8753476" cy="2292350"/>
        </p:xfrm>
        <a:graphic>
          <a:graphicData uri="http://schemas.openxmlformats.org/drawingml/2006/table">
            <a:tbl>
              <a:tblPr/>
              <a:tblGrid>
                <a:gridCol w="102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91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School days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Monday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Tuesday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Wednesday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Thursday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Friday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things we do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  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圆角矩形标注 8"/>
          <p:cNvSpPr/>
          <p:nvPr/>
        </p:nvSpPr>
        <p:spPr>
          <a:xfrm>
            <a:off x="755650" y="4004944"/>
            <a:ext cx="6828155" cy="2561590"/>
          </a:xfrm>
          <a:prstGeom prst="wedgeRoundRectCallout">
            <a:avLst>
              <a:gd name="adj1" fmla="val -45115"/>
              <a:gd name="adj2" fmla="val 15989"/>
              <a:gd name="adj3" fmla="val 16667"/>
            </a:avLst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Look, this is my timetable.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_______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I </a:t>
            </a: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___________. 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I like_________.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</a:t>
            </a: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_______</a:t>
            </a: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I__________.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I like __________.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</a:t>
            </a: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_______</a:t>
            </a: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I __________. I like__________</a:t>
            </a:r>
            <a:r>
              <a:rPr lang="en-US" altLang="zh-CN" sz="2400" b="1" dirty="0" err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</a:t>
            </a: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_______</a:t>
            </a: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I __________. I like___________.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_______</a:t>
            </a: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I </a:t>
            </a:r>
            <a:r>
              <a:rPr lang="en-US" altLang="zh-CN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___________.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I like __________.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I love my school days. </a:t>
            </a:r>
            <a:endParaRPr lang="zh-CN" altLang="en-US" sz="2400" b="1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24300" y="-26988"/>
            <a:ext cx="5226050" cy="15589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chemeClr val="tx1"/>
                </a:solidFill>
              </a:rPr>
              <a:t>1</a:t>
            </a:r>
            <a:r>
              <a:rPr lang="zh-CN" altLang="en-US" sz="3200" b="1" noProof="1">
                <a:solidFill>
                  <a:schemeClr val="tx1"/>
                </a:solidFill>
              </a:rPr>
              <a:t>、</a:t>
            </a:r>
            <a:r>
              <a:rPr lang="en-US" altLang="zh-CN" sz="3200" b="1" noProof="1">
                <a:solidFill>
                  <a:schemeClr val="tx1"/>
                </a:solidFill>
              </a:rPr>
              <a:t>Fill the time table.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chemeClr val="tx1"/>
                </a:solidFill>
              </a:rPr>
              <a:t>2</a:t>
            </a:r>
            <a:r>
              <a:rPr lang="zh-CN" altLang="en-US" sz="3200" b="1" noProof="1">
                <a:solidFill>
                  <a:schemeClr val="tx1"/>
                </a:solidFill>
              </a:rPr>
              <a:t>、 </a:t>
            </a:r>
            <a:r>
              <a:rPr lang="en-US" altLang="zh-CN" sz="3200" b="1" noProof="1">
                <a:solidFill>
                  <a:schemeClr val="tx1"/>
                </a:solidFill>
              </a:rPr>
              <a:t>Talk about the time table.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chemeClr val="tx1"/>
                </a:solidFill>
              </a:rPr>
              <a:t>3</a:t>
            </a:r>
            <a:r>
              <a:rPr lang="zh-CN" altLang="en-US" sz="3200" b="1" noProof="1">
                <a:solidFill>
                  <a:schemeClr val="tx1"/>
                </a:solidFill>
              </a:rPr>
              <a:t>、</a:t>
            </a:r>
            <a:r>
              <a:rPr lang="en-US" altLang="zh-CN" sz="3200" b="1" noProof="1">
                <a:solidFill>
                  <a:schemeClr val="tx1"/>
                </a:solidFill>
              </a:rPr>
              <a:t>Share with your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" descr="(@)J2)~`SC])EF(68N_S9K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708275"/>
            <a:ext cx="72231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323850" y="3573144"/>
            <a:ext cx="6828790" cy="544195"/>
          </a:xfrm>
          <a:prstGeom prst="wedgeRoundRectCallout">
            <a:avLst>
              <a:gd name="adj1" fmla="val 50213"/>
              <a:gd name="adj2" fmla="val 198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Colourful life at school days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260350"/>
            <a:ext cx="2166938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TY][S{L0C%X03G3QTXABH8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1701800"/>
            <a:ext cx="22669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6751320" y="1125220"/>
            <a:ext cx="2330450" cy="544195"/>
          </a:xfrm>
          <a:prstGeom prst="wedgeRoundRectCallout">
            <a:avLst>
              <a:gd name="adj1" fmla="val 50213"/>
              <a:gd name="adj2" fmla="val 1989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weekend</a:t>
            </a:r>
          </a:p>
        </p:txBody>
      </p:sp>
      <p:sp>
        <p:nvSpPr>
          <p:cNvPr id="8" name="矩形 7"/>
          <p:cNvSpPr/>
          <p:nvPr/>
        </p:nvSpPr>
        <p:spPr>
          <a:xfrm>
            <a:off x="7088188" y="3286125"/>
            <a:ext cx="860425" cy="1554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9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0" name="矩形 9"/>
          <p:cNvSpPr/>
          <p:nvPr/>
        </p:nvSpPr>
        <p:spPr>
          <a:xfrm>
            <a:off x="8096250" y="3286125"/>
            <a:ext cx="860425" cy="15541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9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2555874" y="5157469"/>
            <a:ext cx="6525895" cy="544195"/>
          </a:xfrm>
          <a:prstGeom prst="wedgeRoundRectCallout">
            <a:avLst>
              <a:gd name="adj1" fmla="val 33866"/>
              <a:gd name="adj2" fmla="val -1866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Next lesson, we will know!</a:t>
            </a:r>
          </a:p>
        </p:txBody>
      </p:sp>
      <p:sp>
        <p:nvSpPr>
          <p:cNvPr id="2" name="矩形 1"/>
          <p:cNvSpPr/>
          <p:nvPr/>
        </p:nvSpPr>
        <p:spPr>
          <a:xfrm>
            <a:off x="2122488" y="0"/>
            <a:ext cx="4667250" cy="5175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Sum-up: What did we learn?</a:t>
            </a:r>
            <a:endParaRPr lang="en-US" altLang="zh-CN" sz="28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443" name="图片 1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785813"/>
            <a:ext cx="17573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15415" y="0"/>
            <a:ext cx="3718775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Know more!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395710" y="1352855"/>
            <a:ext cx="8358187" cy="452431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dirty="0"/>
              <a:t>星期一：</a:t>
            </a:r>
            <a:r>
              <a:rPr lang="zh-CN" altLang="en-US" dirty="0"/>
              <a:t> </a:t>
            </a:r>
            <a:r>
              <a:rPr lang="en-US" altLang="zh-CN" dirty="0" err="1"/>
              <a:t>Monday</a:t>
            </a:r>
            <a:r>
              <a:rPr lang="en-US" dirty="0" err="1"/>
              <a:t>，</a:t>
            </a:r>
            <a:r>
              <a:rPr lang="en-US" altLang="zh-CN" dirty="0" err="1"/>
              <a:t>the</a:t>
            </a:r>
            <a:r>
              <a:rPr lang="en-US" altLang="zh-CN" dirty="0"/>
              <a:t> day of the Moon</a:t>
            </a:r>
            <a:r>
              <a:rPr lang="en-US" dirty="0"/>
              <a:t>，</a:t>
            </a:r>
            <a:r>
              <a:rPr lang="zh-CN" altLang="en-US" dirty="0"/>
              <a:t>从</a:t>
            </a:r>
            <a:r>
              <a:rPr lang="en-US" altLang="zh-CN" dirty="0" err="1"/>
              <a:t>Moonday</a:t>
            </a:r>
            <a:r>
              <a:rPr lang="zh-CN" altLang="en-US" dirty="0"/>
              <a:t>发展至现在的</a:t>
            </a:r>
            <a:r>
              <a:rPr lang="en-US" altLang="zh-CN" dirty="0"/>
              <a:t>Monday</a:t>
            </a:r>
            <a:r>
              <a:rPr lang="en-US" dirty="0"/>
              <a:t>，“</a:t>
            </a:r>
            <a:r>
              <a:rPr lang="zh-CN" altLang="en-US" dirty="0"/>
              <a:t>月亮日”。</a:t>
            </a:r>
            <a:endParaRPr lang="en-US" altLang="zh-CN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dirty="0"/>
              <a:t>星期二：</a:t>
            </a:r>
            <a:r>
              <a:rPr lang="zh-CN" altLang="en-US" dirty="0"/>
              <a:t> </a:t>
            </a:r>
            <a:r>
              <a:rPr lang="en-US" altLang="zh-CN" dirty="0"/>
              <a:t>Tuesday</a:t>
            </a:r>
            <a:r>
              <a:rPr lang="en-US" dirty="0"/>
              <a:t>，</a:t>
            </a:r>
            <a:r>
              <a:rPr lang="zh-CN" altLang="en-US" dirty="0"/>
              <a:t>源于</a:t>
            </a:r>
            <a:r>
              <a:rPr lang="en-US" altLang="zh-CN" dirty="0" err="1"/>
              <a:t>Tiwesday</a:t>
            </a:r>
            <a:r>
              <a:rPr lang="en-US" dirty="0"/>
              <a:t>，“</a:t>
            </a:r>
            <a:r>
              <a:rPr lang="zh-CN" altLang="en-US" dirty="0"/>
              <a:t>战神日”。</a:t>
            </a:r>
            <a:endParaRPr lang="en-US" altLang="zh-CN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dirty="0"/>
              <a:t>星期三：</a:t>
            </a:r>
            <a:r>
              <a:rPr lang="zh-CN" altLang="en-US" dirty="0"/>
              <a:t> </a:t>
            </a:r>
            <a:r>
              <a:rPr lang="en-US" altLang="zh-CN" dirty="0"/>
              <a:t>Wednesday</a:t>
            </a:r>
            <a:r>
              <a:rPr lang="en-US" dirty="0"/>
              <a:t>，</a:t>
            </a:r>
            <a:r>
              <a:rPr lang="zh-CN" altLang="en-US" dirty="0"/>
              <a:t>源于</a:t>
            </a:r>
            <a:r>
              <a:rPr lang="en-US" altLang="zh-CN" dirty="0" err="1"/>
              <a:t>Woden’s</a:t>
            </a:r>
            <a:r>
              <a:rPr lang="en-US" altLang="zh-CN" dirty="0"/>
              <a:t> day</a:t>
            </a:r>
            <a:r>
              <a:rPr lang="en-US" dirty="0"/>
              <a:t>，“</a:t>
            </a:r>
            <a:r>
              <a:rPr lang="en-US" altLang="zh-CN" dirty="0" err="1"/>
              <a:t>Woden</a:t>
            </a:r>
            <a:r>
              <a:rPr lang="en-US" altLang="zh-CN" dirty="0"/>
              <a:t>”</a:t>
            </a:r>
            <a:r>
              <a:rPr lang="zh-CN" altLang="en-US" dirty="0"/>
              <a:t>是风暴之神，“风神日”。</a:t>
            </a:r>
            <a:br>
              <a:rPr lang="zh-CN" altLang="en-US" dirty="0"/>
            </a:br>
            <a:r>
              <a:rPr lang="zh-CN" altLang="en-US" dirty="0"/>
              <a:t>　　</a:t>
            </a:r>
            <a:br>
              <a:rPr lang="zh-CN" altLang="en-US" dirty="0"/>
            </a:br>
            <a:r>
              <a:rPr lang="zh-CN" altLang="en-US" b="1" dirty="0"/>
              <a:t>星期四：</a:t>
            </a:r>
            <a:r>
              <a:rPr lang="zh-CN" altLang="en-US" dirty="0"/>
              <a:t> </a:t>
            </a:r>
            <a:r>
              <a:rPr lang="en-US" altLang="zh-CN" dirty="0"/>
              <a:t>Thursday</a:t>
            </a:r>
            <a:r>
              <a:rPr lang="en-US" dirty="0"/>
              <a:t>，</a:t>
            </a:r>
            <a:r>
              <a:rPr lang="zh-CN" altLang="en-US" dirty="0"/>
              <a:t>是为了纪念雷神</a:t>
            </a:r>
            <a:r>
              <a:rPr lang="en-US" altLang="zh-CN" dirty="0"/>
              <a:t>(Thor)</a:t>
            </a:r>
            <a:r>
              <a:rPr lang="zh-CN" altLang="en-US" dirty="0"/>
              <a:t>而命名的。故星期四又称为“雷神日”。</a:t>
            </a:r>
            <a:endParaRPr lang="en-US" altLang="zh-CN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dirty="0" smtClean="0"/>
              <a:t>星</a:t>
            </a:r>
            <a:r>
              <a:rPr lang="zh-CN" altLang="en-US" b="1" dirty="0"/>
              <a:t>期五：</a:t>
            </a:r>
            <a:r>
              <a:rPr lang="zh-CN" altLang="en-US" dirty="0"/>
              <a:t> </a:t>
            </a:r>
            <a:r>
              <a:rPr lang="en-US" altLang="zh-CN" dirty="0"/>
              <a:t>Friday</a:t>
            </a:r>
            <a:r>
              <a:rPr lang="en-US" dirty="0"/>
              <a:t>，</a:t>
            </a:r>
            <a:r>
              <a:rPr lang="zh-CN" altLang="en-US" dirty="0"/>
              <a:t>在古英文中</a:t>
            </a:r>
            <a:r>
              <a:rPr lang="en-US" altLang="zh-CN" dirty="0"/>
              <a:t>Friday</a:t>
            </a:r>
            <a:r>
              <a:rPr lang="zh-CN" altLang="en-US" dirty="0"/>
              <a:t>意思是</a:t>
            </a:r>
            <a:r>
              <a:rPr lang="en-US" altLang="zh-CN" dirty="0" err="1"/>
              <a:t>Frigg’sday</a:t>
            </a:r>
            <a:r>
              <a:rPr lang="en-US" dirty="0" err="1"/>
              <a:t>。</a:t>
            </a:r>
            <a:r>
              <a:rPr lang="en-US" altLang="zh-CN" dirty="0" err="1"/>
              <a:t>Frigg</a:t>
            </a:r>
            <a:r>
              <a:rPr lang="zh-CN" altLang="en-US" dirty="0"/>
              <a:t>是北欧神话中主司婚姻和生育的女神，也是</a:t>
            </a:r>
            <a:r>
              <a:rPr lang="en-US" altLang="zh-CN" dirty="0" err="1"/>
              <a:t>Woden</a:t>
            </a:r>
            <a:r>
              <a:rPr lang="zh-CN" altLang="en-US" dirty="0"/>
              <a:t>的妻子。</a:t>
            </a:r>
            <a:endParaRPr lang="en-US" altLang="zh-CN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dirty="0" smtClean="0"/>
              <a:t>星</a:t>
            </a:r>
            <a:r>
              <a:rPr lang="zh-CN" altLang="en-US" b="1" dirty="0"/>
              <a:t>期六：</a:t>
            </a:r>
            <a:r>
              <a:rPr lang="zh-CN" altLang="en-US" dirty="0"/>
              <a:t> </a:t>
            </a:r>
            <a:r>
              <a:rPr lang="en-US" altLang="zh-CN" dirty="0" err="1"/>
              <a:t>Saturday</a:t>
            </a:r>
            <a:r>
              <a:rPr lang="en-US" dirty="0" err="1"/>
              <a:t>，</a:t>
            </a:r>
            <a:r>
              <a:rPr lang="en-US" altLang="zh-CN" dirty="0" err="1"/>
              <a:t>the</a:t>
            </a:r>
            <a:r>
              <a:rPr lang="en-US" altLang="zh-CN" dirty="0"/>
              <a:t> day of Saturn</a:t>
            </a:r>
            <a:r>
              <a:rPr lang="en-US" dirty="0"/>
              <a:t>，</a:t>
            </a:r>
            <a:r>
              <a:rPr lang="en-US" altLang="zh-CN" dirty="0"/>
              <a:t>(</a:t>
            </a:r>
            <a:r>
              <a:rPr lang="zh-CN" altLang="en-US" dirty="0"/>
              <a:t>土星日</a:t>
            </a:r>
            <a:r>
              <a:rPr lang="en-US" altLang="zh-CN" dirty="0"/>
              <a:t>)</a:t>
            </a:r>
            <a:r>
              <a:rPr lang="zh-CN" altLang="en-US" dirty="0"/>
              <a:t>，一起土一下吧。同时</a:t>
            </a:r>
            <a:r>
              <a:rPr lang="en-US" altLang="zh-CN" dirty="0"/>
              <a:t>Saturn</a:t>
            </a:r>
            <a:r>
              <a:rPr lang="zh-CN" altLang="en-US" dirty="0"/>
              <a:t>也是罗马神话中的农神撒旦。</a:t>
            </a:r>
            <a:endParaRPr lang="en-US" altLang="zh-CN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dirty="0"/>
              <a:t>星期日：</a:t>
            </a:r>
            <a:r>
              <a:rPr lang="zh-CN" altLang="en-US" dirty="0"/>
              <a:t> </a:t>
            </a:r>
            <a:r>
              <a:rPr lang="en-US" altLang="zh-CN" dirty="0"/>
              <a:t>Sunday,  the day of the Sun</a:t>
            </a:r>
            <a:r>
              <a:rPr lang="en-US" dirty="0"/>
              <a:t>，“</a:t>
            </a:r>
            <a:r>
              <a:rPr lang="zh-CN" altLang="en-US" dirty="0"/>
              <a:t>太阳日”。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"/>
          <p:cNvPicPr>
            <a:picLocks noChangeAspect="1" noChangeArrowheads="1"/>
          </p:cNvPicPr>
          <p:nvPr/>
        </p:nvPicPr>
        <p:blipFill>
          <a:blip r:embed="rId2" cstate="email"/>
          <a:srcRect l="5164" t="11798" r="3275" b="3532"/>
          <a:stretch>
            <a:fillRect/>
          </a:stretch>
        </p:blipFill>
        <p:spPr bwMode="auto">
          <a:xfrm>
            <a:off x="-36513" y="-26988"/>
            <a:ext cx="9220201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1"/>
          <p:cNvSpPr txBox="1">
            <a:spLocks noChangeArrowheads="1"/>
          </p:cNvSpPr>
          <p:nvPr/>
        </p:nvSpPr>
        <p:spPr bwMode="auto">
          <a:xfrm>
            <a:off x="684213" y="1052513"/>
            <a:ext cx="77295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Homework: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</a:rPr>
              <a:t>、</a:t>
            </a:r>
            <a:r>
              <a:rPr lang="en-US" altLang="zh-CN" b="1" dirty="0">
                <a:latin typeface="Arial" panose="020B0604020202020204" pitchFamily="34" charset="0"/>
              </a:rPr>
              <a:t>Recite the name of the school days.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</a:rPr>
              <a:t>、</a:t>
            </a:r>
            <a:r>
              <a:rPr lang="en-US" altLang="zh-CN" b="1" dirty="0">
                <a:latin typeface="Arial" panose="020B0604020202020204" pitchFamily="34" charset="0"/>
              </a:rPr>
              <a:t>Recite Kitty's </a:t>
            </a:r>
            <a:r>
              <a:rPr lang="en-US" altLang="zh-CN" b="1" dirty="0" err="1">
                <a:latin typeface="Arial" panose="020B0604020202020204" pitchFamily="34" charset="0"/>
              </a:rPr>
              <a:t>colour</a:t>
            </a:r>
            <a:r>
              <a:rPr lang="en-US" altLang="zh-CN" b="1" dirty="0">
                <a:latin typeface="Arial" panose="020B0604020202020204" pitchFamily="34" charset="0"/>
              </a:rPr>
              <a:t> school days.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latin typeface="Arial" panose="020B0604020202020204" pitchFamily="34" charset="0"/>
              </a:rPr>
              <a:t>3</a:t>
            </a:r>
            <a:r>
              <a:rPr lang="zh-CN" altLang="en-US" b="1" dirty="0">
                <a:latin typeface="Arial" panose="020B0604020202020204" pitchFamily="34" charset="0"/>
              </a:rPr>
              <a:t>、 </a:t>
            </a:r>
            <a:r>
              <a:rPr lang="en-US" altLang="zh-CN" b="1" dirty="0">
                <a:latin typeface="Arial" panose="020B0604020202020204" pitchFamily="34" charset="0"/>
              </a:rPr>
              <a:t>Write about our school days</a:t>
            </a:r>
            <a:r>
              <a:rPr lang="en-US" altLang="zh-CN" b="1" dirty="0" smtClean="0">
                <a:latin typeface="Arial" panose="020B0604020202020204" pitchFamily="34" charset="0"/>
              </a:rPr>
              <a:t>. </a:t>
            </a:r>
            <a:endParaRPr lang="zh-CN" altLang="en-US" b="1" dirty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3779838" y="1989138"/>
            <a:ext cx="7921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0000"/>
              </a:solidFill>
            </a:endParaRPr>
          </a:p>
        </p:txBody>
      </p:sp>
      <p:sp>
        <p:nvSpPr>
          <p:cNvPr id="7" name="五角星 6"/>
          <p:cNvSpPr/>
          <p:nvPr/>
        </p:nvSpPr>
        <p:spPr>
          <a:xfrm>
            <a:off x="2843213" y="2997200"/>
            <a:ext cx="792162" cy="5762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0000"/>
              </a:solidFill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3635375" y="2997200"/>
            <a:ext cx="792163" cy="57626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0000"/>
              </a:solidFill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4716463" y="3933825"/>
            <a:ext cx="792162" cy="574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0000"/>
              </a:solidFill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5508625" y="3933825"/>
            <a:ext cx="790575" cy="574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/>
          <p:cNvSpPr txBox="1">
            <a:spLocks noChangeArrowheads="1"/>
          </p:cNvSpPr>
          <p:nvPr/>
        </p:nvSpPr>
        <p:spPr bwMode="auto">
          <a:xfrm>
            <a:off x="2643188" y="571500"/>
            <a:ext cx="14605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b="1">
                <a:latin typeface="Arial" panose="020B0604020202020204" pitchFamily="34" charset="0"/>
              </a:rPr>
              <a:t>are</a:t>
            </a:r>
          </a:p>
        </p:txBody>
      </p:sp>
      <p:sp>
        <p:nvSpPr>
          <p:cNvPr id="5" name="文本框 12"/>
          <p:cNvSpPr txBox="1">
            <a:spLocks noChangeArrowheads="1"/>
          </p:cNvSpPr>
          <p:nvPr/>
        </p:nvSpPr>
        <p:spPr bwMode="auto">
          <a:xfrm>
            <a:off x="1571625" y="3286125"/>
            <a:ext cx="7358063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b="1" dirty="0">
                <a:latin typeface="Arial" panose="020B0604020202020204" pitchFamily="34" charset="0"/>
              </a:rPr>
              <a:t>are put on new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b="1" dirty="0">
                <a:latin typeface="Arial" panose="020B0604020202020204" pitchFamily="34" charset="0"/>
              </a:rPr>
              <a:t>othes.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b="1" dirty="0">
                <a:latin typeface="Arial" panose="020B0604020202020204" pitchFamily="34" charset="0"/>
              </a:rPr>
              <a:t>othes has a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pl</a:t>
            </a:r>
            <a:r>
              <a:rPr lang="en-US" altLang="en-US" b="1" dirty="0">
                <a:latin typeface="Arial" panose="020B0604020202020204" pitchFamily="34" charset="0"/>
              </a:rPr>
              <a:t>ant on 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pl</a:t>
            </a:r>
            <a:r>
              <a:rPr lang="en-US" altLang="en-US" b="1" dirty="0">
                <a:latin typeface="Arial" panose="020B0604020202020204" pitchFamily="34" charset="0"/>
              </a:rPr>
              <a:t>ate,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hoohoo</a:t>
            </a:r>
            <a:r>
              <a:rPr lang="en-US" altLang="en-US" b="1" dirty="0">
                <a:latin typeface="Arial" panose="020B0604020202020204" pitchFamily="34" charset="0"/>
              </a:rPr>
              <a:t>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She is happy and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b="1" dirty="0">
                <a:latin typeface="Arial" panose="020B0604020202020204" pitchFamily="34" charset="0"/>
              </a:rPr>
              <a:t>aps,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b="1" dirty="0">
                <a:latin typeface="Arial" panose="020B0604020202020204" pitchFamily="34" charset="0"/>
              </a:rPr>
              <a:t>aps,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b="1" dirty="0">
                <a:latin typeface="Arial" panose="020B0604020202020204" pitchFamily="34" charset="0"/>
              </a:rPr>
              <a:t>aps.</a:t>
            </a:r>
          </a:p>
        </p:txBody>
      </p:sp>
      <p:grpSp>
        <p:nvGrpSpPr>
          <p:cNvPr id="4100" name="组合 14"/>
          <p:cNvGrpSpPr/>
          <p:nvPr/>
        </p:nvGrpSpPr>
        <p:grpSpPr bwMode="auto">
          <a:xfrm>
            <a:off x="-857250" y="-285750"/>
            <a:ext cx="9201150" cy="4343400"/>
            <a:chOff x="-1071602" y="-571528"/>
            <a:chExt cx="9201214" cy="4343400"/>
          </a:xfrm>
        </p:grpSpPr>
        <p:pic>
          <p:nvPicPr>
            <p:cNvPr id="4110" name="图片 12" descr="QQ图片20160530153756_副本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071602" y="-571528"/>
              <a:ext cx="4524375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8"/>
            <p:cNvSpPr/>
            <p:nvPr/>
          </p:nvSpPr>
          <p:spPr>
            <a:xfrm>
              <a:off x="6929454" y="1928785"/>
              <a:ext cx="1200158" cy="3714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pic>
        <p:nvPicPr>
          <p:cNvPr id="22531" name="Picture 3" descr="C:\Users\Administrator\AppData\Roaming\Tencent\Users\346374000\QQ\WinTemp\RichOle\$3S)IG5V1F1Z)OVFD]FH[AR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571625"/>
            <a:ext cx="150018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5072066" y="357166"/>
            <a:ext cx="79701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endParaRPr lang="zh-CN" alt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00125" y="2071688"/>
            <a:ext cx="1214438" cy="571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143504" y="1514291"/>
            <a:ext cx="90601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</a:t>
            </a:r>
            <a:endParaRPr lang="zh-CN" alt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29188" y="3286125"/>
            <a:ext cx="161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sz="3200" b="1">
                <a:latin typeface="Arial" panose="020B0604020202020204" pitchFamily="34" charset="0"/>
              </a:rPr>
              <a:t>othes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72063" y="3786188"/>
            <a:ext cx="116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pl</a:t>
            </a:r>
            <a:r>
              <a:rPr lang="en-US" altLang="en-US" sz="3200" b="1">
                <a:latin typeface="Arial" panose="020B0604020202020204" pitchFamily="34" charset="0"/>
              </a:rPr>
              <a:t>ant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510463" y="3773488"/>
            <a:ext cx="113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pl</a:t>
            </a:r>
            <a:r>
              <a:rPr lang="en-US" altLang="en-US" sz="3200" b="1">
                <a:latin typeface="Arial" panose="020B0604020202020204" pitchFamily="34" charset="0"/>
              </a:rPr>
              <a:t>ate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983163" y="4773613"/>
            <a:ext cx="123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cl</a:t>
            </a:r>
            <a:r>
              <a:rPr lang="en-US" altLang="en-US" sz="3200" b="1">
                <a:latin typeface="Arial" panose="020B0604020202020204" pitchFamily="34" charset="0"/>
              </a:rPr>
              <a:t>aps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1500166" y="0"/>
            <a:ext cx="6429420" cy="615633"/>
          </a:xfrm>
          <a:prstGeom prst="wedgeRoundRectCallout">
            <a:avLst>
              <a:gd name="adj1" fmla="val 50337"/>
              <a:gd name="adj2" fmla="val 3407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Why does Clare put on new clothes?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77 -0.01249 0.01649 -0.02082 0.02344 -0.03284 C 0.02465 -0.03516 0.0257 -0.0377 0.02726 -0.03955 C 0.02986 -0.04279 0.03386 -0.04395 0.03594 -0.04765 C 0.03958 -0.05412 0.04358 -0.05875 0.04827 -0.06407 C 0.0533 -0.06985 0.05972 -0.07563 0.06424 -0.0821 C 0.06702 -0.08627 0.0717 -0.09529 0.0717 -0.09529 C 0.07535 -0.11009 0.06979 -0.09066 0.07656 -0.10361 C 0.08038 -0.11078 0.08351 -0.12188 0.08646 -0.12998 C 0.09149 -0.14362 0.09063 -0.16027 0.09393 -0.17438 C 0.09479 -0.18849 0.09549 -0.20051 0.09879 -0.2137 C 0.09948 -0.22271 0.10365 -0.2396 0.09514 -0.2433 C 0.09149 -0.24839 0.09132 -0.25278 0.09011 -0.25972 C 0.09045 -0.27591 0.08212 -0.32794 0.09757 -0.34852 C 0.10243 -0.34806 0.11233 -0.34691 0.11233 -0.34691 " pathEditMode="relative" rAng="0" ptsTypes="ffffffffffffff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3 -0.00532 0.01354 -0.01064 0.02101 -0.01319 C 0.02795 -0.0155 0.03507 -0.01573 0.04202 -0.01804 C 0.04792 -0.02012 0.05348 -0.0229 0.05938 -0.02475 C 0.06441 -0.02637 0.06806 -0.03076 0.07292 -0.03284 C 0.07952 -0.04186 0.0849 -0.0488 0.09011 -0.05921 C 0.09115 -0.06129 0.09167 -0.06383 0.09271 -0.06591 C 0.09427 -0.06915 0.09757 -0.07563 0.09757 -0.07563 C 0.09983 -0.08488 0.10348 -0.09552 0.10747 -0.10361 C 0.10955 -0.11541 0.11198 -0.12743 0.11615 -0.1383 C 0.11719 -0.14501 0.11823 -0.15148 0.11979 -0.15796 C 0.12066 -0.19635 0.11979 -0.19589 0.12344 -0.2204 C 0.12379 -0.22803 0.12396 -0.2359 0.12466 -0.24353 C 0.12483 -0.24584 0.1283 -0.25486 0.12344 -0.25486 " pathEditMode="relative" rAng="0" ptsTypes="fffffffffffff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4.32932E-6 C 0.00399 -0.00787 0.00468 -0.01457 0.00503 -0.02267 C 0.00468 -0.04071 0.00486 -0.06152 0.00312 -0.0784 C 0.00277 -0.09089 0.00225 -0.09968 0.00104 -0.11055 C 0.00034 -0.12512 -0.00105 -0.13807 -0.00226 -0.15148 C -0.00278 -0.15796 -0.0033 -0.16582 -0.004 -0.17184 C -0.00417 -0.17345 -0.00452 -0.17415 -0.00469 -0.1753 C -0.00504 -0.17739 -0.00521 -0.17993 -0.00539 -0.18201 C -0.00556 -0.18456 -0.00556 -0.18687 -0.00573 -0.18918 C -0.00608 -0.19149 -0.0066 -0.19311 -0.00677 -0.19589 C -0.00834 -0.21346 -0.00799 -0.23474 -0.0125 -0.24168 C -0.01302 -0.24792 -0.01285 -0.24515 -0.0132 -0.25 " pathEditMode="relative" rAng="0" ptsTypes="fffffffffffA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9371E-6 C 0.00798 -0.00255 0.01441 -0.00625 0.02222 -0.00925 C 0.03663 -0.02035 0.05191 -0.03307 0.06875 -0.03724 C 0.07587 -0.04279 0.08194 -0.04811 0.0901 -0.05158 C 0.10191 -0.06244 0.11111 -0.07678 0.12239 -0.08788 C 0.12656 -0.10176 0.13715 -0.1161 0.14635 -0.12466 C 0.1533 -0.13899 0.16198 -0.15148 0.1691 -0.16513 C 0.18003 -0.18617 0.18906 -0.2093 0.20035 -0.22988 C 0.20226 -0.23335 0.21076 -0.24677 0.21302 -0.25255 C 0.21823 -0.26619 0.22135 -0.28076 0.22569 -0.29464 C 0.22847 -0.30366 0.23229 -0.31129 0.23403 -0.321 C 0.23559 -0.33881 0.23646 -0.35708 0.23837 -0.37512 C 0.23871 -0.37812 0.23923 -0.39408 0.24114 -0.39963 C 0.24305 -0.40565 0.24757 -0.41096 0.24948 -0.41721 C 0.25451 -0.43224 0.25764 -0.44681 0.26389 -0.46092 C 0.2658 -0.46601 0.26944 -0.46994 0.27083 -0.47503 C 0.27656 -0.49653 0.28194 -0.51804 0.29062 -0.53793 C 0.29184 -0.54533 0.29514 -0.55759 0.29514 -0.56545 " pathEditMode="relative" rAng="0" ptsTypes="fffffffffffffffffA"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标注 2"/>
          <p:cNvSpPr/>
          <p:nvPr/>
        </p:nvSpPr>
        <p:spPr>
          <a:xfrm>
            <a:off x="3429000" y="500063"/>
            <a:ext cx="5286375" cy="1379537"/>
          </a:xfrm>
          <a:prstGeom prst="wedgeRectCallout">
            <a:avLst>
              <a:gd name="adj1" fmla="val -60057"/>
              <a:gd name="adj2" fmla="val 6913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baseline="30000" noProof="1">
                <a:solidFill>
                  <a:schemeClr val="tx1"/>
                </a:solidFill>
              </a:rPr>
              <a:t>Hi ! I'm very happy today. I put on new clothes. I  am going to Kitty’s school.</a:t>
            </a:r>
          </a:p>
        </p:txBody>
      </p:sp>
      <p:sp>
        <p:nvSpPr>
          <p:cNvPr id="4" name="矩形标注 3"/>
          <p:cNvSpPr/>
          <p:nvPr/>
        </p:nvSpPr>
        <p:spPr>
          <a:xfrm>
            <a:off x="5357813" y="1000125"/>
            <a:ext cx="3735387" cy="638175"/>
          </a:xfrm>
          <a:prstGeom prst="wedgeRectCallout">
            <a:avLst>
              <a:gd name="adj1" fmla="val -60057"/>
              <a:gd name="adj2" fmla="val 6913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aseline="30000" noProof="1">
                <a:solidFill>
                  <a:srgbClr val="FF0000"/>
                </a:solidFill>
              </a:rPr>
              <a:t>to</a:t>
            </a:r>
            <a:r>
              <a:rPr lang="en-US" altLang="zh-CN" sz="3600" noProof="1">
                <a:solidFill>
                  <a:srgbClr val="FF0000"/>
                </a:solidFill>
              </a:rPr>
              <a:t> </a:t>
            </a:r>
            <a:r>
              <a:rPr lang="en-US" altLang="zh-CN" sz="3600" baseline="30000" noProof="1">
                <a:solidFill>
                  <a:srgbClr val="FF0000"/>
                </a:solidFill>
              </a:rPr>
              <a:t>Kitty’s school</a:t>
            </a:r>
          </a:p>
        </p:txBody>
      </p:sp>
      <p:grpSp>
        <p:nvGrpSpPr>
          <p:cNvPr id="5124" name="组合 5"/>
          <p:cNvGrpSpPr/>
          <p:nvPr/>
        </p:nvGrpSpPr>
        <p:grpSpPr bwMode="auto">
          <a:xfrm>
            <a:off x="-714375" y="1285875"/>
            <a:ext cx="5715000" cy="5572125"/>
            <a:chOff x="-714375" y="1093788"/>
            <a:chExt cx="6000750" cy="5764212"/>
          </a:xfrm>
        </p:grpSpPr>
        <p:pic>
          <p:nvPicPr>
            <p:cNvPr id="5125" name="Picture 2" descr="D:\My Documents\Tencent Files\346374000\Image\C2C\PG)4RITR]B%`W)$}2(04%LE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714375" y="1093788"/>
              <a:ext cx="6000750" cy="576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3" descr="C:\Users\Administrator\AppData\Roaming\Tencent\Users\346374000\QQ\WinTemp\RichOle\$3S)IG5V1F1Z)OVFD]FH[AR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42" y="3714752"/>
              <a:ext cx="1500188" cy="12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6 0.01434 -0.00729 0.02891 -0.01111 0.04278 C -0.01632 0.06175 -0.02013 0.08117 -0.02465 0.10037 C -0.02569 0.11031 -0.02691 0.12003 -0.02829 0.12997 C -0.02882 0.16004 -0.02882 0.19033 -0.02968 0.2204 C -0.02986 0.22872 -0.03333 0.23635 -0.03333 0.24491 " pathEditMode="relative" rAng="0" ptsTypes="fffff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-36513" y="0"/>
            <a:ext cx="9051926" cy="3271838"/>
          </a:xfrm>
        </p:spPr>
      </p:pic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4221163"/>
            <a:ext cx="20986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Q8F6_3{A9@{C3JT][1K2[)V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5575" y="5156200"/>
            <a:ext cx="15700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标注 17"/>
          <p:cNvSpPr/>
          <p:nvPr/>
        </p:nvSpPr>
        <p:spPr>
          <a:xfrm>
            <a:off x="2771775" y="1772285"/>
            <a:ext cx="4535805" cy="786130"/>
          </a:xfrm>
          <a:prstGeom prst="wedgeRoundRectCallout">
            <a:avLst>
              <a:gd name="adj1" fmla="val -38551"/>
              <a:gd name="adj2" fmla="val 1013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Clare! This is my school!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Let's go.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4356100" y="4797425"/>
            <a:ext cx="1478280" cy="682625"/>
          </a:xfrm>
          <a:prstGeom prst="wedgeRoundRectCallout">
            <a:avLst>
              <a:gd name="adj1" fmla="val 44984"/>
              <a:gd name="adj2" fmla="val -724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So cool!</a:t>
            </a:r>
          </a:p>
        </p:txBody>
      </p:sp>
      <p:pic>
        <p:nvPicPr>
          <p:cNvPr id="6151" name="图片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4587875"/>
            <a:ext cx="45021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2083 0.009722 L -0.005208 0.019444 L -0.009375 0.030556 L -0.013542 0.040278 L -0.016667 0.052778 L -0.025000 0.062500 L -0.031250 0.075000 L -0.037500 0.084722 L -0.043750 0.094444 L -0.047917 0.104167 L -0.053125 0.113889 L -0.061458 0.125000 L -0.067708 0.134722 L -0.075000 0.141667 L -0.083333 0.150000 L -0.090625 0.159722 L -0.097917 0.168056 L -0.105208 0.173611 L -0.113542 0.183333 L -0.123958 0.193056 L -0.131250 0.200000 L -0.139583 0.208333 L -0.147917 0.216667 L -0.156250 0.220833 L -0.163542 0.227778 L -0.170833 0.233333 L -0.179167 0.240278 L -0.187500 0.245833 L -0.196875 0.254167 L -0.204167 0.258333 L -0.212500 0.262500 L -0.220833 0.268056 L -0.228125 0.270833 L -0.238542 0.275000 L -0.245833 0.277778 L -0.254167 0.280556 L -0.263542 0.283333 L -0.271875 0.284722 L -0.280208 0.287500 L -0.288542 0.288889 L -0.295833 0.294444 L -0.305208 0.295833 L -0.312500 0.295833 L -0.319792 0.297222 L -0.333333 0.298611 L -0.340625 0.298611 L -0.350000 0.298611 L -0.359375 0.298611 L -0.367708 0.300000 L -0.376042 0.300000 L -0.383333 0.300000 L -0.391667 0.300000 L -0.398958 0.300000 L -0.407292 0.300000 L -0.415625 0.298611 L -0.427083 0.298611 L -0.435417 0.295833 L -0.442708 0.295833 L -0.454167 0.293056 L -0.464583 0.293056 L -0.471875 0.290278 L -0.479167 0.287500 L -0.486458 0.287500 L -0.496875 0.284722 L -0.504167 0.283333 L -0.517708 0.279167 L -0.529167 0.272222 L -0.539583 0.268056 L -0.548958 0.263889 L -0.557292 0.259722 L -0.564583 0.255556 L -0.571875 0.254167 L -0.581250 0.248611 L -0.590625 0.244444 L -0.600000 0.241667 L -0.607292 0.238889 L -0.617708 0.231944 L -0.626042 0.229167 L -0.634375 0.223611 L -0.642708 0.213889 L -0.651042 0.209722 L -0.660417 0.204167 L -0.670833 0.195833 L -0.679167 0.190278 L -0.686458 0.184722 L -0.694792 0.179167 L -0.703125 0.172222 L -0.710417 0.166667 L -0.717708 0.161111 L -0.725000 0.151389 L -0.733333 0.140278 L -0.740625 0.131944 L -0.745833 0.122222 L -0.753125 0.112500 L -0.757292 0.102778 L -0.759375 0.091667 L -0.759375 0.081944 L -0.759375 0.072222 L -0.759375 0.062500 L -0.759375 0.050000 L -0.758333 0.040278 L -0.759375 0.029167 L -0.759375 0.018056 L -0.756250 0.008333 L -0.754167 -0.002778 L -0.748958 -0.012500 L -0.747917 -0.026389 L -0.741667 -0.036111 L -0.740625 -0.045833 L -0.736458 -0.055556 L -0.731250 -0.066667 L -0.729167 -0.076389 L -0.726042 -0.086111 L -0.722917 -0.095833 L -0.718750 -0.105556 L -0.711458 -0.112500 L -0.704167 -0.120833 L -0.696875 -0.129167 L -0.689583 -0.133333 L -0.682292 -0.140278 L -0.675000 -0.144444 L -0.667708 -0.147222 L -0.660417 -0.150000 L -0.653125 -0.152778 L -0.645833 -0.156944 L -0.638542 -0.16250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69 0.027593 L -0.006389 0.037408 L -0.016528 0.042315 L -0.025764 0.048519 L -0.035903 0.054630 L -0.045139 0.057130 L -0.057153 0.063241 L -0.070973 0.069352 L -0.078334 0.073056 L -0.092153 0.074352 L -0.104167 0.079260 L -0.116181 0.084167 L -0.123542 0.086574 L -0.136459 0.090278 L -0.147500 0.093982 L -0.156737 0.097686 L -0.167848 0.103797 L -0.177084 0.106297 L -0.184445 0.108797 L -0.192709 0.111204 L -0.201945 0.113704 L -0.211181 0.114908 L -0.220417 0.117408 L -0.229653 0.118612 L -0.237014 0.118612 L -0.244375 0.118612 L -0.251806 0.118612 L -0.260973 0.117408 L -0.269306 0.114908 L -0.277570 0.111204 L -0.285000 0.106297 L -0.292362 0.101389 L -0.299723 0.097686 L -0.307153 0.092778 L -0.317292 0.086574 L -0.324653 0.079260 L -0.332987 0.071852 L -0.342153 0.062037 L -0.349584 0.053426 L -0.357848 0.042315 L -0.365209 0.032500 L -0.370764 0.021389 L -0.373542 0.010371 L -0.375417 0.000556 L -0.376319 -0.010555 L -0.376319 -0.020370 L -0.376319 -0.030277 L -0.376319 -0.041296 L -0.375417 -0.052407 L -0.374445 -0.062222 L -0.374445 -0.072037 L -0.373542 -0.081851 L -0.371667 -0.092963 L -0.370764 -0.102777 L -0.369862 -0.113888 L -0.367084 -0.124907 L -0.366181 -0.136018 L -0.365209 -0.147129 L -0.364306 -0.156944 L -0.365209 -0.167963 L -0.367987 -0.177870 L -0.373542 -0.187685 L -0.377223 -0.197500 L -0.382778 -0.207314 L -0.388334 -0.218426 L -0.394792 -0.229537 L -0.398473 -0.239351 L -0.402153 -0.249166 L -0.404931 -0.258981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/>
          <p:cNvPicPr>
            <a:picLocks noChangeAspect="1" noChangeArrowheads="1"/>
          </p:cNvPicPr>
          <p:nvPr/>
        </p:nvPicPr>
        <p:blipFill>
          <a:blip r:embed="rId4" cstate="email"/>
          <a:srcRect t="-38811"/>
          <a:stretch>
            <a:fillRect/>
          </a:stretch>
        </p:blipFill>
        <p:spPr bwMode="auto">
          <a:xfrm>
            <a:off x="-36513" y="-2763838"/>
            <a:ext cx="9193213" cy="973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" descr="C:\Users\Administrator\AppData\Roaming\Tencent\Users\346374000\QQ\WinTemp\RichOle\6_EY)GH8RO0G4P5R5X$~X%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-82550"/>
            <a:ext cx="581025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组合 1"/>
          <p:cNvGrpSpPr/>
          <p:nvPr/>
        </p:nvGrpSpPr>
        <p:grpSpPr bwMode="auto">
          <a:xfrm>
            <a:off x="3263900" y="942975"/>
            <a:ext cx="5249863" cy="2679700"/>
            <a:chOff x="684213" y="2205038"/>
            <a:chExt cx="7775575" cy="4454525"/>
          </a:xfrm>
        </p:grpSpPr>
        <p:sp>
          <p:nvSpPr>
            <p:cNvPr id="8" name="TextBox 7"/>
            <p:cNvSpPr txBox="1"/>
            <p:nvPr/>
          </p:nvSpPr>
          <p:spPr>
            <a:xfrm>
              <a:off x="684213" y="2205038"/>
              <a:ext cx="7775575" cy="44545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anose="020B0604020202020204" pitchFamily="34" charset="0"/>
                <a:ea typeface="+mn-ea"/>
              </a:endParaRPr>
            </a:p>
          </p:txBody>
        </p:sp>
        <p:pic>
          <p:nvPicPr>
            <p:cNvPr id="7178" name="Picture 13" descr="C:\Users\lyz\Desktop\painting club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640013" y="4694238"/>
              <a:ext cx="2016125" cy="161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4" descr="C:\Users\lyz\Desktop\volleyball club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714625" y="2347913"/>
              <a:ext cx="1712913" cy="191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5" descr="C:\Users\lyz\Desktop\table tennis club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20725" y="2316163"/>
              <a:ext cx="1668463" cy="186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6" descr="C:\Users\lyz\Desktop\basketball club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15963" y="4621213"/>
              <a:ext cx="1601787" cy="181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17" descr="C:\Users\lyz\Desktop\football club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862513" y="2416175"/>
              <a:ext cx="1577975" cy="177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8" descr="C:\Users\lyz\Desktop\dancing club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669088" y="2447925"/>
              <a:ext cx="1714500" cy="173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9" descr="C:\Users\lyz\Desktop\singing club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4862513" y="4702175"/>
              <a:ext cx="1577975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20" descr="C:\Users\lyz\Desktop\swimming club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759575" y="4724400"/>
              <a:ext cx="1527175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08175" y="3213100"/>
            <a:ext cx="2333625" cy="2908300"/>
          </a:xfrm>
          <a:prstGeom prst="rect">
            <a:avLst/>
          </a:prstGeom>
          <a:noFill/>
          <a:ln w="9525">
            <a:solidFill>
              <a:srgbClr val="000000">
                <a:alpha val="0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60475" y="5548313"/>
            <a:ext cx="22701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6660203" y="4221159"/>
            <a:ext cx="2571768" cy="928694"/>
          </a:xfrm>
          <a:prstGeom prst="wedgeRoundRectCallout">
            <a:avLst>
              <a:gd name="adj1" fmla="val -33296"/>
              <a:gd name="adj2" fmla="val 678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Wow ! You do many things.</a:t>
            </a:r>
            <a:endParaRPr lang="en-US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179703" y="2493010"/>
            <a:ext cx="3533775" cy="786130"/>
          </a:xfrm>
          <a:prstGeom prst="wedgeRoundRectCallout">
            <a:avLst>
              <a:gd name="adj1" fmla="val 30503"/>
              <a:gd name="adj2" fmla="val 7205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Yes, come and see the timetable.</a:t>
            </a:r>
            <a:endParaRPr lang="en-US" sz="2400" b="1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7292 0.006944 L 0.015625 0.012500 L 0.022917 0.013889 L 0.030208 0.016667 L 0.038542 0.019444 L 0.045833 0.020833 L 0.053125 0.015278 L 0.061458 0.016667 L 0.069792 0.016667 L 0.077083 0.018056 L 0.086458 0.019444 L 0.093750 0.019444 L 0.103125 0.019444 L 0.111458 0.019444 L 0.119792 0.019444 L 0.128125 0.018056 L 0.137500 0.018056 L 0.147917 0.018056 L 0.155208 0.018056 L 0.164583 0.018056 L 0.171875 0.018056 L 0.180208 0.019444 L 0.189583 0.019444 L 0.197917 0.019444 L 0.205208 0.020833 L 0.212500 0.020833 L 0.220833 0.020833 L 0.228125 0.016667 L 0.237500 0.015278 L 0.244792 0.013889 L 0.254167 0.013889 L 0.261458 0.013889 L 0.268750 0.013889 L 0.276042 0.011111 L 0.283333 0.011111 L 0.290625 0.011111 L 0.297917 0.011111 L 0.306250 0.006944 L 0.313542 0.006944 L 0.321875 0.006944 L 0.329167 0.006944 L 0.337500 0.005556 L 0.344792 0.001389 L 0.352083 -0.001389 L 0.359375 -0.004167 L 0.366667 -0.008333 L 0.373958 -0.013889 L 0.382292 -0.013889 L 0.390625 -0.019444 L 0.397917 -0.022222 L 0.405208 -0.025000 L 0.412500 -0.031944 L 0.419792 -0.040278 L 0.427083 -0.043056 L 0.434375 -0.050000 L 0.441667 -0.051389 L 0.445833 -0.061111 L 0.453125 -0.063889 L 0.460417 -0.070833 L 0.467708 -0.07777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6 0.000000 L 0.011320 0.006944 L 0.024249 0.012500 L 0.035564 0.013889 L 0.046876 0.016667 L 0.059807 0.019444 L 0.071120 0.020833 L 0.082434 0.015278 L 0.095364 0.016667 L 0.108295 0.016667 L 0.119607 0.018056 L 0.134154 0.019444 L 0.145468 0.019444 L 0.160014 0.019444 L 0.172944 0.019444 L 0.185875 0.019444 L 0.198804 0.018056 L 0.213350 0.018056 L 0.229513 0.018056 L 0.240826 0.018056 L 0.255372 0.018056 L 0.266686 0.018056 L 0.279616 0.019444 L 0.294162 0.019444 L 0.307093 0.019444 L 0.318406 0.020833 L 0.329720 0.020833 L 0.342649 0.020833 L 0.353964 0.016667 L 0.368510 0.015278 L 0.379824 0.013889 L 0.394370 0.013889 L 0.405683 0.013889 L 0.416997 0.013889 L 0.428311 0.011111 L 0.439624 0.011111 L 0.450938 0.011111 L 0.462253 0.011111 L 0.475182 0.006944 L 0.486496 0.006944 L 0.499426 0.006944 L 0.510740 0.006944 L 0.523670 0.005556 L 0.534984 0.001389 L 0.546297 -0.001389 L 0.557611 -0.004167 L 0.568925 -0.008333 L 0.580238 -0.013889 L 0.593169 -0.013889 L 0.606098 -0.019444 L 0.617412 -0.022222 L 0.628725 -0.025000 L 0.640039 -0.031944 L 0.651353 -0.040278 L 0.662666 -0.043056 L 0.673980 -0.050000 L 0.685295 -0.051389 L 0.691759 -0.061111 L 0.703073 -0.063889 L 0.714387 -0.070833 L 0.725700 -0.077778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8082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2875" y="3527425"/>
          <a:ext cx="8858250" cy="2446338"/>
        </p:xfrm>
        <a:graphic>
          <a:graphicData uri="http://schemas.openxmlformats.org/drawingml/2006/table">
            <a:tbl>
              <a:tblPr/>
              <a:tblGrid>
                <a:gridCol w="103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4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9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School days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Monday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Tuesday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Wednesday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Thursday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Friday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things we do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play football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  swim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play guitar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read books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     run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组合 17"/>
          <p:cNvGrpSpPr/>
          <p:nvPr/>
        </p:nvGrpSpPr>
        <p:grpSpPr bwMode="auto">
          <a:xfrm>
            <a:off x="1227138" y="5151438"/>
            <a:ext cx="7215187" cy="1089025"/>
            <a:chOff x="1214414" y="4071942"/>
            <a:chExt cx="7215238" cy="1290469"/>
          </a:xfrm>
        </p:grpSpPr>
        <p:pic>
          <p:nvPicPr>
            <p:cNvPr id="8235" name="Picture 1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4414" y="4071942"/>
              <a:ext cx="1285884" cy="1290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6" name="Group 18"/>
            <p:cNvGrpSpPr/>
            <p:nvPr/>
          </p:nvGrpSpPr>
          <p:grpSpPr bwMode="auto">
            <a:xfrm>
              <a:off x="2786050" y="4286256"/>
              <a:ext cx="1298573" cy="698488"/>
              <a:chOff x="1440" y="384"/>
              <a:chExt cx="2976" cy="2240"/>
            </a:xfrm>
          </p:grpSpPr>
          <p:pic>
            <p:nvPicPr>
              <p:cNvPr id="8242" name="Picture 19" descr="2009121014591739944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0" y="384"/>
                <a:ext cx="2976" cy="2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3" name="Picture 20" descr="Tom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1824" y="1328"/>
                <a:ext cx="1344" cy="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37" name="Picture 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429124" y="4214818"/>
              <a:ext cx="1000132" cy="97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8" name="Group 15"/>
            <p:cNvGrpSpPr/>
            <p:nvPr/>
          </p:nvGrpSpPr>
          <p:grpSpPr bwMode="auto">
            <a:xfrm>
              <a:off x="7715272" y="4214818"/>
              <a:ext cx="714380" cy="857256"/>
              <a:chOff x="2400" y="720"/>
              <a:chExt cx="939" cy="1824"/>
            </a:xfrm>
          </p:grpSpPr>
          <p:pic>
            <p:nvPicPr>
              <p:cNvPr id="8240" name="Picture 16" descr="2008320112059694_2"/>
              <p:cNvPicPr>
                <a:picLocks noChangeAspect="1" noChangeArrowheads="1"/>
              </p:cNvPicPr>
              <p:nvPr/>
            </p:nvPicPr>
            <p:blipFill>
              <a:blip r:embed="rId9" cstate="email">
                <a:lum bright="-6000"/>
              </a:blip>
              <a:srcRect/>
              <a:stretch>
                <a:fillRect/>
              </a:stretch>
            </p:blipFill>
            <p:spPr bwMode="auto">
              <a:xfrm>
                <a:off x="2400" y="960"/>
                <a:ext cx="939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1" name="Picture 17" descr="Tom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</a:blip>
              <a:srcRect/>
              <a:stretch>
                <a:fillRect/>
              </a:stretch>
            </p:blipFill>
            <p:spPr bwMode="auto">
              <a:xfrm>
                <a:off x="2592" y="720"/>
                <a:ext cx="672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39" name="Picture 8" descr="read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143636" y="4357694"/>
              <a:ext cx="9906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圆角矩形标注 4"/>
          <p:cNvSpPr/>
          <p:nvPr/>
        </p:nvSpPr>
        <p:spPr>
          <a:xfrm>
            <a:off x="2714612" y="-1"/>
            <a:ext cx="6429388" cy="3357563"/>
          </a:xfrm>
          <a:prstGeom prst="wedgeRoundRectCallout">
            <a:avLst>
              <a:gd name="adj1" fmla="val -60227"/>
              <a:gd name="adj2" fmla="val -2290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Look, this is my timetable.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Monday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 , I play football with my friends.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Tuesday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 ,  I swim. I like swimming.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Wednesday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I join in the guitar club.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I like playing the guitar.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Thursday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I read books. I like reading books in the library.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sym typeface="+mn-ea"/>
              </a:rPr>
              <a:t>On Friday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sym typeface="+mn-ea"/>
              </a:rPr>
              <a:t>, I run and run.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I love my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school days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. </a:t>
            </a:r>
            <a:endParaRPr lang="zh-CN" altLang="en-US" sz="24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86813" y="5357813"/>
            <a:ext cx="2214562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2143108" y="5214950"/>
            <a:ext cx="2249804" cy="829947"/>
          </a:xfrm>
          <a:prstGeom prst="wedgeRoundRectCallout">
            <a:avLst>
              <a:gd name="adj1" fmla="val 57468"/>
              <a:gd name="adj2" fmla="val 216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How colourful!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8" name="图片 17" descr="2]P7UIM5KFT3L664]YMDN_V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357313" y="3956050"/>
            <a:ext cx="10001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9"/>
          <p:cNvGrpSpPr/>
          <p:nvPr/>
        </p:nvGrpSpPr>
        <p:grpSpPr bwMode="auto">
          <a:xfrm>
            <a:off x="2928938" y="3956050"/>
            <a:ext cx="1143000" cy="500063"/>
            <a:chOff x="6520" y="8462"/>
            <a:chExt cx="1690" cy="1015"/>
          </a:xfrm>
        </p:grpSpPr>
        <p:pic>
          <p:nvPicPr>
            <p:cNvPr id="8233" name="图片 20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520" y="8462"/>
              <a:ext cx="1690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4" name="文本框 21"/>
            <p:cNvSpPr txBox="1">
              <a:spLocks noChangeArrowheads="1"/>
            </p:cNvSpPr>
            <p:nvPr/>
          </p:nvSpPr>
          <p:spPr bwMode="auto">
            <a:xfrm>
              <a:off x="6633" y="8689"/>
              <a:ext cx="1415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800">
                  <a:latin typeface="Arial" panose="020B0604020202020204" pitchFamily="34" charset="0"/>
                </a:rPr>
                <a:t>星期二</a:t>
              </a:r>
            </a:p>
          </p:txBody>
        </p:sp>
      </p:grpSp>
      <p:grpSp>
        <p:nvGrpSpPr>
          <p:cNvPr id="8" name="组合 22"/>
          <p:cNvGrpSpPr/>
          <p:nvPr/>
        </p:nvGrpSpPr>
        <p:grpSpPr bwMode="auto">
          <a:xfrm>
            <a:off x="4357688" y="3956050"/>
            <a:ext cx="1285875" cy="430213"/>
            <a:chOff x="6520" y="8462"/>
            <a:chExt cx="1365" cy="1015"/>
          </a:xfrm>
        </p:grpSpPr>
        <p:pic>
          <p:nvPicPr>
            <p:cNvPr id="8231" name="图片 23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6520" y="8462"/>
              <a:ext cx="1365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2" name="文本框 24"/>
            <p:cNvSpPr txBox="1">
              <a:spLocks noChangeArrowheads="1"/>
            </p:cNvSpPr>
            <p:nvPr/>
          </p:nvSpPr>
          <p:spPr bwMode="auto">
            <a:xfrm>
              <a:off x="6676" y="8689"/>
              <a:ext cx="103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800">
                  <a:latin typeface="Arial" panose="020B0604020202020204" pitchFamily="34" charset="0"/>
                </a:rPr>
                <a:t>星期三</a:t>
              </a:r>
            </a:p>
          </p:txBody>
        </p:sp>
      </p:grpSp>
      <p:grpSp>
        <p:nvGrpSpPr>
          <p:cNvPr id="10" name="组合 25"/>
          <p:cNvGrpSpPr/>
          <p:nvPr/>
        </p:nvGrpSpPr>
        <p:grpSpPr bwMode="auto">
          <a:xfrm>
            <a:off x="6000750" y="3956050"/>
            <a:ext cx="1071563" cy="422275"/>
            <a:chOff x="6520" y="8462"/>
            <a:chExt cx="1690" cy="1015"/>
          </a:xfrm>
        </p:grpSpPr>
        <p:pic>
          <p:nvPicPr>
            <p:cNvPr id="8229" name="图片 26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6520" y="8462"/>
              <a:ext cx="1690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0" name="文本框 27"/>
            <p:cNvSpPr txBox="1">
              <a:spLocks noChangeArrowheads="1"/>
            </p:cNvSpPr>
            <p:nvPr/>
          </p:nvSpPr>
          <p:spPr bwMode="auto">
            <a:xfrm>
              <a:off x="6633" y="8689"/>
              <a:ext cx="1392" cy="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800">
                  <a:latin typeface="Arial" panose="020B0604020202020204" pitchFamily="34" charset="0"/>
                </a:rPr>
                <a:t>星期四</a:t>
              </a:r>
            </a:p>
          </p:txBody>
        </p:sp>
      </p:grpSp>
      <p:grpSp>
        <p:nvGrpSpPr>
          <p:cNvPr id="11" name="组合 28"/>
          <p:cNvGrpSpPr/>
          <p:nvPr/>
        </p:nvGrpSpPr>
        <p:grpSpPr bwMode="auto">
          <a:xfrm>
            <a:off x="7572375" y="3884613"/>
            <a:ext cx="1073150" cy="500062"/>
            <a:chOff x="6520" y="8462"/>
            <a:chExt cx="1690" cy="1015"/>
          </a:xfrm>
        </p:grpSpPr>
        <p:pic>
          <p:nvPicPr>
            <p:cNvPr id="8227" name="图片 29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6520" y="8462"/>
              <a:ext cx="1690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8" name="文本框 30"/>
            <p:cNvSpPr txBox="1">
              <a:spLocks noChangeArrowheads="1"/>
            </p:cNvSpPr>
            <p:nvPr/>
          </p:nvSpPr>
          <p:spPr bwMode="auto">
            <a:xfrm>
              <a:off x="6633" y="8689"/>
              <a:ext cx="1415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800">
                  <a:latin typeface="Arial" panose="020B0604020202020204" pitchFamily="34" charset="0"/>
                </a:rPr>
                <a:t>星期五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7 0.012015 L -0.004907 0.014903 L -0.010507 0.017214 L -0.015407 0.017792 L -0.020307 0.018947 L -0.025907 0.020103 L -0.030807 0.020680 L -0.035707 0.018370 L -0.041307 0.018947 L -0.046908 0.018947 L -0.051807 0.019525 L -0.058108 0.020103 L -0.063008 0.020103 L -0.069308 0.020103 L -0.074908 0.020103 L -0.080509 0.020103 L -0.086108 0.019525 L -0.092408 0.019525 L -0.099409 0.019525 L -0.104309 0.019525 L -0.110609 0.019525 L -0.115509 0.019525 L -0.121109 0.020103 L -0.127409 0.020103 L -0.133010 0.020103 L -0.137909 0.020680 L -0.142810 0.020680 L -0.148409 0.020680 L -0.153310 0.018947 L -0.159610 0.018370 L -0.164510 0.017792 L -0.170810 0.017792 L -0.175710 0.017792 L -0.180610 0.017792 L -0.185510 0.016636 L -0.190410 0.016636 L -0.195310 0.016636 L -0.200211 0.016636 L -0.205811 0.014903 L -0.210711 0.014903 L -0.216311 0.014903 L -0.221211 0.014903 L -0.226811 0.014326 L -0.231712 0.012592 L -0.236611 0.011437 L -0.241512 0.010281 L -0.246412 0.008548 L -0.251312 0.006237 L -0.256912 0.006237 L -0.262512 0.003927 L -0.267412 0.002771 L -0.272312 0.001616 L -0.277212 -0.001273 L -0.282112 -0.004740 L -0.287012 -0.005895 L -0.291912 -0.008783 L -0.296813 -0.009361 L -0.299613 -0.013405 L -0.304513 -0.014561 L -0.309413 -0.017449 L -0.314313 -0.020338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1785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779713"/>
            <a:ext cx="12858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8"/>
          <p:cNvGrpSpPr/>
          <p:nvPr/>
        </p:nvGrpSpPr>
        <p:grpSpPr bwMode="auto">
          <a:xfrm>
            <a:off x="1955800" y="3133725"/>
            <a:ext cx="1298575" cy="698500"/>
            <a:chOff x="1440" y="384"/>
            <a:chExt cx="2976" cy="2240"/>
          </a:xfrm>
        </p:grpSpPr>
        <p:pic>
          <p:nvPicPr>
            <p:cNvPr id="10284" name="Picture 19" descr="2009121014591739944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384"/>
              <a:ext cx="2976" cy="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5" name="Picture 20" descr="Tom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"/>
            </a:blip>
            <a:srcRect/>
            <a:stretch>
              <a:fillRect/>
            </a:stretch>
          </p:blipFill>
          <p:spPr bwMode="auto">
            <a:xfrm>
              <a:off x="1824" y="1328"/>
              <a:ext cx="1344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9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4300" y="2924175"/>
            <a:ext cx="10001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5"/>
          <p:cNvGrpSpPr/>
          <p:nvPr/>
        </p:nvGrpSpPr>
        <p:grpSpPr bwMode="auto">
          <a:xfrm>
            <a:off x="7451725" y="2955925"/>
            <a:ext cx="898525" cy="857250"/>
            <a:chOff x="2400" y="720"/>
            <a:chExt cx="939" cy="1824"/>
          </a:xfrm>
        </p:grpSpPr>
        <p:pic>
          <p:nvPicPr>
            <p:cNvPr id="10282" name="Picture 16" descr="2008320112059694_2"/>
            <p:cNvPicPr>
              <a:picLocks noChangeAspect="1" noChangeArrowheads="1"/>
            </p:cNvPicPr>
            <p:nvPr/>
          </p:nvPicPr>
          <p:blipFill>
            <a:blip r:embed="rId9" cstate="email">
              <a:lum bright="-6000"/>
            </a:blip>
            <a:srcRect/>
            <a:stretch>
              <a:fillRect/>
            </a:stretch>
          </p:blipFill>
          <p:spPr bwMode="auto">
            <a:xfrm>
              <a:off x="2400" y="960"/>
              <a:ext cx="939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Picture 17" descr="Tom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</a:blip>
            <a:srcRect/>
            <a:stretch>
              <a:fillRect/>
            </a:stretch>
          </p:blipFill>
          <p:spPr bwMode="auto">
            <a:xfrm>
              <a:off x="2592" y="720"/>
              <a:ext cx="672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98" name="Picture 8" descr="read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51500" y="2995613"/>
            <a:ext cx="9906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8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49213"/>
            <a:ext cx="16668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619250" y="117475"/>
            <a:ext cx="6234113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What does Kitty do at school days?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755650" y="3933825"/>
            <a:ext cx="0" cy="935038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0" y="4943475"/>
            <a:ext cx="1803400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Mon</a:t>
            </a:r>
            <a:r>
              <a:rPr lang="en-US" altLang="en-US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85750" y="5572125"/>
            <a:ext cx="106203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on</a:t>
            </a:r>
            <a:r>
              <a:rPr lang="en-US" altLang="en-US" b="1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08175" y="5013325"/>
            <a:ext cx="5656263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latin typeface="Arial" panose="020B0604020202020204" pitchFamily="34" charset="0"/>
              </a:rPr>
              <a:t>On Monday, I play football.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555875" y="2492375"/>
            <a:ext cx="0" cy="72072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79613" y="2636838"/>
            <a:ext cx="1531937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when?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763713" y="1917700"/>
            <a:ext cx="1803400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Tu</a:t>
            </a:r>
            <a:r>
              <a:rPr lang="en-US" altLang="en-US" b="1" u="sng">
                <a:solidFill>
                  <a:srgbClr val="0070C0"/>
                </a:solidFill>
                <a:latin typeface="Arial" panose="020B0604020202020204" pitchFamily="34" charset="0"/>
              </a:rPr>
              <a:t>es</a:t>
            </a:r>
            <a:r>
              <a:rPr lang="en-US" altLang="en-US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763713" y="1268413"/>
            <a:ext cx="1744662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mu</a:t>
            </a:r>
            <a:r>
              <a:rPr lang="en-US" altLang="en-US" b="1">
                <a:latin typeface="Arial" panose="020B0604020202020204" pitchFamily="34" charset="0"/>
              </a:rPr>
              <a:t>sic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619250" y="1412875"/>
            <a:ext cx="56578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On Tuesday, I swim. I like swimming.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0" y="3933825"/>
            <a:ext cx="1531938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when?</a:t>
            </a: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4391025" y="3571875"/>
            <a:ext cx="0" cy="93662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492500" y="4581525"/>
            <a:ext cx="2698750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Wedn</a:t>
            </a:r>
            <a:r>
              <a:rPr lang="en-US" altLang="en-US" b="1" u="sng">
                <a:solidFill>
                  <a:schemeClr val="accent1"/>
                </a:solidFill>
                <a:latin typeface="Arial" panose="020B0604020202020204" pitchFamily="34" charset="0"/>
              </a:rPr>
              <a:t>es</a:t>
            </a:r>
            <a:r>
              <a:rPr lang="en-US" altLang="en-US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068763" y="4581525"/>
            <a:ext cx="4111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A6A6A6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635375" y="3573463"/>
            <a:ext cx="1533525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when?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563938" y="5445125"/>
            <a:ext cx="1062037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Wen</a:t>
            </a:r>
            <a:endParaRPr lang="en-US" altLang="en-US" b="1">
              <a:latin typeface="Arial" panose="020B0604020202020204" pitchFamily="34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962400" y="5048250"/>
            <a:ext cx="104775" cy="6127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>
            <a:off x="4356100" y="4940300"/>
            <a:ext cx="233363" cy="7032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3635375" y="6021388"/>
            <a:ext cx="1063625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Ken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771775" y="5084763"/>
            <a:ext cx="5656263" cy="944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On Wednesday, I join in the guitar club. I like playing guitar.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6011863" y="2349500"/>
            <a:ext cx="0" cy="647700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5435600" y="2565400"/>
            <a:ext cx="1533525" cy="577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when?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148263" y="1628775"/>
            <a:ext cx="2347912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chemeClr val="accent1"/>
                </a:solidFill>
                <a:latin typeface="Arial" panose="020B0604020202020204" pitchFamily="34" charset="0"/>
              </a:rPr>
              <a:t>Th</a:t>
            </a: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urs</a:t>
            </a:r>
            <a:r>
              <a:rPr lang="en-US" altLang="en-US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364163" y="1052513"/>
            <a:ext cx="1598612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chemeClr val="accent1"/>
                </a:solidFill>
                <a:latin typeface="Arial" panose="020B0604020202020204" pitchFamily="34" charset="0"/>
              </a:rPr>
              <a:t>n</a:t>
            </a: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urse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3708400" y="1557338"/>
            <a:ext cx="498475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On Thursday, I read books. I like reading books in the library.</a:t>
            </a:r>
          </a:p>
        </p:txBody>
      </p:sp>
      <p:cxnSp>
        <p:nvCxnSpPr>
          <p:cNvPr id="38" name="直接箭头连接符 37"/>
          <p:cNvCxnSpPr/>
          <p:nvPr/>
        </p:nvCxnSpPr>
        <p:spPr>
          <a:xfrm>
            <a:off x="7991475" y="3498850"/>
            <a:ext cx="0" cy="936625"/>
          </a:xfrm>
          <a:prstGeom prst="straightConnector1">
            <a:avLst/>
          </a:prstGeom>
          <a:ln w="762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7235825" y="3500438"/>
            <a:ext cx="1533525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00000"/>
                </a:solidFill>
                <a:latin typeface="Arial" panose="020B0604020202020204" pitchFamily="34" charset="0"/>
              </a:rPr>
              <a:t>when?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7380288" y="4221163"/>
            <a:ext cx="18034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Fri</a:t>
            </a:r>
            <a:r>
              <a:rPr lang="en-US" altLang="en-US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7596188" y="4724400"/>
            <a:ext cx="1062037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fi</a:t>
            </a:r>
            <a:r>
              <a:rPr lang="en-US" altLang="en-US" b="1" u="sng">
                <a:latin typeface="Arial" panose="020B0604020202020204" pitchFamily="34" charset="0"/>
              </a:rPr>
              <a:t>ve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6227763" y="5013325"/>
            <a:ext cx="2713037" cy="944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On Friday,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I run and run.</a:t>
            </a:r>
          </a:p>
        </p:txBody>
      </p:sp>
      <p:pic>
        <p:nvPicPr>
          <p:cNvPr id="1027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44450"/>
            <a:ext cx="1785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92275" y="117475"/>
            <a:ext cx="61658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Read and answer:</a:t>
            </a:r>
          </a:p>
        </p:txBody>
      </p:sp>
      <p:sp>
        <p:nvSpPr>
          <p:cNvPr id="43" name="圆角矩形标注 42"/>
          <p:cNvSpPr/>
          <p:nvPr/>
        </p:nvSpPr>
        <p:spPr>
          <a:xfrm>
            <a:off x="5580378" y="620395"/>
            <a:ext cx="2392680" cy="544195"/>
          </a:xfrm>
          <a:prstGeom prst="wedgeRoundRectCallout">
            <a:avLst>
              <a:gd name="adj1" fmla="val 57468"/>
              <a:gd name="adj2" fmla="val 216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How 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</a:rPr>
              <a:t>colourful</a:t>
            </a:r>
            <a:r>
              <a:rPr lang="en-US" altLang="zh-CN" sz="2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!</a:t>
            </a:r>
            <a:endParaRPr lang="en-US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 bldLvl="0" animBg="1"/>
      <p:bldP spid="6" grpId="1" bldLvl="0" animBg="1"/>
      <p:bldP spid="8" grpId="0" bldLvl="0" animBg="1"/>
      <p:bldP spid="8" grpId="1" bldLvl="0" animBg="1"/>
      <p:bldP spid="11" grpId="0" bldLvl="0" animBg="1"/>
      <p:bldP spid="11" grpId="1" bldLvl="0" animBg="1"/>
      <p:bldP spid="12" grpId="0" bldLvl="0" animBg="1"/>
      <p:bldP spid="14" grpId="0" bldLvl="0" animBg="1"/>
      <p:bldP spid="14" grpId="1" bldLvl="0" animBg="1"/>
      <p:bldP spid="15" grpId="0" bldLvl="0" animBg="1"/>
      <p:bldP spid="15" grpId="1" bldLvl="0" animBg="1"/>
      <p:bldP spid="21" grpId="0" bldLvl="0" animBg="1"/>
      <p:bldP spid="22" grpId="0" bldLvl="0" animBg="1"/>
      <p:bldP spid="24" grpId="0" bldLvl="0" animBg="1"/>
      <p:bldP spid="24" grpId="1" bldLvl="0" animBg="1"/>
      <p:bldP spid="25" grpId="0" bldLvl="0" animBg="1"/>
      <p:bldP spid="25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4" grpId="0" bldLvl="0" animBg="1"/>
      <p:bldP spid="34" grpId="1" bldLvl="0" animBg="1"/>
      <p:bldP spid="35" grpId="0" bldLvl="0" animBg="1"/>
      <p:bldP spid="36" grpId="0" bldLvl="0" animBg="1"/>
      <p:bldP spid="36" grpId="1" bldLvl="0" animBg="1"/>
      <p:bldP spid="37" grpId="0" bldLvl="0" animBg="1"/>
      <p:bldP spid="37" grpId="1" bldLvl="0" animBg="1"/>
      <p:bldP spid="39" grpId="0" bldLvl="0" animBg="1"/>
      <p:bldP spid="39" grpId="1" bldLvl="0" animBg="1"/>
      <p:bldP spid="40" grpId="0" bldLvl="0" animBg="1"/>
      <p:bldP spid="41" grpId="0" bldLvl="0" animBg="1"/>
      <p:bldP spid="41" grpId="1" bldLvl="0" animBg="1"/>
      <p:bldP spid="42" grpId="0" bldLvl="0" animBg="1"/>
      <p:bldP spid="42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9285" y="4796790"/>
            <a:ext cx="8191500" cy="173736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noFill/>
          </a:ln>
          <a:effectLst>
            <a:innerShdw blurRad="63500" dist="50800" dir="8100000">
              <a:srgbClr val="FFC000">
                <a:alpha val="50000"/>
              </a:srgb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How to remember</a:t>
            </a:r>
            <a:endParaRPr lang="en-US" altLang="zh-CN" sz="5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the name of school days</a:t>
            </a:r>
            <a:r>
              <a:rPr lang="en-US" altLang="zh-CN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?</a:t>
            </a:r>
            <a:endParaRPr lang="en-US" altLang="zh-CN" sz="5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0" y="-26988"/>
            <a:ext cx="5108575" cy="3656013"/>
          </a:xfrm>
          <a:prstGeom prst="cloudCallout">
            <a:avLst>
              <a:gd name="adj1" fmla="val 23359"/>
              <a:gd name="adj2" fmla="val 9151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4" name="云形标注 3"/>
          <p:cNvSpPr/>
          <p:nvPr/>
        </p:nvSpPr>
        <p:spPr>
          <a:xfrm>
            <a:off x="5148263" y="1339850"/>
            <a:ext cx="3940175" cy="3011488"/>
          </a:xfrm>
          <a:prstGeom prst="cloudCallout">
            <a:avLst>
              <a:gd name="adj1" fmla="val -40601"/>
              <a:gd name="adj2" fmla="val 7790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5" name="矩形 4"/>
          <p:cNvSpPr/>
          <p:nvPr/>
        </p:nvSpPr>
        <p:spPr>
          <a:xfrm>
            <a:off x="795970" y="404494"/>
            <a:ext cx="3225165" cy="51815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Mon.</a:t>
            </a:r>
            <a:r>
              <a:rPr lang="en-US" altLang="zh-CN" sz="28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is for ______ </a:t>
            </a:r>
            <a:endParaRPr lang="en-US" altLang="zh-CN" sz="2800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818" y="836929"/>
            <a:ext cx="3133091" cy="5181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Tue.</a:t>
            </a:r>
            <a:r>
              <a:rPr lang="en-US" altLang="zh-CN" sz="28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is for ______ </a:t>
            </a:r>
            <a:endParaRPr lang="en-US" altLang="zh-CN" sz="2800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2382" y="1340484"/>
            <a:ext cx="3258185" cy="5181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Wed.</a:t>
            </a:r>
            <a:r>
              <a:rPr lang="en-US" altLang="zh-CN" sz="28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is for ______ </a:t>
            </a:r>
            <a:endParaRPr lang="en-US" altLang="zh-CN" sz="2800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6075" y="1988819"/>
            <a:ext cx="3244850" cy="51815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Thur.</a:t>
            </a:r>
            <a:r>
              <a:rPr lang="en-US" altLang="zh-CN" sz="28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is for ______ </a:t>
            </a:r>
            <a:endParaRPr lang="en-US" altLang="zh-CN" sz="2800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6111" y="2564764"/>
            <a:ext cx="2948307" cy="5181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Fri. </a:t>
            </a:r>
            <a:r>
              <a:rPr lang="en-US" altLang="zh-CN" sz="28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is for ______ </a:t>
            </a:r>
            <a:endParaRPr lang="en-US" altLang="zh-CN" sz="2800" noProof="1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627313" y="333375"/>
            <a:ext cx="13922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Arial" panose="020B0604020202020204" pitchFamily="34" charset="0"/>
              </a:rPr>
              <a:t>Mon</a:t>
            </a:r>
            <a:r>
              <a:rPr lang="en-US" altLang="en-US" sz="2400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051050" y="836613"/>
            <a:ext cx="1630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Arial" panose="020B0604020202020204" pitchFamily="34" charset="0"/>
              </a:rPr>
              <a:t>Tue</a:t>
            </a:r>
            <a:r>
              <a:rPr lang="en-US" altLang="en-US" sz="2400" b="1" u="sng">
                <a:solidFill>
                  <a:srgbClr val="0070C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908175" y="1339850"/>
            <a:ext cx="1952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Arial" panose="020B0604020202020204" pitchFamily="34" charset="0"/>
              </a:rPr>
              <a:t>Wedn</a:t>
            </a:r>
            <a:r>
              <a:rPr lang="en-US" altLang="en-US" sz="2400" b="1" u="sng">
                <a:solidFill>
                  <a:schemeClr val="accent1"/>
                </a:solidFill>
                <a:latin typeface="Arial" panose="020B0604020202020204" pitchFamily="34" charset="0"/>
              </a:rPr>
              <a:t>es</a:t>
            </a:r>
            <a:r>
              <a:rPr lang="en-US" altLang="en-US" sz="2400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2266950" y="1989138"/>
            <a:ext cx="15843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u="sng">
                <a:solidFill>
                  <a:schemeClr val="accent1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2400" b="1" u="sng">
                <a:solidFill>
                  <a:srgbClr val="FF0000"/>
                </a:solidFill>
                <a:latin typeface="Arial" panose="020B0604020202020204" pitchFamily="34" charset="0"/>
              </a:rPr>
              <a:t>urs</a:t>
            </a:r>
            <a:r>
              <a:rPr lang="en-US" altLang="en-US" sz="2400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2195513" y="2565400"/>
            <a:ext cx="11001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Arial" panose="020B0604020202020204" pitchFamily="34" charset="0"/>
              </a:rPr>
              <a:t>Fri</a:t>
            </a:r>
            <a:r>
              <a:rPr lang="en-US" altLang="en-US" sz="2400" b="1">
                <a:latin typeface="Arial" panose="020B0604020202020204" pitchFamily="34" charset="0"/>
              </a:rPr>
              <a:t>day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867400" y="2133600"/>
            <a:ext cx="2441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  <a:latin typeface="Arial" panose="020B0604020202020204" pitchFamily="34" charset="0"/>
              </a:rPr>
              <a:t>Let's sing and dance.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12" grpId="0" bldLvl="0" animBg="1"/>
      <p:bldP spid="21" grpId="0" bldLvl="0" animBg="1"/>
      <p:bldP spid="35" grpId="0" bldLvl="0" animBg="1"/>
      <p:bldP spid="40" grpId="0" bldLvl="0" animBg="1"/>
      <p:bldP spid="2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5740" y="980439"/>
            <a:ext cx="6960235" cy="4358640"/>
          </a:xfrm>
          <a:prstGeom prst="rect">
            <a:avLst/>
          </a:prstGeom>
          <a:noFill/>
          <a:ln w="57150">
            <a:solidFill>
              <a:srgbClr val="00B0F0">
                <a:alpha val="0"/>
              </a:srgbClr>
            </a:solidFill>
            <a:prstDash val="lgDash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Monday, Monday, Monday,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 play football on Monday.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Tuesday, Tuesday, Tuesday, 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 swim, swim on Tuesday.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Wednesday, Wednesday, Wednesday,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 play the guitar on Tuesday.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Thursday, Thursday, Thursday,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 read books, books on Thursday.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Friday, Friday, Friday,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noProof="1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 run, run, run on Friday.</a:t>
            </a:r>
            <a:endParaRPr lang="en-US" altLang="en-US" sz="2800" b="1" noProof="1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39750" y="3987800"/>
            <a:ext cx="32416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3" descr="3`A(95AY{$QG2$EW_GU9)@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030" y="112712"/>
            <a:ext cx="384651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圆角矩形标注 42"/>
          <p:cNvSpPr/>
          <p:nvPr/>
        </p:nvSpPr>
        <p:spPr>
          <a:xfrm>
            <a:off x="4572000" y="260350"/>
            <a:ext cx="2969260" cy="544195"/>
          </a:xfrm>
          <a:prstGeom prst="wedgeRoundRectCallout">
            <a:avLst>
              <a:gd name="adj1" fmla="val 57468"/>
              <a:gd name="adj2" fmla="val 216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How </a:t>
            </a: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FF9900"/>
                </a:solidFill>
              </a:rPr>
              <a:t>colourful</a:t>
            </a: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!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7125" y="142875"/>
            <a:ext cx="16668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9"/>
          <p:cNvSpPr/>
          <p:nvPr/>
        </p:nvSpPr>
        <p:spPr>
          <a:xfrm>
            <a:off x="7358063" y="5643563"/>
            <a:ext cx="1428750" cy="7143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Chant again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全屏显示(4:3)</PresentationFormat>
  <Paragraphs>169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2017-03-07T02:35:00Z</dcterms:created>
  <dcterms:modified xsi:type="dcterms:W3CDTF">2023-01-16T13:56:13Z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18845D6A78024B9190D898496AB9C825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