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29" r:id="rId2"/>
    <p:sldId id="536" r:id="rId3"/>
    <p:sldId id="531" r:id="rId4"/>
    <p:sldId id="538" r:id="rId5"/>
    <p:sldId id="671" r:id="rId6"/>
    <p:sldId id="672" r:id="rId7"/>
    <p:sldId id="670" r:id="rId8"/>
    <p:sldId id="673" r:id="rId9"/>
    <p:sldId id="674" r:id="rId10"/>
    <p:sldId id="557" r:id="rId11"/>
    <p:sldId id="675" r:id="rId12"/>
    <p:sldId id="676" r:id="rId13"/>
    <p:sldId id="677" r:id="rId14"/>
    <p:sldId id="678" r:id="rId15"/>
    <p:sldId id="679" r:id="rId16"/>
    <p:sldId id="680" r:id="rId17"/>
    <p:sldId id="681" r:id="rId18"/>
    <p:sldId id="682" r:id="rId19"/>
    <p:sldId id="683" r:id="rId20"/>
    <p:sldId id="684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 dirty="0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__20.docx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655" y="51435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99" y="685641"/>
            <a:ext cx="9127622" cy="56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　三角形</a:t>
            </a:r>
          </a:p>
        </p:txBody>
      </p:sp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0" y="1428654"/>
            <a:ext cx="9144000" cy="172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3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探索三角形全等的条件</a:t>
            </a:r>
            <a:endParaRPr lang="en-US" altLang="zh-CN" sz="43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900" b="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900" b="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900" b="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2900" b="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endParaRPr lang="en-US" altLang="en-US" sz="2900" b="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" y="3651870"/>
            <a:ext cx="91377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85415" y="399434"/>
            <a:ext cx="9289217" cy="3645992"/>
            <a:chOff x="-359643" y="503238"/>
            <a:chExt cx="11705058" cy="4593500"/>
          </a:xfrm>
        </p:grpSpPr>
        <p:sp>
          <p:nvSpPr>
            <p:cNvPr id="21505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-359643" y="2762518"/>
            <a:ext cx="11705058" cy="1705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Document" r:id="rId3" imgW="3839210" imgH="560705" progId="Word.Document.12">
                    <p:embed/>
                  </p:oleObj>
                </mc:Choice>
                <mc:Fallback>
                  <p:oleObj name="Document" r:id="rId3" imgW="3839210" imgH="560705" progId="Word.Document.12">
                    <p:embed/>
                    <p:pic>
                      <p:nvPicPr>
                        <p:cNvPr id="0" name="图片 717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359643" y="2762518"/>
                          <a:ext cx="11705058" cy="17057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>
              <a:spLocks noChangeAspect="1"/>
            </p:cNvSpPr>
            <p:nvPr/>
          </p:nvSpPr>
          <p:spPr>
            <a:xfrm>
              <a:off x="361950" y="1503318"/>
              <a:ext cx="10807700" cy="35934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王师傅用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根木条钉成一个四边形木架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要使这个木架不变形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他至少还要再钉上几根木条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?(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根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根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根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根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5"/>
          <p:cNvSpPr>
            <a:spLocks noChangeAspect="1"/>
          </p:cNvSpPr>
          <p:nvPr/>
        </p:nvSpPr>
        <p:spPr>
          <a:xfrm>
            <a:off x="5714921" y="1650363"/>
            <a:ext cx="364091" cy="542326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246" y="1085725"/>
            <a:ext cx="9402308" cy="2565634"/>
            <a:chOff x="361950" y="1655911"/>
            <a:chExt cx="11847561" cy="3232382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504453" y="2354466"/>
            <a:ext cx="11705058" cy="2533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Document" r:id="rId3" imgW="3839210" imgH="831850" progId="Word.Document.12">
                    <p:embed/>
                  </p:oleObj>
                </mc:Choice>
                <mc:Fallback>
                  <p:oleObj name="Document" r:id="rId3" imgW="3839210" imgH="831850" progId="Word.Document.12">
                    <p:embed/>
                    <p:pic>
                      <p:nvPicPr>
                        <p:cNvPr id="0" name="图片 819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4453" y="2354466"/>
                          <a:ext cx="11705058" cy="25338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>
              <a:spLocks noChangeAspect="1"/>
            </p:cNvSpPr>
            <p:nvPr/>
          </p:nvSpPr>
          <p:spPr>
            <a:xfrm>
              <a:off x="361950" y="1655911"/>
              <a:ext cx="10807700" cy="30024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已知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AB=AC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BD=CD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则可推出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A.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ABD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≌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BCD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B.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ABD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≌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ACD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C.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ACD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≌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BCD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D.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≌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BDE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5772067" y="1085725"/>
            <a:ext cx="364091" cy="542326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246" y="898713"/>
            <a:ext cx="10145207" cy="2884997"/>
            <a:chOff x="361950" y="1132268"/>
            <a:chExt cx="12783665" cy="3634740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1440557" y="1997543"/>
            <a:ext cx="11705058" cy="2565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Document" r:id="rId3" imgW="3839210" imgH="842645" progId="Word.Document.12">
                    <p:embed/>
                  </p:oleObj>
                </mc:Choice>
                <mc:Fallback>
                  <p:oleObj name="Document" r:id="rId3" imgW="3839210" imgH="842645" progId="Word.Document.12">
                    <p:embed/>
                    <p:pic>
                      <p:nvPicPr>
                        <p:cNvPr id="0" name="图片 922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40557" y="1997543"/>
                          <a:ext cx="11705058" cy="25657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>
              <a:spLocks noChangeAspect="1"/>
            </p:cNvSpPr>
            <p:nvPr/>
          </p:nvSpPr>
          <p:spPr>
            <a:xfrm>
              <a:off x="361950" y="1132268"/>
              <a:ext cx="10807700" cy="36347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AB=AC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EB=EC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则由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“SSS”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可以判定</a:t>
              </a: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A.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ABD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≌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ACD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B.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≌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ACE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C.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BDE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≌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CDE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以上答案都不对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628922" y="1314344"/>
            <a:ext cx="364091" cy="542326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514177"/>
            <a:ext cx="9289217" cy="3844702"/>
            <a:chOff x="0" y="647799"/>
            <a:chExt cx="11705058" cy="4843850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647799"/>
              <a:ext cx="10807700" cy="2442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工人师傅常用角尺平分一个任意角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做法是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AOB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的边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OA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OB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上分别取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OM=ON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移动角尺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使角尺的两边相同的刻度分别与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重合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得到∠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AOB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的平分线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OP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做法中用到三角形全等的判定方法是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0" y="3420818"/>
            <a:ext cx="11705058" cy="2070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Document" r:id="rId3" imgW="3839210" imgH="681355" progId="Word.Document.12">
                    <p:embed/>
                  </p:oleObj>
                </mc:Choice>
                <mc:Fallback>
                  <p:oleObj name="Document" r:id="rId3" imgW="3839210" imgH="681355" progId="Word.Document.12">
                    <p:embed/>
                    <p:pic>
                      <p:nvPicPr>
                        <p:cNvPr id="0" name="图片 1024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3420818"/>
                          <a:ext cx="11705058" cy="2070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4171978" y="1911043"/>
            <a:ext cx="6803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SSS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2837" y="1194522"/>
          <a:ext cx="8415806" cy="289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文档" r:id="rId3" imgW="3479165" imgH="1200785" progId="Word.Document.12">
                  <p:embed/>
                </p:oleObj>
              </mc:Choice>
              <mc:Fallback>
                <p:oleObj name="文档" r:id="rId3" imgW="3479165" imgH="1200785" progId="Word.Document.12">
                  <p:embed/>
                  <p:pic>
                    <p:nvPicPr>
                      <p:cNvPr id="0" name="图片 112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837" y="1194522"/>
                        <a:ext cx="8415806" cy="2890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5142100" y="1141460"/>
            <a:ext cx="2575101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AC</a:t>
            </a:r>
            <a:r>
              <a:rPr lang="en-US" altLang="zh-CN" dirty="0">
                <a:ea typeface="宋体" panose="02010600030101010101" pitchFamily="2" charset="-122"/>
              </a:rPr>
              <a:t>=</a:t>
            </a:r>
            <a:r>
              <a:rPr lang="en-US" altLang="zh-CN" i="1" dirty="0">
                <a:ea typeface="宋体" panose="02010600030101010101" pitchFamily="2" charset="-122"/>
              </a:rPr>
              <a:t>DB</a:t>
            </a: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i="1" dirty="0">
                <a:ea typeface="宋体" panose="02010600030101010101" pitchFamily="2" charset="-122"/>
              </a:rPr>
              <a:t>AB</a:t>
            </a:r>
            <a:r>
              <a:rPr lang="en-US" altLang="zh-CN" dirty="0">
                <a:ea typeface="宋体" panose="02010600030101010101" pitchFamily="2" charset="-122"/>
              </a:rPr>
              <a:t>=</a:t>
            </a:r>
            <a:r>
              <a:rPr lang="en-US" altLang="zh-CN" i="1" dirty="0">
                <a:ea typeface="宋体" panose="02010600030101010101" pitchFamily="2" charset="-122"/>
              </a:rPr>
              <a:t>CD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652968"/>
          <a:ext cx="8418051" cy="396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3" imgW="3479165" imgH="1638300" progId="Word.Document.12">
                  <p:embed/>
                </p:oleObj>
              </mc:Choice>
              <mc:Fallback>
                <p:oleObj name="Document" r:id="rId3" imgW="3479165" imgH="1638300" progId="Word.Document.12">
                  <p:embed/>
                  <p:pic>
                    <p:nvPicPr>
                      <p:cNvPr id="0" name="图片 122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652968"/>
                        <a:ext cx="8418051" cy="3962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3143349" y="1686865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1140419"/>
          <a:ext cx="8418051" cy="300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3" imgW="3479165" imgH="1242060" progId="Word.Document.12">
                  <p:embed/>
                </p:oleObj>
              </mc:Choice>
              <mc:Fallback>
                <p:oleObj name="Document" r:id="rId3" imgW="3479165" imgH="1242060" progId="Word.Document.12">
                  <p:embed/>
                  <p:pic>
                    <p:nvPicPr>
                      <p:cNvPr id="0" name="图片 133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1140419"/>
                        <a:ext cx="8418051" cy="3004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3858269" y="1749758"/>
            <a:ext cx="5905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DE</a:t>
            </a:r>
            <a:endParaRPr lang="zh-CN" altLang="en-US" dirty="0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257753" y="1749758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endParaRPr lang="zh-CN" altLang="en-US" dirty="0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3086203" y="2391982"/>
            <a:ext cx="572950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AC</a:t>
            </a:r>
            <a:endParaRPr lang="zh-CN" altLang="en-US" dirty="0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265232" y="2391982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endParaRPr lang="zh-CN" altLang="en-US" dirty="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3784850" y="3028988"/>
            <a:ext cx="572950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 err="1">
                <a:ea typeface="宋体" panose="02010600030101010101" pitchFamily="2" charset="-122"/>
              </a:rPr>
              <a:t>EF</a:t>
            </a:r>
            <a:endParaRPr lang="zh-CN" altLang="en-US" dirty="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654926" y="3524984"/>
            <a:ext cx="6803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SSS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4005" y="909959"/>
          <a:ext cx="8415806" cy="104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文档" r:id="rId3" imgW="3479165" imgH="452755" progId="Word.Document.12">
                  <p:embed/>
                </p:oleObj>
              </mc:Choice>
              <mc:Fallback>
                <p:oleObj name="文档" r:id="rId3" imgW="3479165" imgH="452755" progId="Word.Document.12">
                  <p:embed/>
                  <p:pic>
                    <p:nvPicPr>
                      <p:cNvPr id="0" name="图片 143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005" y="909959"/>
                        <a:ext cx="8415806" cy="104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1894860"/>
          <a:ext cx="8975810" cy="210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文档" r:id="rId5" imgW="4919345" imgH="1155065" progId="Word.Document.12">
                  <p:embed/>
                </p:oleObj>
              </mc:Choice>
              <mc:Fallback>
                <p:oleObj name="文档" r:id="rId5" imgW="4919345" imgH="1155065" progId="Word.Document.12">
                  <p:embed/>
                  <p:pic>
                    <p:nvPicPr>
                      <p:cNvPr id="0" name="图片 1434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364" y="1894860"/>
                        <a:ext cx="8975810" cy="210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287.jpg" descr="id:2147496436;FounderCES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6518213" y="1609086"/>
            <a:ext cx="1991096" cy="1570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86046" y="685641"/>
          <a:ext cx="8418051" cy="223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Document" r:id="rId3" imgW="3479165" imgH="923290" progId="Word.Document.12">
                  <p:embed/>
                </p:oleObj>
              </mc:Choice>
              <mc:Fallback>
                <p:oleObj name="Document" r:id="rId3" imgW="3479165" imgH="923290" progId="Word.Document.12">
                  <p:embed/>
                  <p:pic>
                    <p:nvPicPr>
                      <p:cNvPr id="0" name="图片 153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046" y="685641"/>
                        <a:ext cx="8418051" cy="2230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2893730"/>
          <a:ext cx="8975810" cy="162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文档" r:id="rId5" imgW="4919345" imgH="890270" progId="Word.Document.12">
                  <p:embed/>
                </p:oleObj>
              </mc:Choice>
              <mc:Fallback>
                <p:oleObj name="文档" r:id="rId5" imgW="4919345" imgH="890270" progId="Word.Document.12">
                  <p:embed/>
                  <p:pic>
                    <p:nvPicPr>
                      <p:cNvPr id="0" name="图片 1536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364" y="2893730"/>
                        <a:ext cx="8975810" cy="1621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86046" y="724421"/>
          <a:ext cx="8418051" cy="222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Document" r:id="rId3" imgW="3479165" imgH="918845" progId="Word.Document.12">
                  <p:embed/>
                </p:oleObj>
              </mc:Choice>
              <mc:Fallback>
                <p:oleObj name="Document" r:id="rId3" imgW="3479165" imgH="918845" progId="Word.Document.12">
                  <p:embed/>
                  <p:pic>
                    <p:nvPicPr>
                      <p:cNvPr id="0" name="图片 163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046" y="724421"/>
                        <a:ext cx="8418051" cy="2222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2950885"/>
          <a:ext cx="8975810" cy="162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文档" r:id="rId5" imgW="4919345" imgH="890270" progId="Word.Document.12">
                  <p:embed/>
                </p:oleObj>
              </mc:Choice>
              <mc:Fallback>
                <p:oleObj name="文档" r:id="rId5" imgW="4919345" imgH="890270" progId="Word.Document.12">
                  <p:embed/>
                  <p:pic>
                    <p:nvPicPr>
                      <p:cNvPr id="0" name="图片 163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364" y="2950885"/>
                        <a:ext cx="8975810" cy="1621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7172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3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7177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8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7182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3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19" y="3224453"/>
            <a:ext cx="6143558" cy="670524"/>
            <a:chOff x="3369875" y="3523574"/>
            <a:chExt cx="6143232" cy="506413"/>
          </a:xfrm>
        </p:grpSpPr>
        <p:sp>
          <p:nvSpPr>
            <p:cNvPr id="7187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8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994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2837" y="601567"/>
          <a:ext cx="8415806" cy="99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文档" r:id="rId3" imgW="3479165" imgH="452755" progId="Word.Document.12">
                  <p:embed/>
                </p:oleObj>
              </mc:Choice>
              <mc:Fallback>
                <p:oleObj name="文档" r:id="rId3" imgW="3479165" imgH="452755" progId="Word.Document.12">
                  <p:embed/>
                  <p:pic>
                    <p:nvPicPr>
                      <p:cNvPr id="0" name="图片 174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837" y="601567"/>
                        <a:ext cx="8415806" cy="99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2790962"/>
          <a:ext cx="8975810" cy="210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文档" r:id="rId5" imgW="4919345" imgH="1155065" progId="Word.Document.12">
                  <p:embed/>
                </p:oleObj>
              </mc:Choice>
              <mc:Fallback>
                <p:oleObj name="文档" r:id="rId5" imgW="4919345" imgH="1155065" progId="Word.Document.12">
                  <p:embed/>
                  <p:pic>
                    <p:nvPicPr>
                      <p:cNvPr id="0" name="图片 174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364" y="2790962"/>
                        <a:ext cx="8975810" cy="210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c30.jpg" descr="id:2147496457;FounderCES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4958231" y="1096597"/>
            <a:ext cx="2128195" cy="1957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246" y="286031"/>
            <a:ext cx="8577067" cy="3143197"/>
            <a:chOff x="361950" y="360363"/>
            <a:chExt cx="10807700" cy="3960040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/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1295871"/>
              <a:ext cx="10807700" cy="30245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经历探索三角形全等条件的过程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体会利用操作、归纳获得数学结论的过程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掌握三角形全等的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“SSS”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条件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了解三角形的稳定性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</a:rPr>
                <a:t>3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在探索三角形全等条件及其应用过程中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能够进行有条理地思考并进行简单地推理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</a:rPr>
                <a:t>.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圆角矩形 3"/>
          <p:cNvSpPr>
            <a:spLocks noChangeArrowheads="1"/>
          </p:cNvSpPr>
          <p:nvPr/>
        </p:nvSpPr>
        <p:spPr bwMode="auto">
          <a:xfrm>
            <a:off x="2857343" y="457396"/>
            <a:ext cx="3314669" cy="423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72567" tIns="36283" rIns="72567" bIns="36283" anchor="ctr"/>
          <a:lstStyle>
            <a:lvl1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精 典 范 例                 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617" y="1328087"/>
          <a:ext cx="8418326" cy="263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3" imgW="3479165" imgH="1089660" progId="Word.Document.12">
                  <p:embed/>
                </p:oleObj>
              </mc:Choice>
              <mc:Fallback>
                <p:oleObj name="文档" r:id="rId3" imgW="3479165" imgH="1089660" progId="Word.Document.12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617" y="1328087"/>
                        <a:ext cx="8418326" cy="263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3143348" y="1812131"/>
            <a:ext cx="1199725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AC</a:t>
            </a:r>
            <a:r>
              <a:rPr lang="en-US" altLang="zh-CN" dirty="0">
                <a:ea typeface="宋体" panose="02010600030101010101" pitchFamily="2" charset="-122"/>
              </a:rPr>
              <a:t>=</a:t>
            </a:r>
            <a:r>
              <a:rPr lang="en-US" altLang="zh-CN" i="1" dirty="0">
                <a:ea typeface="宋体" panose="02010600030101010101" pitchFamily="2" charset="-122"/>
              </a:rPr>
              <a:t>DB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43192" y="667824"/>
          <a:ext cx="8369192" cy="97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文档" r:id="rId3" imgW="3477895" imgH="454025" progId="Word.Document.12">
                  <p:embed/>
                </p:oleObj>
              </mc:Choice>
              <mc:Fallback>
                <p:oleObj name="文档" r:id="rId3" imgW="3477895" imgH="454025" progId="Word.Document.12">
                  <p:embed/>
                  <p:pic>
                    <p:nvPicPr>
                      <p:cNvPr id="0" name="图片 20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192" y="667824"/>
                        <a:ext cx="8369192" cy="971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3143298"/>
          <a:ext cx="8975810" cy="161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文档" r:id="rId5" imgW="4918075" imgH="888365" progId="Word.Document.12">
                  <p:embed/>
                </p:oleObj>
              </mc:Choice>
              <mc:Fallback>
                <p:oleObj name="文档" r:id="rId5" imgW="4918075" imgH="888365" progId="Word.Document.12">
                  <p:embed/>
                  <p:pic>
                    <p:nvPicPr>
                      <p:cNvPr id="0" name="图片 20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364" y="3143298"/>
                        <a:ext cx="8975810" cy="1619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c26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6057797" y="1121415"/>
            <a:ext cx="2057258" cy="3222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20761"/>
          <a:ext cx="8418051" cy="294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文档" r:id="rId3" imgW="3477895" imgH="1219200" progId="Word.Document.12">
                  <p:embed/>
                </p:oleObj>
              </mc:Choice>
              <mc:Fallback>
                <p:oleObj name="文档" r:id="rId3" imgW="3477895" imgH="1219200" progId="Word.Document.1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20761"/>
                        <a:ext cx="8418051" cy="2946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8057910" y="857105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稳定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399434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/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 式 练 习                 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2837" y="1299106"/>
          <a:ext cx="8415806" cy="26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文档" r:id="rId3" imgW="3479165" imgH="1115695" progId="Word.Document.12">
                  <p:embed/>
                </p:oleObj>
              </mc:Choice>
              <mc:Fallback>
                <p:oleObj name="文档" r:id="rId3" imgW="3479165" imgH="1115695" progId="Word.Document.12">
                  <p:embed/>
                  <p:pic>
                    <p:nvPicPr>
                      <p:cNvPr id="0" name="图片 4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837" y="1299106"/>
                        <a:ext cx="8415806" cy="26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4570740" y="1238815"/>
            <a:ext cx="1217357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ea typeface="宋体" panose="02010600030101010101" pitchFamily="2" charset="-122"/>
              </a:rPr>
              <a:t>BD</a:t>
            </a:r>
            <a:r>
              <a:rPr lang="en-US" altLang="zh-CN" dirty="0">
                <a:ea typeface="宋体" panose="02010600030101010101" pitchFamily="2" charset="-122"/>
              </a:rPr>
              <a:t>=</a:t>
            </a:r>
            <a:r>
              <a:rPr lang="en-US" altLang="zh-CN" i="1" dirty="0">
                <a:ea typeface="宋体" panose="02010600030101010101" pitchFamily="2" charset="-122"/>
              </a:rPr>
              <a:t>CD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514177"/>
          <a:ext cx="8418051" cy="212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3" imgW="3477895" imgH="879475" progId="Word.Document.12">
                  <p:embed/>
                </p:oleObj>
              </mc:Choice>
              <mc:Fallback>
                <p:oleObj name="文档" r:id="rId3" imgW="3477895" imgH="879475" progId="Word.Document.12">
                  <p:embed/>
                  <p:pic>
                    <p:nvPicPr>
                      <p:cNvPr id="0" name="图片 51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514177"/>
                        <a:ext cx="8418051" cy="2125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2562010"/>
          <a:ext cx="8975810" cy="259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文档" r:id="rId5" imgW="4919345" imgH="1420495" progId="Word.Document.12">
                  <p:embed/>
                </p:oleObj>
              </mc:Choice>
              <mc:Fallback>
                <p:oleObj name="文档" r:id="rId5" imgW="4919345" imgH="1420495" progId="Word.Document.12">
                  <p:embed/>
                  <p:pic>
                    <p:nvPicPr>
                      <p:cNvPr id="0" name="图片 51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364" y="2562010"/>
                        <a:ext cx="8975810" cy="2590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247" y="919800"/>
            <a:ext cx="14281769" cy="2852200"/>
            <a:chOff x="361950" y="1007839"/>
            <a:chExt cx="17996021" cy="3593420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6652913" y="1773770"/>
            <a:ext cx="11705058" cy="2797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Document" r:id="rId3" imgW="3839210" imgH="918845" progId="Word.Document.12">
                    <p:embed/>
                  </p:oleObj>
                </mc:Choice>
                <mc:Fallback>
                  <p:oleObj name="Document" r:id="rId3" imgW="3839210" imgH="918845" progId="Word.Document.12">
                    <p:embed/>
                    <p:pic>
                      <p:nvPicPr>
                        <p:cNvPr id="0" name="图片 614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52913" y="1773770"/>
                          <a:ext cx="11705058" cy="27977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>
              <a:spLocks noChangeAspect="1"/>
            </p:cNvSpPr>
            <p:nvPr/>
          </p:nvSpPr>
          <p:spPr>
            <a:xfrm>
              <a:off x="361950" y="1007839"/>
              <a:ext cx="10807700" cy="35934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工人师傅砌门时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常用木条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EF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固定长方形门框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ABCD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使其不变形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这种做法的根据是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两点之间线段最短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直角三角形的两个锐角互余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三角形三个内角的和等于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180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°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1179195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三角形的稳定性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4914876" y="1434194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293</Words>
  <Application>Microsoft Office PowerPoint</Application>
  <PresentationFormat>全屏显示(16:9)</PresentationFormat>
  <Paragraphs>58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2020-02-05T15:44:00Z</dcterms:created>
  <dcterms:modified xsi:type="dcterms:W3CDTF">2023-01-16T13:56:19Z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3BA5CD82FD154BBFB38E6824AD025C27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