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handoutMasterIdLst>
    <p:handoutMasterId r:id="rId18"/>
  </p:handoutMasterIdLst>
  <p:sldIdLst>
    <p:sldId id="262" r:id="rId2"/>
    <p:sldId id="317" r:id="rId3"/>
    <p:sldId id="318" r:id="rId4"/>
    <p:sldId id="319" r:id="rId5"/>
    <p:sldId id="320" r:id="rId6"/>
    <p:sldId id="306" r:id="rId7"/>
    <p:sldId id="321" r:id="rId8"/>
    <p:sldId id="322" r:id="rId9"/>
    <p:sldId id="323" r:id="rId10"/>
    <p:sldId id="324" r:id="rId11"/>
    <p:sldId id="325" r:id="rId12"/>
    <p:sldId id="326" r:id="rId13"/>
    <p:sldId id="327" r:id="rId14"/>
    <p:sldId id="328" r:id="rId15"/>
    <p:sldId id="329" r:id="rId1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47">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CC"/>
    <a:srgbClr val="00A1E9"/>
    <a:srgbClr val="FFF100"/>
    <a:srgbClr val="17B7FF"/>
    <a:srgbClr val="02B0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333" autoAdjust="0"/>
  </p:normalViewPr>
  <p:slideViewPr>
    <p:cSldViewPr snapToGrid="0">
      <p:cViewPr varScale="1">
        <p:scale>
          <a:sx n="116" d="100"/>
          <a:sy n="116" d="100"/>
        </p:scale>
        <p:origin x="-336" y="-96"/>
      </p:cViewPr>
      <p:guideLst>
        <p:guide orient="horz" pos="2147"/>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2023-01-16</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章节">
    <p:spTree>
      <p:nvGrpSpPr>
        <p:cNvPr id="1" name=""/>
        <p:cNvGrpSpPr/>
        <p:nvPr/>
      </p:nvGrpSpPr>
      <p:grpSpPr>
        <a:xfrm>
          <a:off x="0" y="0"/>
          <a:ext cx="0" cy="0"/>
          <a:chOff x="0" y="0"/>
          <a:chExt cx="0" cy="0"/>
        </a:xfrm>
      </p:grpSpPr>
      <p:sp>
        <p:nvSpPr>
          <p:cNvPr id="2" name="矩形 1"/>
          <p:cNvSpPr/>
          <p:nvPr userDrawn="1"/>
        </p:nvSpPr>
        <p:spPr>
          <a:xfrm>
            <a:off x="0" y="2387600"/>
            <a:ext cx="12192000" cy="184150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标题 1"/>
          <p:cNvSpPr>
            <a:spLocks noGrp="1"/>
          </p:cNvSpPr>
          <p:nvPr>
            <p:ph type="ctrTitle"/>
          </p:nvPr>
        </p:nvSpPr>
        <p:spPr>
          <a:xfrm>
            <a:off x="0" y="2387600"/>
            <a:ext cx="12192000" cy="1841500"/>
          </a:xfrm>
          <a:prstGeom prst="rect">
            <a:avLst/>
          </a:prstGeom>
        </p:spPr>
        <p:txBody>
          <a:bodyPr anchor="ctr"/>
          <a:lstStyle>
            <a:lvl1pPr algn="ctr">
              <a:defRPr sz="4400">
                <a:solidFill>
                  <a:schemeClr val="bg1"/>
                </a:solidFill>
                <a:latin typeface="Adobe 黑体 Std R" panose="020B0400000000000000" pitchFamily="34" charset="-122"/>
                <a:ea typeface="Adobe 黑体 Std R" panose="020B0400000000000000" pitchFamily="34" charset="-122"/>
              </a:defRPr>
            </a:lvl1pPr>
          </a:lstStyle>
          <a:p>
            <a:r>
              <a:rPr lang="zh-CN" altLang="en-US"/>
              <a:t>单击此处编辑母版标题样式</a:t>
            </a:r>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a:prstGeom prst="rect">
            <a:avLst/>
          </a:prstGeo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FD3B61F3-DABD-4D26-8DF9-C03C8A069B9B}" type="datetimeFigureOut">
              <a:rPr lang="zh-CN" altLang="en-US" smtClean="0"/>
              <a:t>2023-01-16</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2023-01-16</a:t>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自定义版式">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栏目一">
    <p:spTree>
      <p:nvGrpSpPr>
        <p:cNvPr id="1" name=""/>
        <p:cNvGrpSpPr/>
        <p:nvPr/>
      </p:nvGrpSpPr>
      <p:grpSpPr>
        <a:xfrm>
          <a:off x="0" y="0"/>
          <a:ext cx="0" cy="0"/>
          <a:chOff x="0" y="0"/>
          <a:chExt cx="0" cy="0"/>
        </a:xfrm>
      </p:grpSpPr>
      <p:sp>
        <p:nvSpPr>
          <p:cNvPr id="7" name="同侧圆角矩形 6">
            <a:hlinkClick r:id="rId2" action="ppaction://hlinksldjump" tooltip="点击进入"/>
          </p:cNvPr>
          <p:cNvSpPr/>
          <p:nvPr userDrawn="1"/>
        </p:nvSpPr>
        <p:spPr>
          <a:xfrm>
            <a:off x="2841961" y="469878"/>
            <a:ext cx="1822709" cy="431244"/>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rgbClr val="C00000"/>
                </a:solidFill>
                <a:latin typeface="微软雅黑" panose="020B0503020204020204" pitchFamily="34" charset="-122"/>
                <a:ea typeface="微软雅黑" panose="020B0503020204020204" pitchFamily="34" charset="-122"/>
              </a:rPr>
              <a:t>基础知识回顾</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栏目二">
    <p:spTree>
      <p:nvGrpSpPr>
        <p:cNvPr id="1" name=""/>
        <p:cNvGrpSpPr/>
        <p:nvPr/>
      </p:nvGrpSpPr>
      <p:grpSpPr>
        <a:xfrm>
          <a:off x="0" y="0"/>
          <a:ext cx="0" cy="0"/>
          <a:chOff x="0" y="0"/>
          <a:chExt cx="0" cy="0"/>
        </a:xfrm>
      </p:grpSpPr>
      <p:sp>
        <p:nvSpPr>
          <p:cNvPr id="8" name="同侧圆角矩形 7">
            <a:hlinkClick r:id="" action="ppaction://noaction"/>
          </p:cNvPr>
          <p:cNvSpPr/>
          <p:nvPr userDrawn="1"/>
        </p:nvSpPr>
        <p:spPr>
          <a:xfrm>
            <a:off x="5645022" y="469877"/>
            <a:ext cx="1822709" cy="431244"/>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rgbClr val="C00000"/>
                </a:solidFill>
                <a:latin typeface="微软雅黑" panose="020B0503020204020204" pitchFamily="34" charset="-122"/>
                <a:ea typeface="微软雅黑" panose="020B0503020204020204" pitchFamily="34" charset="-122"/>
              </a:rPr>
              <a:t>综合能力提升</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栏目三">
    <p:spTree>
      <p:nvGrpSpPr>
        <p:cNvPr id="1" name=""/>
        <p:cNvGrpSpPr/>
        <p:nvPr/>
      </p:nvGrpSpPr>
      <p:grpSpPr>
        <a:xfrm>
          <a:off x="0" y="0"/>
          <a:ext cx="0" cy="0"/>
          <a:chOff x="0" y="0"/>
          <a:chExt cx="0" cy="0"/>
        </a:xfrm>
      </p:grpSpPr>
      <p:sp>
        <p:nvSpPr>
          <p:cNvPr id="10" name="同侧圆角矩形 9">
            <a:hlinkClick r:id="" action="ppaction://noaction"/>
          </p:cNvPr>
          <p:cNvSpPr/>
          <p:nvPr userDrawn="1"/>
        </p:nvSpPr>
        <p:spPr>
          <a:xfrm>
            <a:off x="8346221" y="469877"/>
            <a:ext cx="1822709" cy="431244"/>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rgbClr val="C00000"/>
                </a:solidFill>
                <a:latin typeface="微软雅黑" panose="020B0503020204020204" pitchFamily="34" charset="-122"/>
                <a:ea typeface="微软雅黑" panose="020B0503020204020204" pitchFamily="34" charset="-122"/>
              </a:rPr>
              <a:t>直击中考冲刺练</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栏目四">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FD3B61F3-DABD-4D26-8DF9-C03C8A069B9B}" type="datetimeFigureOut">
              <a:rPr lang="zh-CN" altLang="en-US" smtClean="0"/>
              <a:t>2023-01-16</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p>
        </p:txBody>
      </p:sp>
      <p:sp>
        <p:nvSpPr>
          <p:cNvPr id="4" name="文本占位符 3"/>
          <p:cNvSpPr>
            <a:spLocks noGrp="1"/>
          </p:cNvSpPr>
          <p:nvPr>
            <p:ph type="body" sz="half" idx="2" hasCustomPrompt="1"/>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FD3B61F3-DABD-4D26-8DF9-C03C8A069B9B}" type="datetimeFigureOut">
              <a:rPr lang="zh-CN" altLang="en-US" smtClean="0"/>
              <a:t>2023-01-16</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2465410" y="0"/>
            <a:ext cx="9105900" cy="46738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a:xfrm>
            <a:off x="838200" y="1803400"/>
            <a:ext cx="10515600" cy="4373563"/>
          </a:xfrm>
          <a:prstGeom prst="rect">
            <a:avLst/>
          </a:prstGeo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FD3B61F3-DABD-4D26-8DF9-C03C8A069B9B}" type="datetimeFigureOut">
              <a:rPr lang="zh-CN" altLang="en-US" smtClean="0"/>
              <a:t>2023-01-16</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 Target="../slides/slide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 Target="../slides/slide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矩形 6"/>
          <p:cNvSpPr/>
          <p:nvPr/>
        </p:nvSpPr>
        <p:spPr>
          <a:xfrm>
            <a:off x="2465410" y="467380"/>
            <a:ext cx="8363391" cy="44134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8" name="矩形 7"/>
          <p:cNvSpPr/>
          <p:nvPr/>
        </p:nvSpPr>
        <p:spPr>
          <a:xfrm>
            <a:off x="-1" y="6738379"/>
            <a:ext cx="12209381" cy="128253"/>
          </a:xfrm>
          <a:prstGeom prst="rect">
            <a:avLst/>
          </a:prstGeom>
          <a:solidFill>
            <a:srgbClr val="02B0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p>
        </p:txBody>
      </p:sp>
      <p:sp>
        <p:nvSpPr>
          <p:cNvPr id="9" name="矩形 8"/>
          <p:cNvSpPr/>
          <p:nvPr/>
        </p:nvSpPr>
        <p:spPr>
          <a:xfrm>
            <a:off x="10896533" y="467380"/>
            <a:ext cx="1295467" cy="44134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rgbClr val="FFC000"/>
              </a:solidFill>
            </a:endParaRPr>
          </a:p>
        </p:txBody>
      </p:sp>
      <p:sp>
        <p:nvSpPr>
          <p:cNvPr id="10" name="矩形 9"/>
          <p:cNvSpPr/>
          <p:nvPr/>
        </p:nvSpPr>
        <p:spPr>
          <a:xfrm>
            <a:off x="1" y="0"/>
            <a:ext cx="2423592" cy="90872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kern="1200">
                <a:solidFill>
                  <a:schemeClr val="lt1"/>
                </a:solidFill>
                <a:effectLst/>
                <a:latin typeface="+mn-lt"/>
                <a:ea typeface="+mn-ea"/>
                <a:cs typeface="+mn-cs"/>
              </a:rPr>
              <a:t>Unit</a:t>
            </a:r>
            <a:r>
              <a:rPr lang="en-US" altLang="zh-CN" sz="2400" kern="1200">
                <a:solidFill>
                  <a:schemeClr val="lt1"/>
                </a:solidFill>
                <a:effectLst/>
                <a:latin typeface="+mn-lt"/>
                <a:ea typeface="+mn-ea"/>
                <a:cs typeface="+mn-cs"/>
              </a:rPr>
              <a:t> </a:t>
            </a:r>
            <a:r>
              <a:rPr lang="en-US" altLang="zh-CN" sz="2400" b="1" kern="1200">
                <a:solidFill>
                  <a:schemeClr val="lt1"/>
                </a:solidFill>
                <a:effectLst/>
                <a:latin typeface="+mn-lt"/>
                <a:ea typeface="+mn-ea"/>
                <a:cs typeface="+mn-cs"/>
              </a:rPr>
              <a:t>2</a:t>
            </a:r>
            <a:endParaRPr lang="zh-CN" altLang="en-US" sz="2400" b="1" dirty="0">
              <a:latin typeface="黑体" panose="02010609060101010101" pitchFamily="2" charset="-122"/>
              <a:ea typeface="黑体" panose="02010609060101010101" pitchFamily="2" charset="-122"/>
            </a:endParaRPr>
          </a:p>
        </p:txBody>
      </p:sp>
      <p:sp>
        <p:nvSpPr>
          <p:cNvPr id="12" name="同侧圆角矩形 11">
            <a:hlinkClick r:id="rId13" action="ppaction://hlinksldjump" tooltip="点击进入"/>
          </p:cNvPr>
          <p:cNvSpPr/>
          <p:nvPr/>
        </p:nvSpPr>
        <p:spPr>
          <a:xfrm>
            <a:off x="2833306" y="485731"/>
            <a:ext cx="1822709" cy="392040"/>
          </a:xfrm>
          <a:prstGeom prst="round2SameRect">
            <a:avLst/>
          </a:prstGeom>
          <a:gradFill flip="none" rotWithShape="1">
            <a:gsLst>
              <a:gs pos="0">
                <a:srgbClr val="17B7FF"/>
              </a:gs>
              <a:gs pos="100000">
                <a:srgbClr val="00A1E9"/>
              </a:gs>
            </a:gsLst>
            <a:lin ang="5400000" scaled="1"/>
            <a:tileRect/>
          </a:gradFill>
          <a:ln>
            <a:solidFill>
              <a:srgbClr val="00A1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chemeClr val="bg1"/>
                </a:solidFill>
                <a:latin typeface="微软雅黑" panose="020B0503020204020204" pitchFamily="34" charset="-122"/>
                <a:ea typeface="微软雅黑" panose="020B0503020204020204" pitchFamily="34" charset="-122"/>
              </a:rPr>
              <a:t>基础知识回顾</a:t>
            </a:r>
          </a:p>
        </p:txBody>
      </p:sp>
      <p:sp>
        <p:nvSpPr>
          <p:cNvPr id="13" name="灯片编号占位符 3"/>
          <p:cNvSpPr txBox="1"/>
          <p:nvPr/>
        </p:nvSpPr>
        <p:spPr>
          <a:xfrm>
            <a:off x="10968141" y="491385"/>
            <a:ext cx="1223860" cy="401006"/>
          </a:xfrm>
          <a:prstGeom prst="rect">
            <a:avLst/>
          </a:prstGeom>
        </p:spPr>
        <p:txBody>
          <a:bodyPr anchor="ctr"/>
          <a:lstStyle>
            <a:defPPr>
              <a:defRPr lang="zh-CN"/>
            </a:defPPr>
            <a:lvl1pPr marL="0" algn="l" defTabSz="914400" rtl="0" eaLnBrk="1" latinLnBrk="0" hangingPunct="1">
              <a:defRPr sz="1800" kern="1200">
                <a:solidFill>
                  <a:srgbClr val="FFC000"/>
                </a:solidFill>
                <a:latin typeface="+mj-ea"/>
                <a:ea typeface="+mj-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dirty="0">
                <a:solidFill>
                  <a:schemeClr val="bg1">
                    <a:lumMod val="95000"/>
                  </a:schemeClr>
                </a:solidFill>
              </a:rPr>
              <a:t>-</a:t>
            </a:r>
            <a:fld id="{4BF17FCF-D4DA-449D-A468-DDB7E43619E6}" type="slidenum">
              <a:rPr lang="zh-CN" altLang="en-US" dirty="0" smtClean="0">
                <a:solidFill>
                  <a:schemeClr val="bg1">
                    <a:lumMod val="95000"/>
                  </a:schemeClr>
                </a:solidFill>
              </a:rPr>
              <a:t>‹#›</a:t>
            </a:fld>
            <a:r>
              <a:rPr lang="en-US" altLang="zh-CN" dirty="0">
                <a:solidFill>
                  <a:schemeClr val="bg1">
                    <a:lumMod val="95000"/>
                  </a:schemeClr>
                </a:solidFill>
              </a:rPr>
              <a:t>-</a:t>
            </a:r>
            <a:endParaRPr lang="zh-CN" altLang="en-US" dirty="0">
              <a:solidFill>
                <a:schemeClr val="bg1">
                  <a:lumMod val="95000"/>
                </a:schemeClr>
              </a:solidFill>
            </a:endParaRPr>
          </a:p>
        </p:txBody>
      </p:sp>
      <p:sp>
        <p:nvSpPr>
          <p:cNvPr id="18" name="同侧圆角矩形 17">
            <a:hlinkClick r:id="rId14" action="ppaction://hlinksldjump" tooltip="点击进入"/>
          </p:cNvPr>
          <p:cNvSpPr/>
          <p:nvPr/>
        </p:nvSpPr>
        <p:spPr>
          <a:xfrm>
            <a:off x="5642525" y="485730"/>
            <a:ext cx="1822709" cy="392040"/>
          </a:xfrm>
          <a:prstGeom prst="round2SameRect">
            <a:avLst/>
          </a:prstGeom>
          <a:gradFill flip="none" rotWithShape="1">
            <a:gsLst>
              <a:gs pos="0">
                <a:srgbClr val="17B7FF"/>
              </a:gs>
              <a:gs pos="100000">
                <a:srgbClr val="00A1E9"/>
              </a:gs>
            </a:gsLst>
            <a:lin ang="5400000" scaled="1"/>
            <a:tileRect/>
          </a:gradFill>
          <a:ln>
            <a:solidFill>
              <a:srgbClr val="00A1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chemeClr val="bg1"/>
                </a:solidFill>
                <a:latin typeface="微软雅黑" panose="020B0503020204020204" pitchFamily="34" charset="-122"/>
                <a:ea typeface="微软雅黑" panose="020B0503020204020204" pitchFamily="34" charset="-122"/>
              </a:rPr>
              <a:t>综合能力提升</a:t>
            </a:r>
          </a:p>
        </p:txBody>
      </p:sp>
      <p:sp>
        <p:nvSpPr>
          <p:cNvPr id="21" name="标题 1"/>
          <p:cNvSpPr txBox="1"/>
          <p:nvPr/>
        </p:nvSpPr>
        <p:spPr>
          <a:xfrm>
            <a:off x="2719410" y="0"/>
            <a:ext cx="9105900" cy="467380"/>
          </a:xfrm>
          <a:prstGeom prst="rect">
            <a:avLst/>
          </a:prstGeom>
        </p:spPr>
        <p:txBody>
          <a:bodyPr anchor="b"/>
          <a:lstStyle>
            <a:lvl1pPr algn="l" defTabSz="914400" rtl="0" eaLnBrk="1" latinLnBrk="0" hangingPunct="1">
              <a:lnSpc>
                <a:spcPct val="90000"/>
              </a:lnSpc>
              <a:spcBef>
                <a:spcPct val="0"/>
              </a:spcBef>
              <a:buNone/>
              <a:defRPr lang="zh-CN" altLang="zh-CN" sz="2000" b="1" i="0" kern="1200" smtClean="0">
                <a:solidFill>
                  <a:schemeClr val="tx1"/>
                </a:solidFill>
                <a:effectLst/>
                <a:latin typeface="+mj-lt"/>
                <a:ea typeface="+mj-ea"/>
                <a:cs typeface="+mj-cs"/>
              </a:defRPr>
            </a:lvl1pPr>
          </a:lstStyle>
          <a:p>
            <a:r>
              <a:rPr lang="zh-CN" altLang="zh-CN"/>
              <a:t>第二课时　</a:t>
            </a:r>
            <a:r>
              <a:rPr lang="en-US" altLang="zh-CN"/>
              <a:t>Reading (  1  )</a:t>
            </a:r>
            <a:endParaRPr lang="zh-CN" altLang="zh-CN" sz="2000" b="1" i="0" kern="1200" dirty="0">
              <a:solidFill>
                <a:schemeClr val="tx1"/>
              </a:solidFill>
              <a:effectLst/>
              <a:latin typeface="+mj-lt"/>
              <a:ea typeface="+mj-ea"/>
              <a:cs typeface="+mj-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lang="zh-CN" altLang="zh-CN" sz="2000" b="1" i="0" kern="1200" smtClean="0">
          <a:solidFill>
            <a:schemeClr val="tx1"/>
          </a:solidFill>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a:spLocks noGrp="1"/>
          </p:cNvSpPr>
          <p:nvPr>
            <p:ph type="ctrTitle"/>
          </p:nvPr>
        </p:nvSpPr>
        <p:spPr>
          <a:xfrm>
            <a:off x="0" y="2387600"/>
            <a:ext cx="12192000" cy="1841500"/>
          </a:xfrm>
        </p:spPr>
        <p:txBody>
          <a:bodyPr/>
          <a:lstStyle/>
          <a:p>
            <a:r>
              <a:rPr lang="en-US" altLang="zh-CN" sz="7200" dirty="0" smtClean="0"/>
              <a:t>Travelling</a:t>
            </a:r>
            <a:endParaRPr lang="zh-CN" altLang="zh-CN" sz="7200" dirty="0"/>
          </a:p>
        </p:txBody>
      </p:sp>
      <p:sp>
        <p:nvSpPr>
          <p:cNvPr id="5" name="矩形 4"/>
          <p:cNvSpPr/>
          <p:nvPr/>
        </p:nvSpPr>
        <p:spPr>
          <a:xfrm>
            <a:off x="0" y="1234559"/>
            <a:ext cx="12192000" cy="830997"/>
          </a:xfrm>
          <a:prstGeom prst="rect">
            <a:avLst/>
          </a:prstGeom>
        </p:spPr>
        <p:txBody>
          <a:bodyPr wrap="square">
            <a:spAutoFit/>
          </a:bodyPr>
          <a:lstStyle/>
          <a:p>
            <a:pPr algn="ctr"/>
            <a:r>
              <a:rPr lang="en-US" altLang="zh-CN" sz="4800" dirty="0"/>
              <a:t>Unit </a:t>
            </a:r>
            <a:r>
              <a:rPr lang="en-US" altLang="zh-CN" sz="4800" dirty="0" smtClean="0"/>
              <a:t>2</a:t>
            </a:r>
            <a:endParaRPr lang="zh-CN" altLang="en-US" sz="4800" dirty="0"/>
          </a:p>
        </p:txBody>
      </p:sp>
      <p:sp>
        <p:nvSpPr>
          <p:cNvPr id="6" name="矩形 5"/>
          <p:cNvSpPr/>
          <p:nvPr/>
        </p:nvSpPr>
        <p:spPr>
          <a:xfrm>
            <a:off x="0" y="4520684"/>
            <a:ext cx="12192000" cy="646331"/>
          </a:xfrm>
          <a:prstGeom prst="rect">
            <a:avLst/>
          </a:prstGeom>
        </p:spPr>
        <p:txBody>
          <a:bodyPr wrap="square">
            <a:spAutoFit/>
          </a:bodyPr>
          <a:lstStyle/>
          <a:p>
            <a:pPr algn="ctr"/>
            <a:r>
              <a:rPr lang="zh-CN" altLang="zh-CN" sz="3600" b="1" dirty="0" smtClean="0">
                <a:latin typeface="微软雅黑" panose="020B0503020204020204" pitchFamily="34" charset="-122"/>
                <a:ea typeface="微软雅黑" panose="020B0503020204020204" pitchFamily="34" charset="-122"/>
              </a:rPr>
              <a:t>第</a:t>
            </a:r>
            <a:r>
              <a:rPr lang="en-US" altLang="zh-CN" sz="3600" b="1" dirty="0" smtClean="0">
                <a:latin typeface="微软雅黑" panose="020B0503020204020204" pitchFamily="34" charset="-122"/>
                <a:ea typeface="微软雅黑" panose="020B0503020204020204" pitchFamily="34" charset="-122"/>
              </a:rPr>
              <a:t>2</a:t>
            </a:r>
            <a:r>
              <a:rPr lang="zh-CN" altLang="zh-CN" sz="3600" b="1" dirty="0" smtClean="0">
                <a:latin typeface="微软雅黑" panose="020B0503020204020204" pitchFamily="34" charset="-122"/>
                <a:ea typeface="微软雅黑" panose="020B0503020204020204" pitchFamily="34" charset="-122"/>
              </a:rPr>
              <a:t>课</a:t>
            </a:r>
            <a:r>
              <a:rPr lang="zh-CN" altLang="zh-CN" sz="3600" b="1" dirty="0">
                <a:latin typeface="微软雅黑" panose="020B0503020204020204" pitchFamily="34" charset="-122"/>
                <a:ea typeface="微软雅黑" panose="020B0503020204020204" pitchFamily="34" charset="-122"/>
              </a:rPr>
              <a:t>时</a:t>
            </a:r>
            <a:endParaRPr lang="zh-CN" altLang="en-US" sz="3600" b="1" dirty="0">
              <a:latin typeface="微软雅黑" panose="020B0503020204020204" pitchFamily="34" charset="-122"/>
              <a:ea typeface="微软雅黑" panose="020B0503020204020204" pitchFamily="34" charset="-122"/>
            </a:endParaRPr>
          </a:p>
        </p:txBody>
      </p:sp>
      <p:sp>
        <p:nvSpPr>
          <p:cNvPr id="7" name="矩形 6"/>
          <p:cNvSpPr/>
          <p:nvPr/>
        </p:nvSpPr>
        <p:spPr>
          <a:xfrm>
            <a:off x="0" y="5954370"/>
            <a:ext cx="12192000" cy="565150"/>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8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294227"/>
            <a:ext cx="8128000" cy="4523546"/>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cs typeface="宋体" panose="02010600030101010101" pitchFamily="2" charset="-122"/>
              </a:rPr>
              <a:t>Ⅱ</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完形填空</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I</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m taking my family to Europe to </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1</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 </a:t>
            </a:r>
            <a:r>
              <a:rPr lang="en-US" altLang="zh-CN" sz="2200" dirty="0" err="1">
                <a:solidFill>
                  <a:srgbClr val="000000"/>
                </a:solidFill>
                <a:latin typeface="Times New Roman" panose="02020603050405020304" pitchFamily="18" charset="0"/>
                <a:cs typeface="Times New Roman" panose="02020603050405020304" pitchFamily="18" charset="0"/>
              </a:rPr>
              <a:t>trip.My</a:t>
            </a:r>
            <a:r>
              <a:rPr lang="en-US" altLang="zh-CN" sz="2200" dirty="0">
                <a:solidFill>
                  <a:srgbClr val="000000"/>
                </a:solidFill>
                <a:latin typeface="Times New Roman" panose="02020603050405020304" pitchFamily="18" charset="0"/>
                <a:cs typeface="Times New Roman" panose="02020603050405020304" pitchFamily="18" charset="0"/>
              </a:rPr>
              <a:t> wife and our two children are all going </a:t>
            </a:r>
            <a:r>
              <a:rPr lang="en-US" altLang="zh-CN" sz="2200" dirty="0" err="1">
                <a:solidFill>
                  <a:srgbClr val="000000"/>
                </a:solidFill>
                <a:latin typeface="Times New Roman" panose="02020603050405020304" pitchFamily="18" charset="0"/>
                <a:cs typeface="Times New Roman" panose="02020603050405020304" pitchFamily="18" charset="0"/>
              </a:rPr>
              <a:t>along.My</a:t>
            </a:r>
            <a:r>
              <a:rPr lang="en-US" altLang="zh-CN" sz="2200" dirty="0">
                <a:solidFill>
                  <a:srgbClr val="000000"/>
                </a:solidFill>
                <a:latin typeface="Times New Roman" panose="02020603050405020304" pitchFamily="18" charset="0"/>
                <a:cs typeface="Times New Roman" panose="02020603050405020304" pitchFamily="18" charset="0"/>
              </a:rPr>
              <a:t> brother is </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2</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to go with us for </a:t>
            </a:r>
            <a:r>
              <a:rPr lang="en-US" altLang="zh-CN" sz="2200" dirty="0" err="1">
                <a:solidFill>
                  <a:srgbClr val="000000"/>
                </a:solidFill>
                <a:latin typeface="Times New Roman" panose="02020603050405020304" pitchFamily="18" charset="0"/>
                <a:cs typeface="Times New Roman" panose="02020603050405020304" pitchFamily="18" charset="0"/>
              </a:rPr>
              <a:t>vacation.Because</a:t>
            </a:r>
            <a:r>
              <a:rPr lang="en-US" altLang="zh-CN" sz="2200" dirty="0">
                <a:solidFill>
                  <a:srgbClr val="000000"/>
                </a:solidFill>
                <a:latin typeface="Times New Roman" panose="02020603050405020304" pitchFamily="18" charset="0"/>
                <a:cs typeface="Times New Roman" panose="02020603050405020304" pitchFamily="18" charset="0"/>
              </a:rPr>
              <a:t> he </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3</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went to other </a:t>
            </a:r>
            <a:r>
              <a:rPr lang="en-US" altLang="zh-CN" sz="2200" dirty="0" err="1">
                <a:solidFill>
                  <a:srgbClr val="000000"/>
                </a:solidFill>
                <a:latin typeface="Times New Roman" panose="02020603050405020304" pitchFamily="18" charset="0"/>
                <a:cs typeface="Times New Roman" panose="02020603050405020304" pitchFamily="18" charset="0"/>
              </a:rPr>
              <a:t>countries,he</a:t>
            </a:r>
            <a:r>
              <a:rPr lang="en-US" altLang="zh-CN" sz="2200" dirty="0">
                <a:solidFill>
                  <a:srgbClr val="000000"/>
                </a:solidFill>
                <a:latin typeface="Times New Roman" panose="02020603050405020304" pitchFamily="18" charset="0"/>
                <a:cs typeface="Times New Roman" panose="02020603050405020304" pitchFamily="18" charset="0"/>
              </a:rPr>
              <a:t> is even more </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4</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than the </a:t>
            </a:r>
            <a:r>
              <a:rPr lang="en-US" altLang="zh-CN" sz="2200" dirty="0" err="1">
                <a:solidFill>
                  <a:srgbClr val="000000"/>
                </a:solidFill>
                <a:latin typeface="Times New Roman" panose="02020603050405020304" pitchFamily="18" charset="0"/>
                <a:cs typeface="Times New Roman" panose="02020603050405020304" pitchFamily="18" charset="0"/>
              </a:rPr>
              <a:t>children.He</a:t>
            </a:r>
            <a:r>
              <a:rPr lang="en-US" altLang="zh-CN" sz="2200" dirty="0">
                <a:solidFill>
                  <a:srgbClr val="000000"/>
                </a:solidFill>
                <a:latin typeface="Times New Roman" panose="02020603050405020304" pitchFamily="18" charset="0"/>
                <a:cs typeface="Times New Roman" panose="02020603050405020304" pitchFamily="18" charset="0"/>
              </a:rPr>
              <a:t> can</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t wait </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5</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.My father would like to stay at </a:t>
            </a:r>
            <a:r>
              <a:rPr lang="en-US" altLang="zh-CN" sz="2200" dirty="0" err="1">
                <a:solidFill>
                  <a:srgbClr val="000000"/>
                </a:solidFill>
                <a:latin typeface="Times New Roman" panose="02020603050405020304" pitchFamily="18" charset="0"/>
                <a:cs typeface="Times New Roman" panose="02020603050405020304" pitchFamily="18" charset="0"/>
              </a:rPr>
              <a:t>home,but</a:t>
            </a:r>
            <a:r>
              <a:rPr lang="en-US" altLang="zh-CN" sz="2200" dirty="0">
                <a:solidFill>
                  <a:srgbClr val="000000"/>
                </a:solidFill>
                <a:latin typeface="Times New Roman" panose="02020603050405020304" pitchFamily="18" charset="0"/>
                <a:cs typeface="Times New Roman" panose="02020603050405020304" pitchFamily="18" charset="0"/>
              </a:rPr>
              <a:t> we</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ll send him postcards from Europe.</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We</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re </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6</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next </a:t>
            </a:r>
            <a:r>
              <a:rPr lang="en-US" altLang="zh-CN" sz="2200" dirty="0" err="1">
                <a:solidFill>
                  <a:srgbClr val="000000"/>
                </a:solidFill>
                <a:latin typeface="Times New Roman" panose="02020603050405020304" pitchFamily="18" charset="0"/>
                <a:cs typeface="Times New Roman" panose="02020603050405020304" pitchFamily="18" charset="0"/>
              </a:rPr>
              <a:t>Friday.We</a:t>
            </a:r>
            <a:r>
              <a:rPr lang="en-US" altLang="zh-CN" sz="2200" dirty="0" err="1">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err="1">
                <a:solidFill>
                  <a:srgbClr val="000000"/>
                </a:solidFill>
                <a:latin typeface="Times New Roman" panose="02020603050405020304" pitchFamily="18" charset="0"/>
                <a:cs typeface="Times New Roman" panose="02020603050405020304" pitchFamily="18" charset="0"/>
              </a:rPr>
              <a:t>re</a:t>
            </a:r>
            <a:r>
              <a:rPr lang="en-US" altLang="zh-CN" sz="2200" dirty="0">
                <a:solidFill>
                  <a:srgbClr val="000000"/>
                </a:solidFill>
                <a:latin typeface="Times New Roman" panose="02020603050405020304" pitchFamily="18" charset="0"/>
                <a:cs typeface="Times New Roman" panose="02020603050405020304" pitchFamily="18" charset="0"/>
              </a:rPr>
              <a:t> going to New York by train,</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7</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we are going to take a ship to </a:t>
            </a:r>
            <a:r>
              <a:rPr lang="en-US" altLang="zh-CN" sz="2200" dirty="0" err="1">
                <a:solidFill>
                  <a:srgbClr val="000000"/>
                </a:solidFill>
                <a:latin typeface="Times New Roman" panose="02020603050405020304" pitchFamily="18" charset="0"/>
                <a:cs typeface="Times New Roman" panose="02020603050405020304" pitchFamily="18" charset="0"/>
              </a:rPr>
              <a:t>Europe.When</a:t>
            </a:r>
            <a:r>
              <a:rPr lang="en-US" altLang="zh-CN" sz="2200" dirty="0">
                <a:solidFill>
                  <a:srgbClr val="000000"/>
                </a:solidFill>
                <a:latin typeface="Times New Roman" panose="02020603050405020304" pitchFamily="18" charset="0"/>
                <a:cs typeface="Times New Roman" panose="02020603050405020304" pitchFamily="18" charset="0"/>
              </a:rPr>
              <a:t> we </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8</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in </a:t>
            </a:r>
            <a:r>
              <a:rPr lang="en-US" altLang="zh-CN" sz="2200" dirty="0" err="1">
                <a:solidFill>
                  <a:srgbClr val="000000"/>
                </a:solidFill>
                <a:latin typeface="Times New Roman" panose="02020603050405020304" pitchFamily="18" charset="0"/>
                <a:cs typeface="Times New Roman" panose="02020603050405020304" pitchFamily="18" charset="0"/>
              </a:rPr>
              <a:t>Europe,we</a:t>
            </a:r>
            <a:r>
              <a:rPr lang="en-US" altLang="zh-CN" sz="2200" dirty="0">
                <a:solidFill>
                  <a:srgbClr val="000000"/>
                </a:solidFill>
                <a:latin typeface="Times New Roman" panose="02020603050405020304" pitchFamily="18" charset="0"/>
                <a:cs typeface="Times New Roman" panose="02020603050405020304" pitchFamily="18" charset="0"/>
              </a:rPr>
              <a:t> are going to </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9</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countries for </a:t>
            </a:r>
            <a:r>
              <a:rPr lang="en-US" altLang="zh-CN" sz="2200" dirty="0" err="1">
                <a:solidFill>
                  <a:srgbClr val="000000"/>
                </a:solidFill>
                <a:latin typeface="Times New Roman" panose="02020603050405020304" pitchFamily="18" charset="0"/>
                <a:cs typeface="Times New Roman" panose="02020603050405020304" pitchFamily="18" charset="0"/>
              </a:rPr>
              <a:t>sightseeing.We</a:t>
            </a:r>
            <a:r>
              <a:rPr lang="en-US" altLang="zh-CN" sz="2200" dirty="0" err="1">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err="1">
                <a:solidFill>
                  <a:srgbClr val="000000"/>
                </a:solidFill>
                <a:latin typeface="Times New Roman" panose="02020603050405020304" pitchFamily="18" charset="0"/>
                <a:cs typeface="Times New Roman" panose="02020603050405020304" pitchFamily="18" charset="0"/>
              </a:rPr>
              <a:t>re</a:t>
            </a:r>
            <a:r>
              <a:rPr lang="en-US" altLang="zh-CN" sz="2200" dirty="0">
                <a:solidFill>
                  <a:srgbClr val="000000"/>
                </a:solidFill>
                <a:latin typeface="Times New Roman" panose="02020603050405020304" pitchFamily="18" charset="0"/>
                <a:cs typeface="Times New Roman" panose="02020603050405020304" pitchFamily="18" charset="0"/>
              </a:rPr>
              <a:t> going to those places by train or by bus and we</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re </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10</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 week </a:t>
            </a:r>
            <a:r>
              <a:rPr lang="en-US" altLang="zh-CN" sz="2200" dirty="0" err="1">
                <a:solidFill>
                  <a:srgbClr val="000000"/>
                </a:solidFill>
                <a:latin typeface="Times New Roman" panose="02020603050405020304" pitchFamily="18" charset="0"/>
                <a:cs typeface="Times New Roman" panose="02020603050405020304" pitchFamily="18" charset="0"/>
              </a:rPr>
              <a:t>there.Then</a:t>
            </a:r>
            <a:r>
              <a:rPr lang="en-US" altLang="zh-CN" sz="2200" dirty="0">
                <a:solidFill>
                  <a:srgbClr val="000000"/>
                </a:solidFill>
                <a:latin typeface="Times New Roman" panose="02020603050405020304" pitchFamily="18" charset="0"/>
                <a:cs typeface="Times New Roman" panose="02020603050405020304" pitchFamily="18" charset="0"/>
              </a:rPr>
              <a:t> we are flying home.</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495628"/>
            <a:ext cx="8128000" cy="4120743"/>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a:t>
            </a:r>
            <a:r>
              <a:rPr lang="en-US" altLang="zh-CN" sz="2200" dirty="0">
                <a:solidFill>
                  <a:srgbClr val="000000"/>
                </a:solidFill>
                <a:latin typeface="Times New Roman" panose="02020603050405020304" pitchFamily="18" charset="0"/>
                <a:cs typeface="Times New Roman" panose="02020603050405020304" pitchFamily="18" charset="0"/>
              </a:rPr>
              <a:t>  )1.A.do	</a:t>
            </a:r>
            <a:r>
              <a:rPr lang="en-US" altLang="zh-CN" sz="2200" dirty="0" smtClean="0">
                <a:solidFill>
                  <a:srgbClr val="000000"/>
                </a:solidFill>
                <a:latin typeface="Times New Roman" panose="02020603050405020304" pitchFamily="18" charset="0"/>
                <a:cs typeface="Times New Roman" panose="02020603050405020304" pitchFamily="18" charset="0"/>
              </a:rPr>
              <a:t>	B.have</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	C.get</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	D.buy</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a:t>
            </a:r>
            <a:r>
              <a:rPr lang="en-US" altLang="zh-CN" sz="2200" dirty="0">
                <a:solidFill>
                  <a:srgbClr val="000000"/>
                </a:solidFill>
                <a:latin typeface="Times New Roman" panose="02020603050405020304" pitchFamily="18" charset="0"/>
                <a:cs typeface="Times New Roman" panose="02020603050405020304" pitchFamily="18" charset="0"/>
              </a:rPr>
              <a:t>  )2.A.enjoying	B.forgetting </a:t>
            </a:r>
            <a:r>
              <a:rPr lang="en-US" altLang="zh-CN" sz="2200" dirty="0" smtClean="0">
                <a:solidFill>
                  <a:srgbClr val="000000"/>
                </a:solidFill>
                <a:latin typeface="Times New Roman" panose="02020603050405020304" pitchFamily="18" charset="0"/>
                <a:cs typeface="Times New Roman" panose="02020603050405020304" pitchFamily="18" charset="0"/>
              </a:rPr>
              <a:t>	C.keeping</a:t>
            </a:r>
            <a:r>
              <a:rPr lang="en-US" altLang="zh-CN" sz="2200" dirty="0">
                <a:solidFill>
                  <a:srgbClr val="000000"/>
                </a:solidFill>
                <a:latin typeface="Times New Roman" panose="02020603050405020304" pitchFamily="18" charset="0"/>
                <a:cs typeface="Times New Roman" panose="02020603050405020304" pitchFamily="18" charset="0"/>
              </a:rPr>
              <a:t>	D.planning</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a:t>
            </a:r>
            <a:r>
              <a:rPr lang="en-US" altLang="zh-CN" sz="2200" dirty="0">
                <a:solidFill>
                  <a:srgbClr val="000000"/>
                </a:solidFill>
                <a:latin typeface="Times New Roman" panose="02020603050405020304" pitchFamily="18" charset="0"/>
                <a:cs typeface="Times New Roman" panose="02020603050405020304" pitchFamily="18" charset="0"/>
              </a:rPr>
              <a:t>  )3.A.didn</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t	</a:t>
            </a:r>
            <a:r>
              <a:rPr lang="en-US" altLang="zh-CN" sz="2200" dirty="0" smtClean="0">
                <a:solidFill>
                  <a:srgbClr val="000000"/>
                </a:solidFill>
                <a:latin typeface="Times New Roman" panose="02020603050405020304" pitchFamily="18" charset="0"/>
                <a:cs typeface="Times New Roman" panose="02020603050405020304" pitchFamily="18" charset="0"/>
              </a:rPr>
              <a:t>B.sometimes	 </a:t>
            </a:r>
            <a:r>
              <a:rPr lang="en-US" altLang="zh-CN" sz="2200" dirty="0">
                <a:solidFill>
                  <a:srgbClr val="000000"/>
                </a:solidFill>
                <a:latin typeface="Times New Roman" panose="02020603050405020304" pitchFamily="18" charset="0"/>
                <a:cs typeface="Times New Roman" panose="02020603050405020304" pitchFamily="18" charset="0"/>
              </a:rPr>
              <a:t>C.never	D.often</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a:t>
            </a:r>
            <a:r>
              <a:rPr lang="en-US" altLang="zh-CN" sz="2200" dirty="0">
                <a:solidFill>
                  <a:srgbClr val="000000"/>
                </a:solidFill>
                <a:latin typeface="Times New Roman" panose="02020603050405020304" pitchFamily="18" charset="0"/>
                <a:cs typeface="Times New Roman" panose="02020603050405020304" pitchFamily="18" charset="0"/>
              </a:rPr>
              <a:t>  )4.A.excited	B.angry </a:t>
            </a:r>
            <a:r>
              <a:rPr lang="en-US" altLang="zh-CN" sz="2200" dirty="0" smtClean="0">
                <a:solidFill>
                  <a:srgbClr val="000000"/>
                </a:solidFill>
                <a:latin typeface="Times New Roman" panose="02020603050405020304" pitchFamily="18" charset="0"/>
                <a:cs typeface="Times New Roman" panose="02020603050405020304" pitchFamily="18" charset="0"/>
              </a:rPr>
              <a:t>		C.exciting</a:t>
            </a:r>
            <a:r>
              <a:rPr lang="en-US" altLang="zh-CN" sz="2200" dirty="0">
                <a:solidFill>
                  <a:srgbClr val="000000"/>
                </a:solidFill>
                <a:latin typeface="Times New Roman" panose="02020603050405020304" pitchFamily="18" charset="0"/>
                <a:cs typeface="Times New Roman" panose="02020603050405020304" pitchFamily="18" charset="0"/>
              </a:rPr>
              <a:t>	D.stressed</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a:t>
            </a:r>
            <a:r>
              <a:rPr lang="en-US" altLang="zh-CN" sz="2200" dirty="0">
                <a:solidFill>
                  <a:srgbClr val="000000"/>
                </a:solidFill>
                <a:latin typeface="Times New Roman" panose="02020603050405020304" pitchFamily="18" charset="0"/>
                <a:cs typeface="Times New Roman" panose="02020603050405020304" pitchFamily="18" charset="0"/>
              </a:rPr>
              <a:t>  )5.A.to going	B.go	</a:t>
            </a:r>
            <a:r>
              <a:rPr lang="en-US" altLang="zh-CN" sz="2200" dirty="0" smtClean="0">
                <a:solidFill>
                  <a:srgbClr val="000000"/>
                </a:solidFill>
                <a:latin typeface="Times New Roman" panose="02020603050405020304" pitchFamily="18" charset="0"/>
                <a:cs typeface="Times New Roman" panose="02020603050405020304" pitchFamily="18" charset="0"/>
              </a:rPr>
              <a:t>		C.going</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	D.to </a:t>
            </a:r>
            <a:r>
              <a:rPr lang="en-US" altLang="zh-CN" sz="2200" dirty="0">
                <a:solidFill>
                  <a:srgbClr val="000000"/>
                </a:solidFill>
                <a:latin typeface="Times New Roman" panose="02020603050405020304" pitchFamily="18" charset="0"/>
                <a:cs typeface="Times New Roman" panose="02020603050405020304" pitchFamily="18" charset="0"/>
              </a:rPr>
              <a:t>go</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a:t>
            </a:r>
            <a:r>
              <a:rPr lang="en-US" altLang="zh-CN" sz="2200" dirty="0">
                <a:solidFill>
                  <a:srgbClr val="000000"/>
                </a:solidFill>
                <a:latin typeface="Times New Roman" panose="02020603050405020304" pitchFamily="18" charset="0"/>
                <a:cs typeface="Times New Roman" panose="02020603050405020304" pitchFamily="18" charset="0"/>
              </a:rPr>
              <a:t>  )6.A.leaving	B.returning </a:t>
            </a:r>
            <a:r>
              <a:rPr lang="en-US" altLang="zh-CN" sz="2200" dirty="0" smtClean="0">
                <a:solidFill>
                  <a:srgbClr val="000000"/>
                </a:solidFill>
                <a:latin typeface="Times New Roman" panose="02020603050405020304" pitchFamily="18" charset="0"/>
                <a:cs typeface="Times New Roman" panose="02020603050405020304" pitchFamily="18" charset="0"/>
              </a:rPr>
              <a:t>	C.finishing</a:t>
            </a:r>
            <a:r>
              <a:rPr lang="en-US" altLang="zh-CN" sz="2200" dirty="0">
                <a:solidFill>
                  <a:srgbClr val="000000"/>
                </a:solidFill>
                <a:latin typeface="Times New Roman" panose="02020603050405020304" pitchFamily="18" charset="0"/>
                <a:cs typeface="Times New Roman" panose="02020603050405020304" pitchFamily="18" charset="0"/>
              </a:rPr>
              <a:t>	D.resting</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a:t>
            </a:r>
            <a:r>
              <a:rPr lang="en-US" altLang="zh-CN" sz="2200" dirty="0">
                <a:solidFill>
                  <a:srgbClr val="000000"/>
                </a:solidFill>
                <a:latin typeface="Times New Roman" panose="02020603050405020304" pitchFamily="18" charset="0"/>
                <a:cs typeface="Times New Roman" panose="02020603050405020304" pitchFamily="18" charset="0"/>
              </a:rPr>
              <a:t>  )7.A.so	</a:t>
            </a:r>
            <a:r>
              <a:rPr lang="en-US" altLang="zh-CN" sz="2200" dirty="0" smtClean="0">
                <a:solidFill>
                  <a:srgbClr val="000000"/>
                </a:solidFill>
                <a:latin typeface="Times New Roman" panose="02020603050405020304" pitchFamily="18" charset="0"/>
                <a:cs typeface="Times New Roman" panose="02020603050405020304" pitchFamily="18" charset="0"/>
              </a:rPr>
              <a:t>	B.for 			C.and</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	D.but</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a:t>
            </a:r>
            <a:r>
              <a:rPr lang="en-US" altLang="zh-CN" sz="2200" dirty="0">
                <a:solidFill>
                  <a:srgbClr val="000000"/>
                </a:solidFill>
                <a:latin typeface="Times New Roman" panose="02020603050405020304" pitchFamily="18" charset="0"/>
                <a:cs typeface="Times New Roman" panose="02020603050405020304" pitchFamily="18" charset="0"/>
              </a:rPr>
              <a:t>  )8.A.get	</a:t>
            </a:r>
            <a:r>
              <a:rPr lang="en-US" altLang="zh-CN" sz="2200" dirty="0" smtClean="0">
                <a:solidFill>
                  <a:srgbClr val="000000"/>
                </a:solidFill>
                <a:latin typeface="Times New Roman" panose="02020603050405020304" pitchFamily="18" charset="0"/>
                <a:cs typeface="Times New Roman" panose="02020603050405020304" pitchFamily="18" charset="0"/>
              </a:rPr>
              <a:t>	B.arrive</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	C.come</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	D.go</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a:t>
            </a:r>
            <a:r>
              <a:rPr lang="en-US" altLang="zh-CN" sz="2200" dirty="0">
                <a:solidFill>
                  <a:srgbClr val="000000"/>
                </a:solidFill>
                <a:latin typeface="Times New Roman" panose="02020603050405020304" pitchFamily="18" charset="0"/>
                <a:cs typeface="Times New Roman" panose="02020603050405020304" pitchFamily="18" charset="0"/>
              </a:rPr>
              <a:t>  )9.A.few	</a:t>
            </a:r>
            <a:r>
              <a:rPr lang="en-US" altLang="zh-CN" sz="2200" dirty="0" smtClean="0">
                <a:solidFill>
                  <a:srgbClr val="000000"/>
                </a:solidFill>
                <a:latin typeface="Times New Roman" panose="02020603050405020304" pitchFamily="18" charset="0"/>
                <a:cs typeface="Times New Roman" panose="02020603050405020304" pitchFamily="18" charset="0"/>
              </a:rPr>
              <a:t>	B.a </a:t>
            </a:r>
            <a:r>
              <a:rPr lang="en-US" altLang="zh-CN" sz="2200" dirty="0">
                <a:solidFill>
                  <a:srgbClr val="000000"/>
                </a:solidFill>
                <a:latin typeface="Times New Roman" panose="02020603050405020304" pitchFamily="18" charset="0"/>
                <a:cs typeface="Times New Roman" panose="02020603050405020304" pitchFamily="18" charset="0"/>
              </a:rPr>
              <a:t>lot	</a:t>
            </a:r>
            <a:r>
              <a:rPr lang="en-US" altLang="zh-CN" sz="2200" dirty="0" smtClean="0">
                <a:solidFill>
                  <a:srgbClr val="000000"/>
                </a:solidFill>
                <a:latin typeface="Times New Roman" panose="02020603050405020304" pitchFamily="18" charset="0"/>
                <a:cs typeface="Times New Roman" panose="02020603050405020304" pitchFamily="18" charset="0"/>
              </a:rPr>
              <a:t>	C.a </a:t>
            </a:r>
            <a:r>
              <a:rPr lang="en-US" altLang="zh-CN" sz="2200" dirty="0">
                <a:solidFill>
                  <a:srgbClr val="000000"/>
                </a:solidFill>
                <a:latin typeface="Times New Roman" panose="02020603050405020304" pitchFamily="18" charset="0"/>
                <a:cs typeface="Times New Roman" panose="02020603050405020304" pitchFamily="18" charset="0"/>
              </a:rPr>
              <a:t>few	</a:t>
            </a:r>
            <a:r>
              <a:rPr lang="en-US" altLang="zh-CN" sz="2200" dirty="0" smtClean="0">
                <a:solidFill>
                  <a:srgbClr val="000000"/>
                </a:solidFill>
                <a:latin typeface="Times New Roman" panose="02020603050405020304" pitchFamily="18" charset="0"/>
                <a:cs typeface="Times New Roman" panose="02020603050405020304" pitchFamily="18" charset="0"/>
              </a:rPr>
              <a:t>	D.much</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a:t>
            </a:r>
            <a:r>
              <a:rPr lang="en-US" altLang="zh-CN" sz="2200" dirty="0">
                <a:solidFill>
                  <a:srgbClr val="000000"/>
                </a:solidFill>
                <a:latin typeface="Times New Roman" panose="02020603050405020304" pitchFamily="18" charset="0"/>
                <a:cs typeface="Times New Roman" panose="02020603050405020304" pitchFamily="18" charset="0"/>
              </a:rPr>
              <a:t>  )10.A.having	</a:t>
            </a:r>
            <a:r>
              <a:rPr lang="en-US" altLang="zh-CN" sz="2200" dirty="0" smtClean="0">
                <a:solidFill>
                  <a:srgbClr val="000000"/>
                </a:solidFill>
                <a:latin typeface="Times New Roman" panose="02020603050405020304" pitchFamily="18" charset="0"/>
                <a:cs typeface="Times New Roman" panose="02020603050405020304" pitchFamily="18" charset="0"/>
              </a:rPr>
              <a:t>B.playing		 </a:t>
            </a:r>
            <a:r>
              <a:rPr lang="en-US" altLang="zh-CN" sz="2200" dirty="0">
                <a:solidFill>
                  <a:srgbClr val="000000"/>
                </a:solidFill>
                <a:latin typeface="Times New Roman" panose="02020603050405020304" pitchFamily="18" charset="0"/>
                <a:cs typeface="Times New Roman" panose="02020603050405020304" pitchFamily="18" charset="0"/>
              </a:rPr>
              <a:t>C.staying	D.spending</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2375759" y="1632440"/>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2315308" y="2029164"/>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 name="矩形 4"/>
          <p:cNvSpPr/>
          <p:nvPr/>
        </p:nvSpPr>
        <p:spPr>
          <a:xfrm>
            <a:off x="2315308" y="2447154"/>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6" name="矩形 5"/>
          <p:cNvSpPr/>
          <p:nvPr/>
        </p:nvSpPr>
        <p:spPr>
          <a:xfrm>
            <a:off x="2315308" y="2843878"/>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7" name="矩形 6"/>
          <p:cNvSpPr/>
          <p:nvPr/>
        </p:nvSpPr>
        <p:spPr>
          <a:xfrm>
            <a:off x="2315308" y="3240602"/>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8" name="矩形 7"/>
          <p:cNvSpPr/>
          <p:nvPr/>
        </p:nvSpPr>
        <p:spPr>
          <a:xfrm>
            <a:off x="2315308" y="3637326"/>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9" name="矩形 8"/>
          <p:cNvSpPr/>
          <p:nvPr/>
        </p:nvSpPr>
        <p:spPr>
          <a:xfrm>
            <a:off x="2315308" y="4034050"/>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0" name="矩形 9"/>
          <p:cNvSpPr/>
          <p:nvPr/>
        </p:nvSpPr>
        <p:spPr>
          <a:xfrm>
            <a:off x="2315308" y="4430774"/>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1" name="矩形 10"/>
          <p:cNvSpPr/>
          <p:nvPr/>
        </p:nvSpPr>
        <p:spPr>
          <a:xfrm>
            <a:off x="2315308" y="4827498"/>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2" name="矩形 11"/>
          <p:cNvSpPr/>
          <p:nvPr/>
        </p:nvSpPr>
        <p:spPr>
          <a:xfrm>
            <a:off x="2315308" y="5224220"/>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0" nodeType="clickEffect">
                                  <p:stCondLst>
                                    <p:cond delay="0"/>
                                  </p:stCondLst>
                                  <p:childTnLst>
                                    <p:set>
                                      <p:cBhvr>
                                        <p:cTn id="42" dur="1" fill="hold">
                                          <p:stCondLst>
                                            <p:cond delay="0"/>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P spid="11" grpId="0" animBg="1"/>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938279"/>
            <a:ext cx="8128000" cy="5745804"/>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a:solidFill>
                  <a:srgbClr val="000000"/>
                </a:solidFill>
                <a:latin typeface="NEU-BZ-S92" panose="02020503000000020003" pitchFamily="18" charset="-122"/>
                <a:cs typeface="宋体" panose="02010600030101010101" pitchFamily="2" charset="-122"/>
              </a:rPr>
              <a:t>Ⅲ</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Arial" panose="020B0604020202020204" pitchFamily="34" charset="0"/>
                <a:ea typeface="黑体" panose="02010609060101010101" pitchFamily="2" charset="-122"/>
                <a:cs typeface="Times New Roman" panose="02020603050405020304" pitchFamily="18" charset="0"/>
              </a:rPr>
              <a:t>阅读理解</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gn="ctr">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A</a:t>
            </a: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b="1">
                <a:solidFill>
                  <a:srgbClr val="000000"/>
                </a:solidFill>
                <a:latin typeface="Times New Roman" panose="02020603050405020304" pitchFamily="18" charset="0"/>
                <a:cs typeface="Times New Roman" panose="02020603050405020304" pitchFamily="18" charset="0"/>
              </a:rPr>
              <a:t>trip</a:t>
            </a: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b="1">
                <a:solidFill>
                  <a:srgbClr val="000000"/>
                </a:solidFill>
                <a:latin typeface="Times New Roman" panose="02020603050405020304" pitchFamily="18" charset="0"/>
                <a:cs typeface="Times New Roman" panose="02020603050405020304" pitchFamily="18" charset="0"/>
              </a:rPr>
              <a:t>to</a:t>
            </a: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b="1">
                <a:solidFill>
                  <a:srgbClr val="000000"/>
                </a:solidFill>
                <a:latin typeface="Times New Roman" panose="02020603050405020304" pitchFamily="18" charset="0"/>
                <a:cs typeface="Times New Roman" panose="02020603050405020304" pitchFamily="18" charset="0"/>
              </a:rPr>
              <a:t>the</a:t>
            </a: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b="1">
                <a:solidFill>
                  <a:srgbClr val="000000"/>
                </a:solidFill>
                <a:latin typeface="Times New Roman" panose="02020603050405020304" pitchFamily="18" charset="0"/>
                <a:cs typeface="Times New Roman" panose="02020603050405020304" pitchFamily="18" charset="0"/>
              </a:rPr>
              <a:t>forest</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One day Bob took two of his friends into the mountains.They </a:t>
            </a: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put up</a:t>
            </a:r>
            <a:r>
              <a:rPr lang="en-US" altLang="zh-CN" sz="2200">
                <a:solidFill>
                  <a:srgbClr val="000000"/>
                </a:solidFill>
                <a:latin typeface="Times New Roman" panose="02020603050405020304" pitchFamily="18" charset="0"/>
                <a:cs typeface="Times New Roman" panose="02020603050405020304" pitchFamily="18" charset="0"/>
              </a:rPr>
              <a:t> their tents and then rode their horses to a forest to see how the trees were growing.</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In the afternoon when they were about ten kilometres from their camp(  </a:t>
            </a:r>
            <a:r>
              <a:rPr lang="zh-CN" altLang="zh-CN" sz="2200">
                <a:solidFill>
                  <a:srgbClr val="000000"/>
                </a:solidFill>
                <a:latin typeface="Times New Roman" panose="02020603050405020304" pitchFamily="18" charset="0"/>
                <a:cs typeface="Times New Roman" panose="02020603050405020304" pitchFamily="18" charset="0"/>
              </a:rPr>
              <a:t>营地</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),it started to snow</a:t>
            </a:r>
            <a:r>
              <a:rPr lang="en-US" altLang="zh-CN" sz="2200">
                <a:solidFill>
                  <a:srgbClr val="000000"/>
                </a:solidFill>
                <a:latin typeface="Times New Roman" panose="02020603050405020304" pitchFamily="18" charset="0"/>
                <a:cs typeface="Times New Roman" panose="02020603050405020304" pitchFamily="18" charset="0"/>
              </a:rPr>
              <a:t>.More and more snow fell.Soon Bob could hardly see his hands before his face.He could not find the road.Bob knew there were two roads.One road went to the camp,and the other went to his house.But all was white snow.Everything was the same.How could he take his friends back to the camp?</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Bob had an idea.The horses!Let the horses take them back!But what would happen if the horses took the road to his house?That would be a trip of thirty-five kilometres in such cold weather!</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698761"/>
            <a:ext cx="8128000" cy="3714478"/>
          </a:xfrm>
          <a:prstGeom prst="rect">
            <a:avLst/>
          </a:prstGeom>
        </p:spPr>
        <p:txBody>
          <a:bodyPr>
            <a:spAutoFit/>
          </a:bodyPr>
          <a:lstStyle/>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It was getting late.They rode on and on.At last the horses stopped.Where were they?</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None of them could tell.Bob looked around.What was that under the tree?It was one of their tents!</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D</a:t>
            </a:r>
            <a:r>
              <a:rPr lang="en-US" altLang="zh-CN" sz="2200">
                <a:solidFill>
                  <a:srgbClr val="000000"/>
                </a:solidFill>
                <a:latin typeface="Times New Roman" panose="02020603050405020304" pitchFamily="18" charset="0"/>
                <a:cs typeface="Times New Roman" panose="02020603050405020304" pitchFamily="18" charset="0"/>
              </a:rPr>
              <a:t>  )1.Bob and his two friends went to the forest to</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A.enjoy the mountains in the snow</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B.find their way home</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C.build their camp</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D.watch the trees in the forest</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2236923" y="3405888"/>
            <a:ext cx="389320"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495628"/>
            <a:ext cx="8128000" cy="4120743"/>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B</a:t>
            </a:r>
            <a:r>
              <a:rPr lang="en-US" altLang="zh-CN" sz="2200">
                <a:solidFill>
                  <a:srgbClr val="000000"/>
                </a:solidFill>
                <a:latin typeface="Times New Roman" panose="02020603050405020304" pitchFamily="18" charset="0"/>
                <a:cs typeface="Times New Roman" panose="02020603050405020304" pitchFamily="18" charset="0"/>
              </a:rPr>
              <a:t>  )2.They could not find their way back because</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A.there was only one road to their camp</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B.everything was covered by the white snow</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C.there were no roads in the mountains at all</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D.they couldn</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t decide which of the two roads lead to their tents</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D</a:t>
            </a:r>
            <a:r>
              <a:rPr lang="en-US" altLang="zh-CN" sz="2200">
                <a:solidFill>
                  <a:srgbClr val="000000"/>
                </a:solidFill>
                <a:latin typeface="Times New Roman" panose="02020603050405020304" pitchFamily="18" charset="0"/>
                <a:cs typeface="Times New Roman" panose="02020603050405020304" pitchFamily="18" charset="0"/>
              </a:rPr>
              <a:t>  )3.The horses stopped because</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A.it was getting late</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B.they were tired after running for a long way</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C.they had seen Bob</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 house</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D.they knew that they had got to the camp</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2407044" y="1632769"/>
            <a:ext cx="389320"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2219744" y="3624570"/>
            <a:ext cx="389320"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2106757"/>
            <a:ext cx="8128000" cy="2898486"/>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A</a:t>
            </a:r>
            <a:r>
              <a:rPr lang="en-US" altLang="zh-CN" sz="2200">
                <a:solidFill>
                  <a:srgbClr val="000000"/>
                </a:solidFill>
                <a:latin typeface="Times New Roman" panose="02020603050405020304" pitchFamily="18" charset="0"/>
                <a:cs typeface="Times New Roman" panose="02020603050405020304" pitchFamily="18" charset="0"/>
              </a:rPr>
              <a:t>  )4.The story happened</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A.on a cold winter day</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B.on a snowy morning</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C.in a cold camp far from villages</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D.at night when nothing could be seen</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B</a:t>
            </a:r>
            <a:r>
              <a:rPr lang="en-US" altLang="zh-CN" sz="2200">
                <a:solidFill>
                  <a:srgbClr val="000000"/>
                </a:solidFill>
                <a:latin typeface="Times New Roman" panose="02020603050405020304" pitchFamily="18" charset="0"/>
                <a:cs typeface="Times New Roman" panose="02020603050405020304" pitchFamily="18" charset="0"/>
              </a:rPr>
              <a:t>  )5.What do the underlined words “put up” mean in Chinese?</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a:t>
            </a:r>
            <a:r>
              <a:rPr lang="zh-CN" altLang="zh-CN" sz="2200">
                <a:solidFill>
                  <a:srgbClr val="000000"/>
                </a:solidFill>
                <a:latin typeface="Times New Roman" panose="02020603050405020304" pitchFamily="18" charset="0"/>
                <a:cs typeface="Times New Roman" panose="02020603050405020304" pitchFamily="18" charset="0"/>
              </a:rPr>
              <a:t>张贴</a:t>
            </a:r>
            <a:r>
              <a:rPr lang="en-US" altLang="zh-CN" sz="2200">
                <a:solidFill>
                  <a:srgbClr val="000000"/>
                </a:solidFill>
                <a:latin typeface="Times New Roman" panose="02020603050405020304" pitchFamily="18" charset="0"/>
                <a:cs typeface="Times New Roman" panose="02020603050405020304" pitchFamily="18" charset="0"/>
              </a:rPr>
              <a:t>	B.</a:t>
            </a:r>
            <a:r>
              <a:rPr lang="zh-CN" altLang="zh-CN" sz="2200">
                <a:solidFill>
                  <a:srgbClr val="000000"/>
                </a:solidFill>
                <a:latin typeface="Times New Roman" panose="02020603050405020304" pitchFamily="18" charset="0"/>
                <a:cs typeface="Times New Roman" panose="02020603050405020304" pitchFamily="18" charset="0"/>
              </a:rPr>
              <a:t>搭起</a:t>
            </a:r>
            <a:r>
              <a:rPr lang="en-US" altLang="zh-CN" sz="2200">
                <a:solidFill>
                  <a:srgbClr val="000000"/>
                </a:solidFill>
                <a:latin typeface="Times New Roman" panose="02020603050405020304" pitchFamily="18" charset="0"/>
                <a:cs typeface="Times New Roman" panose="02020603050405020304" pitchFamily="18" charset="0"/>
              </a:rPr>
              <a:t>	C.</a:t>
            </a:r>
            <a:r>
              <a:rPr lang="zh-CN" altLang="zh-CN" sz="2200">
                <a:solidFill>
                  <a:srgbClr val="000000"/>
                </a:solidFill>
                <a:latin typeface="Times New Roman" panose="02020603050405020304" pitchFamily="18" charset="0"/>
                <a:cs typeface="Times New Roman" panose="02020603050405020304" pitchFamily="18" charset="0"/>
              </a:rPr>
              <a:t>修建</a:t>
            </a:r>
            <a:r>
              <a:rPr lang="en-US" altLang="zh-CN" sz="2200">
                <a:solidFill>
                  <a:srgbClr val="000000"/>
                </a:solidFill>
                <a:latin typeface="Times New Roman" panose="02020603050405020304" pitchFamily="18" charset="0"/>
                <a:cs typeface="Times New Roman" panose="02020603050405020304" pitchFamily="18" charset="0"/>
              </a:rPr>
              <a:t>	D.</a:t>
            </a:r>
            <a:r>
              <a:rPr lang="zh-CN" altLang="zh-CN" sz="2200">
                <a:solidFill>
                  <a:srgbClr val="000000"/>
                </a:solidFill>
                <a:latin typeface="Times New Roman" panose="02020603050405020304" pitchFamily="18" charset="0"/>
                <a:cs typeface="Times New Roman" panose="02020603050405020304" pitchFamily="18" charset="0"/>
              </a:rPr>
              <a:t>提高</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2290522" y="2238824"/>
            <a:ext cx="431849"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2254912" y="4243273"/>
            <a:ext cx="389320"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495628"/>
            <a:ext cx="8128000" cy="4120743"/>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cs typeface="宋体" panose="02010600030101010101" pitchFamily="2" charset="-122"/>
              </a:rPr>
              <a:t>Ⅰ</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根据首字母及汉语提示补全单词</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1.Life is much better in the </a:t>
            </a:r>
            <a:r>
              <a:rPr lang="en-US" altLang="zh-CN" sz="2200" dirty="0" err="1">
                <a:solidFill>
                  <a:srgbClr val="000000"/>
                </a:solidFill>
                <a:latin typeface="Times New Roman" panose="02020603050405020304" pitchFamily="18" charset="0"/>
                <a:cs typeface="Times New Roman" panose="02020603050405020304" pitchFamily="18" charset="0"/>
              </a:rPr>
              <a:t>city,but</a:t>
            </a:r>
            <a:r>
              <a:rPr lang="en-US" altLang="zh-CN" sz="2200" dirty="0">
                <a:solidFill>
                  <a:srgbClr val="000000"/>
                </a:solidFill>
                <a:latin typeface="Times New Roman" panose="02020603050405020304" pitchFamily="18" charset="0"/>
                <a:cs typeface="Times New Roman" panose="02020603050405020304" pitchFamily="18" charset="0"/>
              </a:rPr>
              <a:t> I still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miss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想念</a:t>
            </a:r>
            <a:r>
              <a:rPr lang="en-US" altLang="zh-CN" sz="2200" dirty="0">
                <a:solidFill>
                  <a:srgbClr val="000000"/>
                </a:solidFill>
                <a:latin typeface="Times New Roman" panose="02020603050405020304" pitchFamily="18" charset="0"/>
                <a:cs typeface="Times New Roman" panose="02020603050405020304" pitchFamily="18" charset="0"/>
              </a:rPr>
              <a:t>  ) the lakes and hills in the countryside.</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2.Lily danced so </a:t>
            </a:r>
            <a:r>
              <a:rPr lang="en-US" altLang="zh-CN" sz="2200" dirty="0" err="1">
                <a:solidFill>
                  <a:srgbClr val="000000"/>
                </a:solidFill>
                <a:latin typeface="Times New Roman" panose="02020603050405020304" pitchFamily="18" charset="0"/>
                <a:cs typeface="Times New Roman" panose="02020603050405020304" pitchFamily="18" charset="0"/>
              </a:rPr>
              <a:t>well.It</a:t>
            </a:r>
            <a:r>
              <a:rPr lang="en-US" altLang="zh-CN" sz="2200" dirty="0" err="1">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err="1">
                <a:solidFill>
                  <a:srgbClr val="000000"/>
                </a:solidFill>
                <a:latin typeface="Times New Roman" panose="02020603050405020304" pitchFamily="18" charset="0"/>
                <a:cs typeface="Times New Roman" panose="02020603050405020304" pitchFamily="18" charset="0"/>
              </a:rPr>
              <a:t>s</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fantastic</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美妙的</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3.—How do you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feel</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感觉</a:t>
            </a:r>
            <a:r>
              <a:rPr lang="en-US" altLang="zh-CN" sz="2200" dirty="0">
                <a:solidFill>
                  <a:srgbClr val="000000"/>
                </a:solidFill>
                <a:latin typeface="Times New Roman" panose="02020603050405020304" pitchFamily="18" charset="0"/>
                <a:cs typeface="Times New Roman" panose="02020603050405020304" pitchFamily="18" charset="0"/>
              </a:rPr>
              <a:t>  ) about visiting China?</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—Very well.</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4.I don</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t know how to increase my reading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speed</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速度</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5.—</a:t>
            </a:r>
            <a:r>
              <a:rPr lang="en-US" altLang="zh-CN" sz="2200" dirty="0" err="1">
                <a:solidFill>
                  <a:srgbClr val="000000"/>
                </a:solidFill>
                <a:latin typeface="Times New Roman" panose="02020603050405020304" pitchFamily="18" charset="0"/>
                <a:cs typeface="Times New Roman" panose="02020603050405020304" pitchFamily="18" charset="0"/>
              </a:rPr>
              <a:t>Oh,this</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cartoon</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卡通</a:t>
            </a:r>
            <a:r>
              <a:rPr lang="en-US" altLang="zh-CN" sz="2200" dirty="0">
                <a:solidFill>
                  <a:srgbClr val="000000"/>
                </a:solidFill>
                <a:latin typeface="Times New Roman" panose="02020603050405020304" pitchFamily="18" charset="0"/>
                <a:cs typeface="Times New Roman" panose="02020603050405020304" pitchFamily="18" charset="0"/>
              </a:rPr>
              <a:t>  ) book is very </a:t>
            </a:r>
            <a:r>
              <a:rPr lang="en-US" altLang="zh-CN" sz="2200" dirty="0" err="1">
                <a:solidFill>
                  <a:srgbClr val="000000"/>
                </a:solidFill>
                <a:latin typeface="Times New Roman" panose="02020603050405020304" pitchFamily="18" charset="0"/>
                <a:cs typeface="Times New Roman" panose="02020603050405020304" pitchFamily="18" charset="0"/>
              </a:rPr>
              <a:t>interesting.Where</a:t>
            </a:r>
            <a:r>
              <a:rPr lang="en-US" altLang="zh-CN" sz="2200" dirty="0">
                <a:solidFill>
                  <a:srgbClr val="000000"/>
                </a:solidFill>
                <a:latin typeface="Times New Roman" panose="02020603050405020304" pitchFamily="18" charset="0"/>
                <a:cs typeface="Times New Roman" panose="02020603050405020304" pitchFamily="18" charset="0"/>
              </a:rPr>
              <a:t> did you buy it?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—In the bookshop near my home.</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6925882" y="2015541"/>
            <a:ext cx="814619"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6925883" y="2301480"/>
            <a:ext cx="81461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5394795" y="2781084"/>
            <a:ext cx="1186758"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7" name="直接连接符 6"/>
          <p:cNvCxnSpPr/>
          <p:nvPr/>
        </p:nvCxnSpPr>
        <p:spPr>
          <a:xfrm>
            <a:off x="5394795" y="3067023"/>
            <a:ext cx="118675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4214580" y="3236356"/>
            <a:ext cx="729559"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0" name="直接连接符 9"/>
          <p:cNvCxnSpPr/>
          <p:nvPr/>
        </p:nvCxnSpPr>
        <p:spPr>
          <a:xfrm>
            <a:off x="4214581" y="3522295"/>
            <a:ext cx="72955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7349618" y="4046359"/>
            <a:ext cx="814619"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3" name="直接连接符 12"/>
          <p:cNvCxnSpPr/>
          <p:nvPr/>
        </p:nvCxnSpPr>
        <p:spPr>
          <a:xfrm>
            <a:off x="7349619" y="4332298"/>
            <a:ext cx="81461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3640422" y="4439764"/>
            <a:ext cx="1091066"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6" name="直接连接符 15"/>
          <p:cNvCxnSpPr/>
          <p:nvPr/>
        </p:nvCxnSpPr>
        <p:spPr>
          <a:xfrm>
            <a:off x="3640422" y="4725703"/>
            <a:ext cx="109106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animBg="1"/>
      <p:bldP spid="12" grpId="0" animBg="1"/>
      <p:bldP spid="1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1439530" y="1960906"/>
            <a:ext cx="9312940" cy="2936188"/>
          </a:xfrm>
          <a:prstGeom prst="rect">
            <a:avLst/>
          </a:prstGeom>
        </p:spPr>
        <p:txBody>
          <a:bodyPr wrap="square">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cs typeface="宋体" panose="02010600030101010101" pitchFamily="2" charset="-122"/>
              </a:rPr>
              <a:t>Ⅱ</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根据句意用所给词的适当形式填空</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1.Here is a baby in the </a:t>
            </a:r>
            <a:r>
              <a:rPr lang="en-US" altLang="zh-CN" sz="2200" dirty="0" err="1">
                <a:solidFill>
                  <a:srgbClr val="000000"/>
                </a:solidFill>
                <a:latin typeface="Times New Roman" panose="02020603050405020304" pitchFamily="18" charset="0"/>
                <a:cs typeface="Times New Roman" panose="02020603050405020304" pitchFamily="18" charset="0"/>
              </a:rPr>
              <a:t>room.Will</a:t>
            </a:r>
            <a:r>
              <a:rPr lang="en-US" altLang="zh-CN" sz="2200" dirty="0">
                <a:solidFill>
                  <a:srgbClr val="000000"/>
                </a:solidFill>
                <a:latin typeface="Times New Roman" panose="02020603050405020304" pitchFamily="18" charset="0"/>
                <a:cs typeface="Times New Roman" panose="02020603050405020304" pitchFamily="18" charset="0"/>
              </a:rPr>
              <a:t> you please stop</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smoking</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smoke  )?</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2.We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hurried</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hurry  ) to a restaurant to have a quick meal that day.</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3.The roller coaster moved at a high speed and we were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screaming</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scream  ) through the ride.</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4.We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haven</a:t>
            </a:r>
            <a:r>
              <a:rPr lang="en-US" altLang="zh-CN" sz="2200" dirty="0">
                <a:solidFill>
                  <a:srgbClr val="FF00FF"/>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FF00FF"/>
                </a:solidFill>
                <a:latin typeface="Times New Roman" panose="02020603050405020304" pitchFamily="18" charset="0"/>
                <a:cs typeface="Times New Roman" panose="02020603050405020304" pitchFamily="18" charset="0"/>
              </a:rPr>
              <a:t>t seen</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not see  ) each other since last month.</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5.We watched the fireworks in front of</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Sleeping</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sleep  ) Beauty Castle.</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7170431" y="2483375"/>
            <a:ext cx="1303717"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7170432" y="2769314"/>
            <a:ext cx="130371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2311350" y="2866145"/>
            <a:ext cx="931577"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7" name="直接连接符 6"/>
          <p:cNvCxnSpPr/>
          <p:nvPr/>
        </p:nvCxnSpPr>
        <p:spPr>
          <a:xfrm>
            <a:off x="2311351" y="3152084"/>
            <a:ext cx="93157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7904077" y="3278888"/>
            <a:ext cx="1452573"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0" name="直接连接符 9"/>
          <p:cNvCxnSpPr/>
          <p:nvPr/>
        </p:nvCxnSpPr>
        <p:spPr>
          <a:xfrm>
            <a:off x="7904078" y="3564827"/>
            <a:ext cx="145257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2311350" y="4077594"/>
            <a:ext cx="1729022"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3" name="直接连接符 12"/>
          <p:cNvCxnSpPr/>
          <p:nvPr/>
        </p:nvCxnSpPr>
        <p:spPr>
          <a:xfrm>
            <a:off x="2311350" y="4363533"/>
            <a:ext cx="172902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6022116" y="4485898"/>
            <a:ext cx="1303717"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6" name="直接连接符 15"/>
          <p:cNvCxnSpPr/>
          <p:nvPr/>
        </p:nvCxnSpPr>
        <p:spPr>
          <a:xfrm>
            <a:off x="6022117" y="4771837"/>
            <a:ext cx="130371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animBg="1"/>
      <p:bldP spid="12" grpId="0" animBg="1"/>
      <p:bldP spid="1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700492"/>
            <a:ext cx="8128000" cy="3711016"/>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cs typeface="宋体" panose="02010600030101010101" pitchFamily="2" charset="-122"/>
              </a:rPr>
              <a:t>Ⅲ</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用方框中所给词的适当形式填空</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excite,miss,they,funny,take</a:t>
            </a:r>
            <a:r>
              <a:rPr lang="en-US" altLang="zh-CN" sz="2200" dirty="0">
                <a:solidFill>
                  <a:srgbClr val="000000"/>
                </a:solidFill>
                <a:latin typeface="Times New Roman" panose="02020603050405020304" pitchFamily="18" charset="0"/>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1.I can</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t stop</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taking</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photos because the Great Wall is very beautiful.</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2.The full Moon often makes her</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miss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her hometown.</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3.All the children enjoyed</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themselves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in that match.</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4.Everybody got</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excited</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when they saw a parade of Disney characters.</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5.We had</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fun</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on Space Mountain.</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3916869" y="2610964"/>
            <a:ext cx="974108"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3916869" y="2896903"/>
            <a:ext cx="97410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5900559" y="3407734"/>
            <a:ext cx="904278"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7" name="直接连接符 6"/>
          <p:cNvCxnSpPr/>
          <p:nvPr/>
        </p:nvCxnSpPr>
        <p:spPr>
          <a:xfrm>
            <a:off x="5900559" y="3693673"/>
            <a:ext cx="90427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5256571" y="3812443"/>
            <a:ext cx="1431308"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0" name="直接连接符 9"/>
          <p:cNvCxnSpPr/>
          <p:nvPr/>
        </p:nvCxnSpPr>
        <p:spPr>
          <a:xfrm>
            <a:off x="5256571" y="4098382"/>
            <a:ext cx="143130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4172050" y="4205847"/>
            <a:ext cx="974107"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3" name="直接连接符 12"/>
          <p:cNvCxnSpPr/>
          <p:nvPr/>
        </p:nvCxnSpPr>
        <p:spPr>
          <a:xfrm>
            <a:off x="4172051" y="4491786"/>
            <a:ext cx="97410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3374607" y="5007396"/>
            <a:ext cx="542261"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6" name="直接连接符 15"/>
          <p:cNvCxnSpPr/>
          <p:nvPr/>
        </p:nvCxnSpPr>
        <p:spPr>
          <a:xfrm>
            <a:off x="3374608" y="5293335"/>
            <a:ext cx="54226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animBg="1"/>
      <p:bldP spid="12" grpId="0" animBg="1"/>
      <p:bldP spid="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1425944" y="1195192"/>
            <a:ext cx="9578753" cy="4967514"/>
          </a:xfrm>
          <a:prstGeom prst="rect">
            <a:avLst/>
          </a:prstGeom>
        </p:spPr>
        <p:txBody>
          <a:bodyPr wrap="square">
            <a:spAutoFit/>
          </a:bodyPr>
          <a:lstStyle/>
          <a:p>
            <a:pPr>
              <a:lnSpc>
                <a:spcPct val="120000"/>
              </a:lnSpc>
              <a:spcAft>
                <a:spcPts val="0"/>
              </a:spcAft>
              <a:tabLst>
                <a:tab pos="1029335" algn="l"/>
                <a:tab pos="1850390" algn="l"/>
                <a:tab pos="2538095" algn="l"/>
                <a:tab pos="3221990" algn="l"/>
              </a:tabLst>
            </a:pPr>
            <a:r>
              <a:rPr lang="zh-CN" altLang="zh-CN" sz="2200">
                <a:solidFill>
                  <a:srgbClr val="000000"/>
                </a:solidFill>
                <a:latin typeface="NEU-BZ-S92" panose="02020503000000020003" pitchFamily="18" charset="-122"/>
                <a:cs typeface="宋体" panose="02010600030101010101" pitchFamily="2" charset="-122"/>
              </a:rPr>
              <a:t>Ⅳ</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Arial" panose="020B0604020202020204" pitchFamily="34" charset="0"/>
                <a:ea typeface="黑体" panose="02010609060101010101" pitchFamily="2" charset="-122"/>
                <a:cs typeface="Times New Roman" panose="02020603050405020304" pitchFamily="18" charset="0"/>
              </a:rPr>
              <a:t>根据汉语意思完成句子</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Arial" panose="020B0604020202020204" pitchFamily="34" charset="0"/>
                <a:ea typeface="黑体" panose="02010609060101010101" pitchFamily="2" charset="-122"/>
                <a:cs typeface="Times New Roman" panose="02020603050405020304" pitchFamily="18" charset="0"/>
              </a:rPr>
              <a:t>每空一词</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1.</a:t>
            </a:r>
            <a:r>
              <a:rPr lang="zh-CN" altLang="zh-CN" sz="2200">
                <a:solidFill>
                  <a:srgbClr val="000000"/>
                </a:solidFill>
                <a:latin typeface="Times New Roman" panose="02020603050405020304" pitchFamily="18" charset="0"/>
                <a:cs typeface="Times New Roman" panose="02020603050405020304" pitchFamily="18" charset="0"/>
              </a:rPr>
              <a:t>我和朋友在云南待了一周。</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My friend and I</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have</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been</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in Yunnan</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for</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a</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week</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2.</a:t>
            </a:r>
            <a:r>
              <a:rPr lang="zh-CN" altLang="zh-CN" sz="2200">
                <a:solidFill>
                  <a:srgbClr val="000000"/>
                </a:solidFill>
                <a:latin typeface="Times New Roman" panose="02020603050405020304" pitchFamily="18" charset="0"/>
                <a:cs typeface="Times New Roman" panose="02020603050405020304" pitchFamily="18" charset="0"/>
              </a:rPr>
              <a:t>在路上</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我们看到了一些奇怪的人和房子。</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On</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the</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way</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,we met some strange people and houses.</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3.</a:t>
            </a:r>
            <a:r>
              <a:rPr lang="zh-CN" altLang="zh-CN" sz="2200">
                <a:solidFill>
                  <a:srgbClr val="000000"/>
                </a:solidFill>
                <a:latin typeface="Times New Roman" panose="02020603050405020304" pitchFamily="18" charset="0"/>
                <a:cs typeface="Times New Roman" panose="02020603050405020304" pitchFamily="18" charset="0"/>
              </a:rPr>
              <a:t>在故事结尾</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他们结婚并过上了幸福的生活。</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At</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the</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end</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of</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the story,they</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got</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married</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and lived a happy life.</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4.</a:t>
            </a:r>
            <a:r>
              <a:rPr lang="zh-CN" altLang="zh-CN" sz="2200">
                <a:solidFill>
                  <a:srgbClr val="000000"/>
                </a:solidFill>
                <a:latin typeface="Times New Roman" panose="02020603050405020304" pitchFamily="18" charset="0"/>
                <a:cs typeface="Times New Roman" panose="02020603050405020304" pitchFamily="18" charset="0"/>
              </a:rPr>
              <a:t>在烟花之下</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那座城市看起来明亮而温暖。</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The city looked</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bright</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and</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warm</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under the</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fireworks</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5.</a:t>
            </a:r>
            <a:r>
              <a:rPr lang="zh-CN" altLang="zh-CN" sz="2200">
                <a:solidFill>
                  <a:srgbClr val="000000"/>
                </a:solidFill>
                <a:latin typeface="Times New Roman" panose="02020603050405020304" pitchFamily="18" charset="0"/>
                <a:cs typeface="Times New Roman" panose="02020603050405020304" pitchFamily="18" charset="0"/>
              </a:rPr>
              <a:t>我知道你去过了桂林。</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I know you</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have</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been</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to</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Guilin.</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3459668" y="2121866"/>
            <a:ext cx="1941671"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3459669" y="2407805"/>
            <a:ext cx="194167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6925882" y="2100600"/>
            <a:ext cx="2590257"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7" name="直接连接符 6"/>
          <p:cNvCxnSpPr/>
          <p:nvPr/>
        </p:nvCxnSpPr>
        <p:spPr>
          <a:xfrm>
            <a:off x="6925883" y="2386539"/>
            <a:ext cx="259025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1673398" y="2929940"/>
            <a:ext cx="2866703"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0" name="直接连接符 9"/>
          <p:cNvCxnSpPr/>
          <p:nvPr/>
        </p:nvCxnSpPr>
        <p:spPr>
          <a:xfrm>
            <a:off x="1673399" y="3215879"/>
            <a:ext cx="286670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1673397" y="3709447"/>
            <a:ext cx="3568453"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3" name="直接连接符 12"/>
          <p:cNvCxnSpPr/>
          <p:nvPr/>
        </p:nvCxnSpPr>
        <p:spPr>
          <a:xfrm>
            <a:off x="1673398" y="3995386"/>
            <a:ext cx="356845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6990114" y="3720417"/>
            <a:ext cx="2101159"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6" name="直接连接符 15"/>
          <p:cNvCxnSpPr/>
          <p:nvPr/>
        </p:nvCxnSpPr>
        <p:spPr>
          <a:xfrm>
            <a:off x="7127901" y="4006356"/>
            <a:ext cx="210115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矩形 17"/>
          <p:cNvSpPr/>
          <p:nvPr/>
        </p:nvSpPr>
        <p:spPr>
          <a:xfrm>
            <a:off x="3495650" y="4928935"/>
            <a:ext cx="3256023"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9" name="直接连接符 18"/>
          <p:cNvCxnSpPr/>
          <p:nvPr/>
        </p:nvCxnSpPr>
        <p:spPr>
          <a:xfrm>
            <a:off x="3495651" y="5214874"/>
            <a:ext cx="325602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矩形 20"/>
          <p:cNvSpPr/>
          <p:nvPr/>
        </p:nvSpPr>
        <p:spPr>
          <a:xfrm>
            <a:off x="8050806" y="4899493"/>
            <a:ext cx="1224277"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22" name="直接连接符 21"/>
          <p:cNvCxnSpPr/>
          <p:nvPr/>
        </p:nvCxnSpPr>
        <p:spPr>
          <a:xfrm>
            <a:off x="8238697" y="5185432"/>
            <a:ext cx="122427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矩形 23"/>
          <p:cNvSpPr/>
          <p:nvPr/>
        </p:nvSpPr>
        <p:spPr>
          <a:xfrm>
            <a:off x="2917409" y="5711326"/>
            <a:ext cx="2898600"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25" name="直接连接符 24"/>
          <p:cNvCxnSpPr/>
          <p:nvPr/>
        </p:nvCxnSpPr>
        <p:spPr>
          <a:xfrm>
            <a:off x="2917409" y="5997265"/>
            <a:ext cx="2898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21"/>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2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animBg="1"/>
      <p:bldP spid="12" grpId="0" animBg="1"/>
      <p:bldP spid="15" grpId="0" animBg="1"/>
      <p:bldP spid="18" grpId="0" animBg="1"/>
      <p:bldP spid="21" grpId="0" animBg="1"/>
      <p:bldP spid="2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917014"/>
            <a:ext cx="8128000" cy="5745804"/>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cs typeface="宋体" panose="02010600030101010101" pitchFamily="2" charset="-122"/>
              </a:rPr>
              <a:t>Ⅰ</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单项填空</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a:t>
            </a:r>
            <a:r>
              <a:rPr lang="en-US" altLang="zh-CN" sz="2200" dirty="0">
                <a:solidFill>
                  <a:srgbClr val="000000"/>
                </a:solidFill>
                <a:latin typeface="Times New Roman" panose="02020603050405020304" pitchFamily="18" charset="0"/>
                <a:cs typeface="Times New Roman" panose="02020603050405020304" pitchFamily="18" charset="0"/>
              </a:rPr>
              <a:t>  )1.He thinks </a:t>
            </a:r>
            <a:r>
              <a:rPr lang="en-US" altLang="zh-CN" sz="2200" i="1" dirty="0" err="1">
                <a:solidFill>
                  <a:srgbClr val="000000"/>
                </a:solidFill>
                <a:latin typeface="Times New Roman" panose="02020603050405020304" pitchFamily="18" charset="0"/>
                <a:cs typeface="Times New Roman" panose="02020603050405020304" pitchFamily="18" charset="0"/>
              </a:rPr>
              <a:t>Kungfu</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i="1" dirty="0">
                <a:solidFill>
                  <a:srgbClr val="000000"/>
                </a:solidFill>
                <a:latin typeface="Times New Roman" panose="02020603050405020304" pitchFamily="18" charset="0"/>
                <a:cs typeface="Times New Roman" panose="02020603050405020304" pitchFamily="18" charset="0"/>
              </a:rPr>
              <a:t>Panda</a:t>
            </a:r>
            <a:r>
              <a:rPr lang="en-US" altLang="zh-CN" sz="2200" dirty="0">
                <a:solidFill>
                  <a:srgbClr val="000000"/>
                </a:solidFill>
                <a:latin typeface="Times New Roman" panose="02020603050405020304" pitchFamily="18" charset="0"/>
                <a:cs typeface="Times New Roman" panose="02020603050405020304" pitchFamily="18" charset="0"/>
              </a:rPr>
              <a:t> is a(  n  )</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movie.He</a:t>
            </a:r>
            <a:r>
              <a:rPr lang="en-US" altLang="zh-CN" sz="2200" dirty="0">
                <a:solidFill>
                  <a:srgbClr val="000000"/>
                </a:solidFill>
                <a:latin typeface="Times New Roman" panose="02020603050405020304" pitchFamily="18" charset="0"/>
                <a:cs typeface="Times New Roman" panose="02020603050405020304" pitchFamily="18" charset="0"/>
              </a:rPr>
              <a:t> likes it very much.</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A.awful</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B.easy</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C.lonely</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D.fantastic</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a:t>
            </a:r>
            <a:r>
              <a:rPr lang="en-US" altLang="zh-CN" sz="2200" dirty="0">
                <a:solidFill>
                  <a:srgbClr val="000000"/>
                </a:solidFill>
                <a:latin typeface="Times New Roman" panose="02020603050405020304" pitchFamily="18" charset="0"/>
                <a:cs typeface="Times New Roman" panose="02020603050405020304" pitchFamily="18" charset="0"/>
              </a:rPr>
              <a:t>  )2.—Did you see the film last night?</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err="1">
                <a:solidFill>
                  <a:srgbClr val="000000"/>
                </a:solidFill>
                <a:latin typeface="Times New Roman" panose="02020603050405020304" pitchFamily="18" charset="0"/>
                <a:cs typeface="Times New Roman" panose="02020603050405020304" pitchFamily="18" charset="0"/>
              </a:rPr>
              <a:t>Yes.I</a:t>
            </a:r>
            <a:r>
              <a:rPr lang="en-US" altLang="zh-CN" sz="2200" dirty="0">
                <a:solidFill>
                  <a:srgbClr val="000000"/>
                </a:solidFill>
                <a:latin typeface="Times New Roman" panose="02020603050405020304" pitchFamily="18" charset="0"/>
                <a:cs typeface="Times New Roman" panose="02020603050405020304" pitchFamily="18" charset="0"/>
              </a:rPr>
              <a:t> have never seen</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exciting film before.</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A.such</a:t>
            </a:r>
            <a:r>
              <a:rPr lang="en-US" altLang="zh-CN" sz="2200" dirty="0">
                <a:solidFill>
                  <a:srgbClr val="000000"/>
                </a:solidFill>
                <a:latin typeface="Times New Roman" panose="02020603050405020304" pitchFamily="18" charset="0"/>
                <a:cs typeface="Times New Roman" panose="02020603050405020304" pitchFamily="18" charset="0"/>
              </a:rPr>
              <a:t> a	B.so a</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C.such</a:t>
            </a:r>
            <a:r>
              <a:rPr lang="en-US" altLang="zh-CN" sz="2200" dirty="0">
                <a:solidFill>
                  <a:srgbClr val="000000"/>
                </a:solidFill>
                <a:latin typeface="Times New Roman" panose="02020603050405020304" pitchFamily="18" charset="0"/>
                <a:cs typeface="Times New Roman" panose="02020603050405020304" pitchFamily="18" charset="0"/>
              </a:rPr>
              <a:t> an	D.so an</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a:t>
            </a:r>
            <a:r>
              <a:rPr lang="en-US" altLang="zh-CN" sz="2200" dirty="0">
                <a:solidFill>
                  <a:srgbClr val="000000"/>
                </a:solidFill>
                <a:latin typeface="Times New Roman" panose="02020603050405020304" pitchFamily="18" charset="0"/>
                <a:cs typeface="Times New Roman" panose="02020603050405020304" pitchFamily="18" charset="0"/>
              </a:rPr>
              <a:t>  )3.—When did your mum</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your father?</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—They</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for 15 years.</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A.marry</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to;got</a:t>
            </a:r>
            <a:r>
              <a:rPr lang="en-US" altLang="zh-CN" sz="2200" dirty="0">
                <a:solidFill>
                  <a:srgbClr val="000000"/>
                </a:solidFill>
                <a:latin typeface="Times New Roman" panose="02020603050405020304" pitchFamily="18" charset="0"/>
                <a:cs typeface="Times New Roman" panose="02020603050405020304" pitchFamily="18" charset="0"/>
              </a:rPr>
              <a:t> married</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B.get</a:t>
            </a:r>
            <a:r>
              <a:rPr lang="en-US" altLang="zh-CN" sz="2200" dirty="0">
                <a:solidFill>
                  <a:srgbClr val="000000"/>
                </a:solidFill>
                <a:latin typeface="Times New Roman" panose="02020603050405020304" pitchFamily="18" charset="0"/>
                <a:cs typeface="Times New Roman" panose="02020603050405020304" pitchFamily="18" charset="0"/>
              </a:rPr>
              <a:t> married </a:t>
            </a:r>
            <a:r>
              <a:rPr lang="en-US" altLang="zh-CN" sz="2200" dirty="0" err="1">
                <a:solidFill>
                  <a:srgbClr val="000000"/>
                </a:solidFill>
                <a:latin typeface="Times New Roman" panose="02020603050405020304" pitchFamily="18" charset="0"/>
                <a:cs typeface="Times New Roman" panose="02020603050405020304" pitchFamily="18" charset="0"/>
              </a:rPr>
              <a:t>to;have</a:t>
            </a:r>
            <a:r>
              <a:rPr lang="en-US" altLang="zh-CN" sz="2200" dirty="0">
                <a:solidFill>
                  <a:srgbClr val="000000"/>
                </a:solidFill>
                <a:latin typeface="Times New Roman" panose="02020603050405020304" pitchFamily="18" charset="0"/>
                <a:cs typeface="Times New Roman" panose="02020603050405020304" pitchFamily="18" charset="0"/>
              </a:rPr>
              <a:t> got married</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C.marry</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with;have</a:t>
            </a:r>
            <a:r>
              <a:rPr lang="en-US" altLang="zh-CN" sz="2200" dirty="0">
                <a:solidFill>
                  <a:srgbClr val="000000"/>
                </a:solidFill>
                <a:latin typeface="Times New Roman" panose="02020603050405020304" pitchFamily="18" charset="0"/>
                <a:cs typeface="Times New Roman" panose="02020603050405020304" pitchFamily="18" charset="0"/>
              </a:rPr>
              <a:t> got married</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D.marry;have</a:t>
            </a:r>
            <a:r>
              <a:rPr lang="en-US" altLang="zh-CN" sz="2200" dirty="0">
                <a:solidFill>
                  <a:srgbClr val="000000"/>
                </a:solidFill>
                <a:latin typeface="Times New Roman" panose="02020603050405020304" pitchFamily="18" charset="0"/>
                <a:cs typeface="Times New Roman" panose="02020603050405020304" pitchFamily="18" charset="0"/>
              </a:rPr>
              <a:t> been married</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2236923" y="1420117"/>
            <a:ext cx="389320"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2236923" y="2632228"/>
            <a:ext cx="389320"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 name="矩形 4"/>
          <p:cNvSpPr/>
          <p:nvPr/>
        </p:nvSpPr>
        <p:spPr>
          <a:xfrm>
            <a:off x="2236923" y="4280274"/>
            <a:ext cx="389320"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089363"/>
            <a:ext cx="8128000" cy="4933274"/>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a:t>
            </a:r>
            <a:r>
              <a:rPr lang="en-US" altLang="zh-CN" sz="2200" dirty="0">
                <a:solidFill>
                  <a:srgbClr val="000000"/>
                </a:solidFill>
                <a:latin typeface="Times New Roman" panose="02020603050405020304" pitchFamily="18" charset="0"/>
                <a:cs typeface="Times New Roman" panose="02020603050405020304" pitchFamily="18" charset="0"/>
              </a:rPr>
              <a:t>  )4.—What are you going to do this Sunday?</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—I want a trip</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the zoo.</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A.about</a:t>
            </a:r>
            <a:r>
              <a:rPr lang="en-US" altLang="zh-CN" sz="2200" dirty="0">
                <a:solidFill>
                  <a:srgbClr val="000000"/>
                </a:solidFill>
                <a:latin typeface="Times New Roman" panose="02020603050405020304" pitchFamily="18" charset="0"/>
                <a:cs typeface="Times New Roman" panose="02020603050405020304" pitchFamily="18" charset="0"/>
              </a:rPr>
              <a:t>	B.at	</a:t>
            </a:r>
            <a:r>
              <a:rPr lang="en-US" altLang="zh-CN" sz="2200" dirty="0" err="1">
                <a:solidFill>
                  <a:srgbClr val="000000"/>
                </a:solidFill>
                <a:latin typeface="Times New Roman" panose="02020603050405020304" pitchFamily="18" charset="0"/>
                <a:cs typeface="Times New Roman" panose="02020603050405020304" pitchFamily="18" charset="0"/>
              </a:rPr>
              <a:t>C.of</a:t>
            </a:r>
            <a:r>
              <a:rPr lang="en-US" altLang="zh-CN" sz="2200" dirty="0">
                <a:solidFill>
                  <a:srgbClr val="000000"/>
                </a:solidFill>
                <a:latin typeface="Times New Roman" panose="02020603050405020304" pitchFamily="18" charset="0"/>
                <a:cs typeface="Times New Roman" panose="02020603050405020304" pitchFamily="18" charset="0"/>
              </a:rPr>
              <a:t>	D.to</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a:t>
            </a:r>
            <a:r>
              <a:rPr lang="en-US" altLang="zh-CN" sz="2200" dirty="0">
                <a:solidFill>
                  <a:srgbClr val="000000"/>
                </a:solidFill>
                <a:latin typeface="Times New Roman" panose="02020603050405020304" pitchFamily="18" charset="0"/>
                <a:cs typeface="Times New Roman" panose="02020603050405020304" pitchFamily="18" charset="0"/>
              </a:rPr>
              <a:t>  )5.My classmates and I</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the whole day in the Wild Animal Zoo yesterday.</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A.took</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B.spent</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C.cost</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D.had</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a:t>
            </a:r>
            <a:r>
              <a:rPr lang="en-US" altLang="zh-CN" sz="2200" dirty="0">
                <a:solidFill>
                  <a:srgbClr val="000000"/>
                </a:solidFill>
                <a:latin typeface="Times New Roman" panose="02020603050405020304" pitchFamily="18" charset="0"/>
                <a:cs typeface="Times New Roman" panose="02020603050405020304" pitchFamily="18" charset="0"/>
              </a:rPr>
              <a:t>  )6.Disneyland in the USA is so</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that no one feels</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there.</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A.interesting;boring</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B.interested;bored</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C.interesting;bored</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D.interested;boring</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2336840" y="1196834"/>
            <a:ext cx="389320"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2254914" y="2419577"/>
            <a:ext cx="389320"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 name="矩形 4"/>
          <p:cNvSpPr/>
          <p:nvPr/>
        </p:nvSpPr>
        <p:spPr>
          <a:xfrm>
            <a:off x="2254914" y="3589158"/>
            <a:ext cx="389320"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089363"/>
            <a:ext cx="8128000" cy="4933274"/>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a:t>
            </a:r>
            <a:r>
              <a:rPr lang="en-US" altLang="zh-CN" sz="2200" dirty="0">
                <a:solidFill>
                  <a:srgbClr val="000000"/>
                </a:solidFill>
                <a:latin typeface="Times New Roman" panose="02020603050405020304" pitchFamily="18" charset="0"/>
                <a:cs typeface="Times New Roman" panose="02020603050405020304" pitchFamily="18" charset="0"/>
              </a:rPr>
              <a:t>  )7.—Jane,when did you come here?</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—In 2010.I</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here for seven years.</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A.have been to	B.have gone to</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C.have gone	D.have been</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a:t>
            </a:r>
            <a:r>
              <a:rPr lang="en-US" altLang="zh-CN" sz="2200" dirty="0">
                <a:solidFill>
                  <a:srgbClr val="000000"/>
                </a:solidFill>
                <a:latin typeface="Times New Roman" panose="02020603050405020304" pitchFamily="18" charset="0"/>
                <a:cs typeface="Times New Roman" panose="02020603050405020304" pitchFamily="18" charset="0"/>
              </a:rPr>
              <a:t>  )8.The parade was really wonderful and I couldn</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t</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photos.</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A.stop taking	B.to stop taking</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C.stop to take	D.to stop to take</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a:t>
            </a:r>
            <a:r>
              <a:rPr lang="en-US" altLang="zh-CN" sz="2200" dirty="0">
                <a:solidFill>
                  <a:srgbClr val="000000"/>
                </a:solidFill>
                <a:latin typeface="Times New Roman" panose="02020603050405020304" pitchFamily="18" charset="0"/>
                <a:cs typeface="Times New Roman" panose="02020603050405020304" pitchFamily="18" charset="0"/>
              </a:rPr>
              <a:t>  )9.Dad bought many stationery for my cousin,</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pens,pencils and rulers.</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A.look like	B.for example</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C.as	D.such as</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2329267" y="1196834"/>
            <a:ext cx="389320"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2265546" y="2823615"/>
            <a:ext cx="389320"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 name="矩形 4"/>
          <p:cNvSpPr/>
          <p:nvPr/>
        </p:nvSpPr>
        <p:spPr>
          <a:xfrm>
            <a:off x="2265546" y="4429134"/>
            <a:ext cx="389320"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2917556"/>
            <a:ext cx="8128000" cy="1276888"/>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a:t>
            </a:r>
            <a:r>
              <a:rPr lang="en-US" altLang="zh-CN" sz="2200" dirty="0">
                <a:solidFill>
                  <a:srgbClr val="000000"/>
                </a:solidFill>
                <a:latin typeface="Times New Roman" panose="02020603050405020304" pitchFamily="18" charset="0"/>
                <a:cs typeface="Times New Roman" panose="02020603050405020304" pitchFamily="18" charset="0"/>
              </a:rPr>
              <a:t>  )10.—The fish</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nice.Who</a:t>
            </a:r>
            <a:r>
              <a:rPr lang="en-US" altLang="zh-CN" sz="2200" dirty="0">
                <a:solidFill>
                  <a:srgbClr val="000000"/>
                </a:solidFill>
                <a:latin typeface="Times New Roman" panose="02020603050405020304" pitchFamily="18" charset="0"/>
                <a:cs typeface="Times New Roman" panose="02020603050405020304" pitchFamily="18" charset="0"/>
              </a:rPr>
              <a:t> cooked it?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—I cooked it </a:t>
            </a:r>
            <a:r>
              <a:rPr lang="en-US" altLang="zh-CN" sz="2200" dirty="0" err="1">
                <a:solidFill>
                  <a:srgbClr val="000000"/>
                </a:solidFill>
                <a:latin typeface="Times New Roman" panose="02020603050405020304" pitchFamily="18" charset="0"/>
                <a:cs typeface="Times New Roman" panose="02020603050405020304" pitchFamily="18" charset="0"/>
              </a:rPr>
              <a:t>myself.Would</a:t>
            </a:r>
            <a:r>
              <a:rPr lang="en-US" altLang="zh-CN" sz="2200" dirty="0">
                <a:solidFill>
                  <a:srgbClr val="000000"/>
                </a:solidFill>
                <a:latin typeface="Times New Roman" panose="02020603050405020304" pitchFamily="18" charset="0"/>
                <a:cs typeface="Times New Roman" panose="02020603050405020304" pitchFamily="18" charset="0"/>
              </a:rPr>
              <a:t> you like some?</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A.smells</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B.sounds</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C.hears</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D.feels</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2346745" y="3043713"/>
            <a:ext cx="389320"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theme1.xml><?xml version="1.0" encoding="utf-8"?>
<a:theme xmlns:a="http://schemas.openxmlformats.org/drawingml/2006/main" name="WWW.2PPT.COM&#1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英语正文模板</Template>
  <TotalTime>0</TotalTime>
  <Words>274</Words>
  <Application>Microsoft Office PowerPoint</Application>
  <PresentationFormat>宽屏</PresentationFormat>
  <Paragraphs>114</Paragraphs>
  <Slides>15</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15</vt:i4>
      </vt:variant>
    </vt:vector>
  </HeadingPairs>
  <TitlesOfParts>
    <vt:vector size="25" baseType="lpstr">
      <vt:lpstr>Adobe 黑体 Std R</vt:lpstr>
      <vt:lpstr>NEU-BZ-S92</vt:lpstr>
      <vt:lpstr>黑体</vt:lpstr>
      <vt:lpstr>宋体</vt:lpstr>
      <vt:lpstr>微软雅黑</vt:lpstr>
      <vt:lpstr>Arial</vt:lpstr>
      <vt:lpstr>Calibri</vt:lpstr>
      <vt:lpstr>Calibri Light</vt:lpstr>
      <vt:lpstr>Times New Roman</vt:lpstr>
      <vt:lpstr>WWW.2PPT.COM
</vt:lpstr>
      <vt:lpstr>Travelling</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2017-12-06T00:46:00Z</dcterms:created>
  <dcterms:modified xsi:type="dcterms:W3CDTF">2023-01-16T13:57:14Z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2052-11.1.0.11294</vt:lpwstr>
  </property>
  <property fmtid="{D5CDD505-2E9C-101B-9397-08002B2CF9AE}" pid="3" name="ICV">
    <vt:lpwstr>46CCC6420525460C86A61446CE26A725</vt:lpwstr>
  </property>
  <property fmtid="{A09F084E-AD41-489F-8076-AA5BE3082BCA}" pid="100">
    <vt:ui4>5</vt:ui4>
  </property>
  <property fmtid="{64440492-4C8B-11D1-8B70-080036B11A03}" pid="11">
    <vt:lpwstr>www.2ppt.com-爱PPT提供资源下载</vt:lpwstr>
  </property>
</Properties>
</file>