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2" r:id="rId3"/>
    <p:sldId id="271" r:id="rId4"/>
    <p:sldId id="283" r:id="rId5"/>
    <p:sldId id="282" r:id="rId6"/>
    <p:sldId id="284" r:id="rId7"/>
    <p:sldId id="273" r:id="rId8"/>
    <p:sldId id="286" r:id="rId9"/>
    <p:sldId id="289" r:id="rId10"/>
    <p:sldId id="293" r:id="rId11"/>
    <p:sldId id="294" r:id="rId12"/>
    <p:sldId id="295" r:id="rId13"/>
    <p:sldId id="281" r:id="rId14"/>
    <p:sldId id="262" r:id="rId15"/>
    <p:sldId id="261" r:id="rId16"/>
    <p:sldId id="265" r:id="rId17"/>
    <p:sldId id="260" r:id="rId18"/>
    <p:sldId id="263" r:id="rId19"/>
    <p:sldId id="296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66FF"/>
    <a:srgbClr val="33CC33"/>
    <a:srgbClr val="FFCCCC"/>
    <a:srgbClr val="FFFFFF"/>
    <a:srgbClr val="66FF33"/>
    <a:srgbClr val="FF0066"/>
    <a:srgbClr val="FF7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>
      <p:cViewPr>
        <p:scale>
          <a:sx n="97" d="100"/>
          <a:sy n="97" d="100"/>
        </p:scale>
        <p:origin x="-33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B553A-62C1-4607-9DEB-823A6AD69693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40E11-719E-42DC-BA15-13B6D01D13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40E11-719E-42DC-BA15-13B6D01D13B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6314D-4C5A-4AE2-B172-9560DDF5676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C6FE-FE7B-4579-BBE4-6BD1F6BB3C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C48B-5D15-42AF-B606-A10FFB0990D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25F6-27C9-4996-8E94-BD8FC5E6C54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6FBF-3E0A-4D88-8DA5-2236D1DBBB0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FB88-AC56-4893-B22C-7B9741DF63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E2977-727B-4F30-8BEE-0824C803B1A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81A1-8AA1-48E7-B243-03EE76E1529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76AB-B7A9-4D69-98B1-0ACDF34B2D1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D8B71-3258-47D7-B7C3-5F2E213C467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D078-7BC1-49E9-87AB-7900C59BFC0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291B89-6AFD-4E86-B554-CA5F4CEE4D2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7.png"/><Relationship Id="rId5" Type="http://schemas.openxmlformats.org/officeDocument/2006/relationships/slide" Target="slide16.xml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331640" y="2348880"/>
            <a:ext cx="6634980" cy="12241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6000" kern="10" dirty="0">
                <a:ln w="28575">
                  <a:noFill/>
                  <a:prstDash val="dash"/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Welcome to My House</a:t>
            </a:r>
            <a:endParaRPr lang="zh-CN" altLang="en-US" sz="6000" kern="10" dirty="0">
              <a:ln w="28575">
                <a:noFill/>
                <a:prstDash val="dash"/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1331640" y="828675"/>
            <a:ext cx="1476375" cy="7048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4000" kern="10" dirty="0">
                <a:ln w="19050">
                  <a:noFill/>
                  <a:prstDash val="dash"/>
                  <a:rou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Unit 3</a:t>
            </a:r>
            <a:endParaRPr lang="zh-CN" altLang="en-US" sz="4000" kern="10" dirty="0">
              <a:ln w="19050">
                <a:noFill/>
                <a:prstDash val="dash"/>
                <a:rou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0" y="6308725"/>
            <a:ext cx="1485900" cy="350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kern="1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2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069467" y="501317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 bwMode="auto">
          <a:xfrm>
            <a:off x="6372225" y="2060575"/>
            <a:ext cx="2232025" cy="3960813"/>
            <a:chOff x="1973" y="1706"/>
            <a:chExt cx="1542" cy="2268"/>
          </a:xfrm>
        </p:grpSpPr>
        <p:sp>
          <p:nvSpPr>
            <p:cNvPr id="12308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9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0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11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2291" name="Picture 7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s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684213" y="0"/>
            <a:ext cx="25923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grpSp>
        <p:nvGrpSpPr>
          <p:cNvPr id="12296" name="Group 12"/>
          <p:cNvGrpSpPr/>
          <p:nvPr/>
        </p:nvGrpSpPr>
        <p:grpSpPr bwMode="auto">
          <a:xfrm>
            <a:off x="3924300" y="2060575"/>
            <a:ext cx="2262188" cy="3960813"/>
            <a:chOff x="1973" y="1706"/>
            <a:chExt cx="1542" cy="2268"/>
          </a:xfrm>
        </p:grpSpPr>
        <p:sp>
          <p:nvSpPr>
            <p:cNvPr id="12304" name="Oval 1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5" name="Oval 1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6" name="Oval 1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7" name="Oval 1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3925888" y="2060575"/>
            <a:ext cx="4678362" cy="4032250"/>
            <a:chOff x="567" y="1389"/>
            <a:chExt cx="2857" cy="2540"/>
          </a:xfrm>
        </p:grpSpPr>
        <p:sp>
          <p:nvSpPr>
            <p:cNvPr id="12302" name="Oval 18"/>
            <p:cNvSpPr>
              <a:spLocks noChangeArrowheads="1"/>
            </p:cNvSpPr>
            <p:nvPr/>
          </p:nvSpPr>
          <p:spPr bwMode="auto">
            <a:xfrm>
              <a:off x="567" y="1389"/>
              <a:ext cx="1406" cy="2540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3" name="Oval 19"/>
            <p:cNvSpPr>
              <a:spLocks noChangeArrowheads="1"/>
            </p:cNvSpPr>
            <p:nvPr/>
          </p:nvSpPr>
          <p:spPr bwMode="auto">
            <a:xfrm>
              <a:off x="2018" y="1389"/>
              <a:ext cx="1406" cy="2540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0200" name="Picture 24" descr="ma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32273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/>
          <p:nvPr/>
        </p:nvGrpSpPr>
        <p:grpSpPr bwMode="auto">
          <a:xfrm>
            <a:off x="900113" y="2565400"/>
            <a:ext cx="7415212" cy="3243263"/>
            <a:chOff x="567" y="1616"/>
            <a:chExt cx="4671" cy="2043"/>
          </a:xfrm>
        </p:grpSpPr>
        <p:sp>
          <p:nvSpPr>
            <p:cNvPr id="12300" name="Text Box 21"/>
            <p:cNvSpPr txBox="1">
              <a:spLocks noChangeArrowheads="1"/>
            </p:cNvSpPr>
            <p:nvPr/>
          </p:nvSpPr>
          <p:spPr bwMode="auto">
            <a:xfrm>
              <a:off x="567" y="2296"/>
              <a:ext cx="185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3600">
                  <a:solidFill>
                    <a:srgbClr val="FF0066"/>
                  </a:solidFill>
                  <a:latin typeface="Comic Sans MS" panose="030F0702030302020204" pitchFamily="66" charset="0"/>
                </a:rPr>
                <a:t>Where is  …?</a:t>
              </a:r>
            </a:p>
          </p:txBody>
        </p:sp>
        <p:pic>
          <p:nvPicPr>
            <p:cNvPr id="12301" name="Picture 25" descr="betwee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616"/>
              <a:ext cx="2721" cy="2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 bwMode="auto">
          <a:xfrm>
            <a:off x="6372225" y="2060575"/>
            <a:ext cx="2232025" cy="3960813"/>
            <a:chOff x="1973" y="1706"/>
            <a:chExt cx="1542" cy="2268"/>
          </a:xfrm>
        </p:grpSpPr>
        <p:sp>
          <p:nvSpPr>
            <p:cNvPr id="13333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4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5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6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315" name="Picture 7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 descr="s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684213" y="0"/>
            <a:ext cx="25923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grpSp>
        <p:nvGrpSpPr>
          <p:cNvPr id="13320" name="Group 12"/>
          <p:cNvGrpSpPr/>
          <p:nvPr/>
        </p:nvGrpSpPr>
        <p:grpSpPr bwMode="auto">
          <a:xfrm>
            <a:off x="3924300" y="2060575"/>
            <a:ext cx="2262188" cy="3960813"/>
            <a:chOff x="1973" y="1706"/>
            <a:chExt cx="1542" cy="2268"/>
          </a:xfrm>
        </p:grpSpPr>
        <p:sp>
          <p:nvSpPr>
            <p:cNvPr id="13329" name="Oval 1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0" name="Oval 1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1" name="Oval 1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2" name="Oval 1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9"/>
          <p:cNvGrpSpPr/>
          <p:nvPr/>
        </p:nvGrpSpPr>
        <p:grpSpPr bwMode="auto">
          <a:xfrm>
            <a:off x="3924300" y="2060575"/>
            <a:ext cx="4678363" cy="4032250"/>
            <a:chOff x="2472" y="1298"/>
            <a:chExt cx="2947" cy="2540"/>
          </a:xfrm>
        </p:grpSpPr>
        <p:grpSp>
          <p:nvGrpSpPr>
            <p:cNvPr id="13325" name="Group 25"/>
            <p:cNvGrpSpPr/>
            <p:nvPr/>
          </p:nvGrpSpPr>
          <p:grpSpPr bwMode="auto">
            <a:xfrm>
              <a:off x="2472" y="1298"/>
              <a:ext cx="2947" cy="2540"/>
              <a:chOff x="567" y="1389"/>
              <a:chExt cx="2857" cy="2540"/>
            </a:xfrm>
          </p:grpSpPr>
          <p:sp>
            <p:nvSpPr>
              <p:cNvPr id="13327" name="Oval 26"/>
              <p:cNvSpPr>
                <a:spLocks noChangeArrowheads="1"/>
              </p:cNvSpPr>
              <p:nvPr/>
            </p:nvSpPr>
            <p:spPr bwMode="auto">
              <a:xfrm>
                <a:off x="567" y="1389"/>
                <a:ext cx="1406" cy="2540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328" name="Oval 27"/>
              <p:cNvSpPr>
                <a:spLocks noChangeArrowheads="1"/>
              </p:cNvSpPr>
              <p:nvPr/>
            </p:nvSpPr>
            <p:spPr bwMode="auto">
              <a:xfrm>
                <a:off x="2018" y="1389"/>
                <a:ext cx="1406" cy="2540"/>
              </a:xfrm>
              <a:prstGeom prst="ellipse">
                <a:avLst/>
              </a:prstGeom>
              <a:solidFill>
                <a:schemeClr val="tx2"/>
              </a:solidFill>
              <a:ln w="57150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3326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2E8E6"/>
                </a:clrFrom>
                <a:clrTo>
                  <a:srgbClr val="E2E8E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4"/>
            <a:stretch>
              <a:fillRect/>
            </a:stretch>
          </p:blipFill>
          <p:spPr bwMode="auto">
            <a:xfrm>
              <a:off x="3151" y="1842"/>
              <a:ext cx="1633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3"/>
          <p:cNvGrpSpPr/>
          <p:nvPr/>
        </p:nvGrpSpPr>
        <p:grpSpPr bwMode="auto">
          <a:xfrm>
            <a:off x="539750" y="2800350"/>
            <a:ext cx="7775575" cy="2500313"/>
            <a:chOff x="340" y="1797"/>
            <a:chExt cx="4898" cy="1575"/>
          </a:xfrm>
        </p:grpSpPr>
        <p:sp>
          <p:nvSpPr>
            <p:cNvPr id="13323" name="Text Box 31"/>
            <p:cNvSpPr txBox="1">
              <a:spLocks noChangeArrowheads="1"/>
            </p:cNvSpPr>
            <p:nvPr/>
          </p:nvSpPr>
          <p:spPr bwMode="auto">
            <a:xfrm>
              <a:off x="340" y="2205"/>
              <a:ext cx="1859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3600">
                  <a:solidFill>
                    <a:srgbClr val="FF0066"/>
                  </a:solidFill>
                  <a:latin typeface="Comic Sans MS" panose="030F0702030302020204" pitchFamily="66" charset="0"/>
                </a:rPr>
                <a:t>Where is  …?</a:t>
              </a:r>
            </a:p>
          </p:txBody>
        </p:sp>
        <p:pic>
          <p:nvPicPr>
            <p:cNvPr id="13324" name="Picture 32" descr="next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7" t="22694" r="12125" b="10527"/>
            <a:stretch>
              <a:fillRect/>
            </a:stretch>
          </p:blipFill>
          <p:spPr bwMode="auto">
            <a:xfrm>
              <a:off x="2653" y="1797"/>
              <a:ext cx="2585" cy="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49FD7~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"/>
          <a:stretch>
            <a:fillRect/>
          </a:stretch>
        </p:blipFill>
        <p:spPr bwMode="auto">
          <a:xfrm>
            <a:off x="6156325" y="4008438"/>
            <a:ext cx="298767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3"/>
          <p:cNvGrpSpPr/>
          <p:nvPr/>
        </p:nvGrpSpPr>
        <p:grpSpPr bwMode="auto">
          <a:xfrm>
            <a:off x="0" y="66675"/>
            <a:ext cx="2411413" cy="841375"/>
            <a:chOff x="0" y="0"/>
            <a:chExt cx="1519" cy="530"/>
          </a:xfrm>
        </p:grpSpPr>
        <p:pic>
          <p:nvPicPr>
            <p:cNvPr id="1434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386" y="91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使用说明</a:t>
              </a:r>
            </a:p>
          </p:txBody>
        </p:sp>
      </p:grp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827088" y="1557338"/>
            <a:ext cx="817721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归纳梳理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）听光盘，完成英语书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页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Ex.1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Let’s sing: a picture of me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梳理归纳如何介绍各房间。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(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幻灯片中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个窗户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都有链接，每间房子的右下放有返回按钮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）小组操练英语书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17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页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Ex.3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20091161032678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5437" r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5"/>
          <p:cNvSpPr>
            <a:spLocks noChangeArrowheads="1"/>
          </p:cNvSpPr>
          <p:nvPr/>
        </p:nvSpPr>
        <p:spPr bwMode="auto">
          <a:xfrm>
            <a:off x="755650" y="1700213"/>
            <a:ext cx="7416800" cy="4895850"/>
          </a:xfrm>
          <a:prstGeom prst="rect">
            <a:avLst/>
          </a:prstGeom>
          <a:solidFill>
            <a:srgbClr val="FFFFFF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1" name="WordArt 27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38877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9050">
                  <a:solidFill>
                    <a:srgbClr val="FF99CC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A Picture of Me</a:t>
            </a:r>
            <a:endParaRPr lang="zh-CN" altLang="en-US" sz="3600" kern="10">
              <a:ln w="19050">
                <a:solidFill>
                  <a:srgbClr val="FF99CC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pic>
        <p:nvPicPr>
          <p:cNvPr id="1026" name="Picture 2" descr="ppt/media/image22.png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4168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.067 0.05333  C 0.081 0.06533  0.102 0.072  0.124 0.072  C 0.149 0.072  0.169 0.06533  0.183 0.05333  L 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1" grpId="0" animBg="1"/>
      <p:bldP spid="3689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00911610326788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5437" r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netget20076816585015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5226" r="12883" b="13124"/>
          <a:stretch>
            <a:fillRect/>
          </a:stretch>
        </p:blipFill>
        <p:spPr bwMode="auto">
          <a:xfrm rot="-217485">
            <a:off x="1725613" y="2392363"/>
            <a:ext cx="2413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200906080000006487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" t="1079" r="7394" b="27634"/>
          <a:stretch>
            <a:fillRect/>
          </a:stretch>
        </p:blipFill>
        <p:spPr bwMode="auto">
          <a:xfrm rot="-515901">
            <a:off x="1762125" y="3849688"/>
            <a:ext cx="2303463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1220937906734_000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3276" r="4767"/>
          <a:stretch>
            <a:fillRect/>
          </a:stretch>
        </p:blipFill>
        <p:spPr bwMode="auto">
          <a:xfrm rot="308480">
            <a:off x="4067175" y="2420938"/>
            <a:ext cx="24685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200906080000008503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t="3882" r="7364" b="37431"/>
          <a:stretch>
            <a:fillRect/>
          </a:stretch>
        </p:blipFill>
        <p:spPr bwMode="auto">
          <a:xfrm rot="-132786">
            <a:off x="3995738" y="4005263"/>
            <a:ext cx="25209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700338" y="2924175"/>
            <a:ext cx="5969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①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627313" y="4437063"/>
            <a:ext cx="5969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②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076825" y="3068638"/>
            <a:ext cx="5969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③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003800" y="4508500"/>
            <a:ext cx="5969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④</a:t>
            </a:r>
          </a:p>
        </p:txBody>
      </p:sp>
      <p:pic>
        <p:nvPicPr>
          <p:cNvPr id="15371" name="Picture 15" descr="rabbit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8" r="23784" b="3526"/>
          <a:stretch>
            <a:fillRect/>
          </a:stretch>
        </p:blipFill>
        <p:spPr bwMode="auto">
          <a:xfrm>
            <a:off x="6443663" y="0"/>
            <a:ext cx="6318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kitche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0"/>
            <a:ext cx="6084888" cy="2708275"/>
          </a:xfrm>
          <a:prstGeom prst="rect">
            <a:avLst/>
          </a:prstGeom>
          <a:solidFill>
            <a:srgbClr val="FFFFFF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825500" y="165100"/>
            <a:ext cx="5200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(1) Where is it?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(2) Is this … big/small/ …?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(3) What’s in/on/ … the …?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(4) Is/are there … in the …?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(5) How many … are there in the …?</a:t>
            </a:r>
          </a:p>
          <a:p>
            <a:pPr eaLnBrk="1" hangingPunct="1"/>
            <a:r>
              <a:rPr lang="en-US" altLang="zh-CN" sz="2400">
                <a:latin typeface="Comic Sans MS" panose="030F0702030302020204" pitchFamily="66" charset="0"/>
              </a:rPr>
              <a:t>(6) Where is/are the …?</a:t>
            </a:r>
          </a:p>
          <a:p>
            <a:pPr eaLnBrk="1" hangingPunct="1"/>
            <a:endParaRPr lang="en-US" altLang="zh-CN" sz="2400">
              <a:latin typeface="Comic Sans MS" panose="030F0702030302020204" pitchFamily="66" charset="0"/>
            </a:endParaRPr>
          </a:p>
        </p:txBody>
      </p:sp>
      <p:pic>
        <p:nvPicPr>
          <p:cNvPr id="16389" name="Picture 7" descr="Question-Mark-4-7286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1448">
            <a:off x="323850" y="115888"/>
            <a:ext cx="36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205" name="Picture 13" descr="netget2007681658501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4" descr="living r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412" name="Group 28"/>
          <p:cNvGrpSpPr/>
          <p:nvPr/>
        </p:nvGrpSpPr>
        <p:grpSpPr bwMode="auto">
          <a:xfrm>
            <a:off x="0" y="0"/>
            <a:ext cx="5976938" cy="2647950"/>
            <a:chOff x="0" y="0"/>
            <a:chExt cx="3765" cy="1668"/>
          </a:xfrm>
        </p:grpSpPr>
        <p:sp>
          <p:nvSpPr>
            <p:cNvPr id="174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3765" cy="1525"/>
            </a:xfrm>
            <a:prstGeom prst="rect">
              <a:avLst/>
            </a:prstGeom>
            <a:solidFill>
              <a:srgbClr val="FF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7415" name="Picture 5" descr="Question-Mark-4-7286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1448">
              <a:off x="68" y="0"/>
              <a:ext cx="2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27"/>
            <p:cNvSpPr txBox="1">
              <a:spLocks noChangeArrowheads="1"/>
            </p:cNvSpPr>
            <p:nvPr/>
          </p:nvSpPr>
          <p:spPr bwMode="auto">
            <a:xfrm>
              <a:off x="385" y="0"/>
              <a:ext cx="3276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(1) Where is it?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(2) Is this … big/small/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(3) What’s in/on/ …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(4) Is/are there … in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(5) How many … are there in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(6) Where is/are the …?</a:t>
              </a:r>
            </a:p>
            <a:p>
              <a:pPr eaLnBrk="1" hangingPunct="1"/>
              <a:endParaRPr lang="en-US" altLang="zh-CN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14351" name="Picture 15" descr="20090608000000648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场景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107950" y="2852738"/>
            <a:ext cx="2089150" cy="367188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3300"/>
              </a:solidFill>
            </a:endParaRPr>
          </a:p>
        </p:txBody>
      </p:sp>
      <p:sp>
        <p:nvSpPr>
          <p:cNvPr id="18436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21"/>
          <p:cNvGrpSpPr/>
          <p:nvPr/>
        </p:nvGrpSpPr>
        <p:grpSpPr bwMode="auto">
          <a:xfrm>
            <a:off x="2484438" y="4724400"/>
            <a:ext cx="1511300" cy="1081088"/>
            <a:chOff x="1565" y="2976"/>
            <a:chExt cx="952" cy="681"/>
          </a:xfrm>
        </p:grpSpPr>
        <p:sp>
          <p:nvSpPr>
            <p:cNvPr id="18448" name="Rectangle 20"/>
            <p:cNvSpPr>
              <a:spLocks noChangeArrowheads="1"/>
            </p:cNvSpPr>
            <p:nvPr/>
          </p:nvSpPr>
          <p:spPr bwMode="auto">
            <a:xfrm>
              <a:off x="1565" y="2976"/>
              <a:ext cx="952" cy="681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auto">
            <a:xfrm>
              <a:off x="1610" y="3022"/>
              <a:ext cx="86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>
                  <a:latin typeface="Comic Sans MS" panose="030F0702030302020204" pitchFamily="66" charset="0"/>
                </a:rPr>
                <a:t>s</a:t>
              </a:r>
              <a:r>
                <a:rPr lang="en-US" altLang="zh-CN" sz="4400">
                  <a:solidFill>
                    <a:srgbClr val="FF3300"/>
                  </a:solidFill>
                  <a:latin typeface="Comic Sans MS" panose="030F0702030302020204" pitchFamily="66" charset="0"/>
                </a:rPr>
                <a:t>i</a:t>
              </a:r>
              <a:r>
                <a:rPr lang="en-US" altLang="zh-CN" sz="4400">
                  <a:latin typeface="Comic Sans MS" panose="030F0702030302020204" pitchFamily="66" charset="0"/>
                </a:rPr>
                <a:t>nk</a:t>
              </a:r>
            </a:p>
          </p:txBody>
        </p:sp>
      </p:grpSp>
      <p:pic>
        <p:nvPicPr>
          <p:cNvPr id="18438" name="Picture 22" descr="toile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21163"/>
            <a:ext cx="192405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6227763" y="3789363"/>
            <a:ext cx="2089150" cy="3068637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3300"/>
              </a:solidFill>
            </a:endParaRPr>
          </a:p>
        </p:txBody>
      </p:sp>
      <p:grpSp>
        <p:nvGrpSpPr>
          <p:cNvPr id="3" name="Group 24"/>
          <p:cNvGrpSpPr/>
          <p:nvPr/>
        </p:nvGrpSpPr>
        <p:grpSpPr bwMode="auto">
          <a:xfrm>
            <a:off x="4211638" y="4941888"/>
            <a:ext cx="1943100" cy="1081087"/>
            <a:chOff x="1565" y="2976"/>
            <a:chExt cx="952" cy="681"/>
          </a:xfrm>
        </p:grpSpPr>
        <p:sp>
          <p:nvSpPr>
            <p:cNvPr id="18446" name="Rectangle 25"/>
            <p:cNvSpPr>
              <a:spLocks noChangeArrowheads="1"/>
            </p:cNvSpPr>
            <p:nvPr/>
          </p:nvSpPr>
          <p:spPr bwMode="auto">
            <a:xfrm>
              <a:off x="1565" y="2976"/>
              <a:ext cx="952" cy="681"/>
            </a:xfrm>
            <a:prstGeom prst="rect">
              <a:avLst/>
            </a:prstGeom>
            <a:solidFill>
              <a:srgbClr val="FFFFFF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7" name="Text Box 26"/>
            <p:cNvSpPr txBox="1">
              <a:spLocks noChangeArrowheads="1"/>
            </p:cNvSpPr>
            <p:nvPr/>
          </p:nvSpPr>
          <p:spPr bwMode="auto">
            <a:xfrm>
              <a:off x="1610" y="3022"/>
              <a:ext cx="86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400">
                  <a:latin typeface="Comic Sans MS" panose="030F0702030302020204" pitchFamily="66" charset="0"/>
                </a:rPr>
                <a:t>t</a:t>
              </a:r>
              <a:r>
                <a:rPr lang="en-US" altLang="zh-CN" sz="4400">
                  <a:solidFill>
                    <a:srgbClr val="FF0066"/>
                  </a:solidFill>
                  <a:latin typeface="Comic Sans MS" panose="030F0702030302020204" pitchFamily="66" charset="0"/>
                </a:rPr>
                <a:t>oi</a:t>
              </a:r>
              <a:r>
                <a:rPr lang="en-US" altLang="zh-CN" sz="4400">
                  <a:latin typeface="Comic Sans MS" panose="030F0702030302020204" pitchFamily="66" charset="0"/>
                </a:rPr>
                <a:t>let</a:t>
              </a:r>
            </a:p>
          </p:txBody>
        </p:sp>
      </p:grpSp>
      <p:grpSp>
        <p:nvGrpSpPr>
          <p:cNvPr id="4" name="Group 39"/>
          <p:cNvGrpSpPr/>
          <p:nvPr/>
        </p:nvGrpSpPr>
        <p:grpSpPr bwMode="auto">
          <a:xfrm>
            <a:off x="0" y="0"/>
            <a:ext cx="6027738" cy="2763838"/>
            <a:chOff x="0" y="0"/>
            <a:chExt cx="3797" cy="1741"/>
          </a:xfrm>
        </p:grpSpPr>
        <p:sp>
          <p:nvSpPr>
            <p:cNvPr id="18443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3787" cy="1616"/>
            </a:xfrm>
            <a:prstGeom prst="rect">
              <a:avLst/>
            </a:prstGeom>
            <a:solidFill>
              <a:srgbClr val="FFFFFF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4" name="Text Box 32"/>
            <p:cNvSpPr txBox="1">
              <a:spLocks noChangeArrowheads="1"/>
            </p:cNvSpPr>
            <p:nvPr/>
          </p:nvSpPr>
          <p:spPr bwMode="auto">
            <a:xfrm>
              <a:off x="521" y="73"/>
              <a:ext cx="3276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(1) Where is it?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(2) Is this … big/small/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(3) What’s in/on/ …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(4) Is/are there … in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(5) How many … are there in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(6) Where is/are the …?</a:t>
              </a:r>
            </a:p>
            <a:p>
              <a:pPr eaLnBrk="1" hangingPunct="1"/>
              <a:endParaRPr lang="en-US" altLang="zh-CN" sz="2400">
                <a:latin typeface="Comic Sans MS" panose="030F0702030302020204" pitchFamily="66" charset="0"/>
              </a:endParaRPr>
            </a:p>
          </p:txBody>
        </p:sp>
        <p:pic>
          <p:nvPicPr>
            <p:cNvPr id="18445" name="Picture 14" descr="Question-Mark-4-72868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1448">
              <a:off x="158" y="62"/>
              <a:ext cx="281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5" descr="1220937906734_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85" grpId="1" animBg="1"/>
      <p:bldP spid="7191" grpId="0" animBg="1"/>
      <p:bldP spid="719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bedroo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524625"/>
            <a:ext cx="503237" cy="3333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460" name="Group 26"/>
          <p:cNvGrpSpPr/>
          <p:nvPr/>
        </p:nvGrpSpPr>
        <p:grpSpPr bwMode="auto">
          <a:xfrm>
            <a:off x="1619250" y="0"/>
            <a:ext cx="5921375" cy="2763838"/>
            <a:chOff x="1020" y="0"/>
            <a:chExt cx="3730" cy="1741"/>
          </a:xfrm>
        </p:grpSpPr>
        <p:sp>
          <p:nvSpPr>
            <p:cNvPr id="19462" name="Rectangle 5"/>
            <p:cNvSpPr>
              <a:spLocks noChangeArrowheads="1"/>
            </p:cNvSpPr>
            <p:nvPr/>
          </p:nvSpPr>
          <p:spPr bwMode="auto">
            <a:xfrm>
              <a:off x="1020" y="0"/>
              <a:ext cx="3720" cy="1525"/>
            </a:xfrm>
            <a:prstGeom prst="rect">
              <a:avLst/>
            </a:prstGeom>
            <a:solidFill>
              <a:srgbClr val="FFFFFF">
                <a:alpha val="7607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9463" name="Picture 8" descr="Question-Mark-4-7286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1448">
              <a:off x="1156" y="73"/>
              <a:ext cx="2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25"/>
            <p:cNvSpPr txBox="1">
              <a:spLocks noChangeArrowheads="1"/>
            </p:cNvSpPr>
            <p:nvPr/>
          </p:nvSpPr>
          <p:spPr bwMode="auto">
            <a:xfrm>
              <a:off x="1474" y="73"/>
              <a:ext cx="3276" cy="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(1) Where is it?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(2) Is this … big/small/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(3) What’s in/on/ …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(4) Is/are there … in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(5) How many … are there in the …?</a:t>
              </a:r>
            </a:p>
            <a:p>
              <a:pPr eaLnBrk="1" hangingPunct="1"/>
              <a:r>
                <a:rPr lang="en-US" altLang="zh-CN" sz="2400">
                  <a:latin typeface="Comic Sans MS" panose="030F0702030302020204" pitchFamily="66" charset="0"/>
                </a:rPr>
                <a:t>(6) Where is/are the …?</a:t>
              </a:r>
            </a:p>
            <a:p>
              <a:pPr eaLnBrk="1" hangingPunct="1"/>
              <a:endParaRPr lang="en-US" altLang="zh-CN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12305" name="Picture 17" descr="2009060800000085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51950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49FD7~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"/>
          <a:stretch>
            <a:fillRect/>
          </a:stretch>
        </p:blipFill>
        <p:spPr bwMode="auto">
          <a:xfrm>
            <a:off x="6156325" y="4008438"/>
            <a:ext cx="298767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"/>
          <p:cNvGrpSpPr/>
          <p:nvPr/>
        </p:nvGrpSpPr>
        <p:grpSpPr bwMode="auto">
          <a:xfrm>
            <a:off x="0" y="66675"/>
            <a:ext cx="2411413" cy="841375"/>
            <a:chOff x="0" y="0"/>
            <a:chExt cx="1519" cy="530"/>
          </a:xfrm>
        </p:grpSpPr>
        <p:pic>
          <p:nvPicPr>
            <p:cNvPr id="20485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386" y="91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使用说明</a:t>
              </a:r>
            </a:p>
          </p:txBody>
        </p:sp>
      </p:grp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258888" y="1743075"/>
            <a:ext cx="7273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u="sng" dirty="0">
                <a:latin typeface="Comic Sans MS" panose="030F0702030302020204" pitchFamily="66" charset="0"/>
                <a:ea typeface="楷体" panose="02010609060101010101" pitchFamily="49" charset="-122"/>
              </a:rPr>
              <a:t>Homework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读英语书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17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页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Ex. 4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的文章并完成填空。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听光盘，学唱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18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页的歌曲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。 </a:t>
            </a:r>
            <a:endParaRPr lang="zh-CN" altLang="en-US" sz="2800" dirty="0">
              <a:latin typeface="Comic Sans MS" panose="030F0702030302020204" pitchFamily="66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49FD7~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4"/>
          <a:stretch>
            <a:fillRect/>
          </a:stretch>
        </p:blipFill>
        <p:spPr bwMode="auto">
          <a:xfrm>
            <a:off x="6156325" y="4008438"/>
            <a:ext cx="2987675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3"/>
          <p:cNvGrpSpPr/>
          <p:nvPr/>
        </p:nvGrpSpPr>
        <p:grpSpPr bwMode="auto">
          <a:xfrm>
            <a:off x="0" y="66675"/>
            <a:ext cx="2411413" cy="841375"/>
            <a:chOff x="0" y="0"/>
            <a:chExt cx="1519" cy="530"/>
          </a:xfrm>
        </p:grpSpPr>
        <p:pic>
          <p:nvPicPr>
            <p:cNvPr id="4101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51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386" y="91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使用说明</a:t>
              </a:r>
            </a:p>
          </p:txBody>
        </p:sp>
      </p:grp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258888" y="1706563"/>
            <a:ext cx="56959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复习旧知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Game: What can you see?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</a:rPr>
              <a:t>层层深入，回忆物品的位置。</a:t>
            </a:r>
          </a:p>
          <a:p>
            <a:pPr eaLnBrk="1" hangingPunct="1">
              <a:lnSpc>
                <a:spcPct val="130000"/>
              </a:lnSpc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5136" name="Oval 6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7" name="Oval 7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8" name="Oval 8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9" name="Oval 9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15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5132" name="Oval 16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3" name="Oval 17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4" name="Oval 18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5" name="Oval 19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5124" name="Picture 2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s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323850" y="-26988"/>
            <a:ext cx="36750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grpSp>
        <p:nvGrpSpPr>
          <p:cNvPr id="4" name="Group 23"/>
          <p:cNvGrpSpPr/>
          <p:nvPr/>
        </p:nvGrpSpPr>
        <p:grpSpPr bwMode="auto">
          <a:xfrm>
            <a:off x="4140200" y="1628775"/>
            <a:ext cx="3671888" cy="4464050"/>
            <a:chOff x="249" y="1026"/>
            <a:chExt cx="2313" cy="2812"/>
          </a:xfrm>
        </p:grpSpPr>
        <p:sp>
          <p:nvSpPr>
            <p:cNvPr id="5130" name="Oval 21"/>
            <p:cNvSpPr>
              <a:spLocks noChangeArrowheads="1"/>
            </p:cNvSpPr>
            <p:nvPr/>
          </p:nvSpPr>
          <p:spPr bwMode="auto">
            <a:xfrm>
              <a:off x="385" y="1026"/>
              <a:ext cx="1905" cy="281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5131" name="Picture 2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0"/>
              <a:ext cx="2313" cy="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6160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1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2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63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6156" name="Oval 8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7" name="Oval 9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8" name="Oval 10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159" name="Oval 11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6148" name="Picture 12" descr="OOOPIC_____xiamo_20090302df16d54ea991ee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OOOPIC_____xiamo_20090302df16d54ea991ee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5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grpSp>
        <p:nvGrpSpPr>
          <p:cNvPr id="4" name="Group 20"/>
          <p:cNvGrpSpPr/>
          <p:nvPr/>
        </p:nvGrpSpPr>
        <p:grpSpPr bwMode="auto">
          <a:xfrm>
            <a:off x="4211638" y="1557338"/>
            <a:ext cx="3024187" cy="4464050"/>
            <a:chOff x="703" y="1298"/>
            <a:chExt cx="1905" cy="2812"/>
          </a:xfrm>
        </p:grpSpPr>
        <p:sp>
          <p:nvSpPr>
            <p:cNvPr id="6154" name="Oval 21"/>
            <p:cNvSpPr>
              <a:spLocks noChangeArrowheads="1"/>
            </p:cNvSpPr>
            <p:nvPr/>
          </p:nvSpPr>
          <p:spPr bwMode="auto">
            <a:xfrm>
              <a:off x="703" y="1298"/>
              <a:ext cx="1905" cy="281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6155" name="Picture 22" descr="电视机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50" t="15573" r="21886" b="13336"/>
            <a:stretch>
              <a:fillRect/>
            </a:stretch>
          </p:blipFill>
          <p:spPr bwMode="auto">
            <a:xfrm>
              <a:off x="748" y="1842"/>
              <a:ext cx="1860" cy="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7184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5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6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7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7180" name="Oval 8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1" name="Oval 9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2" name="Oval 10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3" name="Oval 11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7172" name="Picture 12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s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323850" y="-26988"/>
            <a:ext cx="36750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grpSp>
        <p:nvGrpSpPr>
          <p:cNvPr id="4" name="Group 20"/>
          <p:cNvGrpSpPr/>
          <p:nvPr/>
        </p:nvGrpSpPr>
        <p:grpSpPr bwMode="auto">
          <a:xfrm>
            <a:off x="3779838" y="1628775"/>
            <a:ext cx="3959225" cy="4464050"/>
            <a:chOff x="158" y="1207"/>
            <a:chExt cx="2494" cy="2812"/>
          </a:xfrm>
        </p:grpSpPr>
        <p:sp>
          <p:nvSpPr>
            <p:cNvPr id="7178" name="Oval 21"/>
            <p:cNvSpPr>
              <a:spLocks noChangeArrowheads="1"/>
            </p:cNvSpPr>
            <p:nvPr/>
          </p:nvSpPr>
          <p:spPr bwMode="auto">
            <a:xfrm>
              <a:off x="476" y="1207"/>
              <a:ext cx="1905" cy="281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7179" name="Picture 22" descr="餐桌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933"/>
              <a:ext cx="2494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8207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8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9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0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4" name="Oval 9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5" name="Oval 10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8196" name="Picture 12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3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s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323850" y="-26988"/>
            <a:ext cx="36750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4284663" y="1628775"/>
            <a:ext cx="3024187" cy="446405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9956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5DEFF"/>
              </a:clrFrom>
              <a:clrTo>
                <a:srgbClr val="D5D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4" t="17250" r="44333" b="68889"/>
          <a:stretch>
            <a:fillRect/>
          </a:stretch>
        </p:blipFill>
        <p:spPr bwMode="auto">
          <a:xfrm>
            <a:off x="4357688" y="2852738"/>
            <a:ext cx="2881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9232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3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4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5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9228" name="Oval 8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9" name="Oval 9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0" name="Oval 10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1" name="Oval 11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9220" name="Picture 12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s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323850" y="-26988"/>
            <a:ext cx="36750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5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4198938" y="908050"/>
            <a:ext cx="3902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some ….</a:t>
            </a:r>
          </a:p>
        </p:txBody>
      </p:sp>
      <p:grpSp>
        <p:nvGrpSpPr>
          <p:cNvPr id="4" name="Group 25"/>
          <p:cNvGrpSpPr/>
          <p:nvPr/>
        </p:nvGrpSpPr>
        <p:grpSpPr bwMode="auto">
          <a:xfrm>
            <a:off x="4211638" y="1628775"/>
            <a:ext cx="3409950" cy="4464050"/>
            <a:chOff x="521" y="1117"/>
            <a:chExt cx="2148" cy="2812"/>
          </a:xfrm>
        </p:grpSpPr>
        <p:sp>
          <p:nvSpPr>
            <p:cNvPr id="9226" name="Oval 23"/>
            <p:cNvSpPr>
              <a:spLocks noChangeArrowheads="1"/>
            </p:cNvSpPr>
            <p:nvPr/>
          </p:nvSpPr>
          <p:spPr bwMode="auto">
            <a:xfrm>
              <a:off x="567" y="1117"/>
              <a:ext cx="1905" cy="281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9227" name="Picture 2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162"/>
              <a:ext cx="2148" cy="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10260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1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2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3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4284663" y="1628775"/>
            <a:ext cx="3024187" cy="4464050"/>
            <a:chOff x="1973" y="1706"/>
            <a:chExt cx="1542" cy="2268"/>
          </a:xfrm>
        </p:grpSpPr>
        <p:sp>
          <p:nvSpPr>
            <p:cNvPr id="10256" name="Oval 8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7" name="Oval 9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8" name="Oval 10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59" name="Oval 11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0244" name="Picture 12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se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323850" y="-26988"/>
            <a:ext cx="36750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grpSp>
        <p:nvGrpSpPr>
          <p:cNvPr id="4" name="Group 33"/>
          <p:cNvGrpSpPr/>
          <p:nvPr/>
        </p:nvGrpSpPr>
        <p:grpSpPr bwMode="auto">
          <a:xfrm>
            <a:off x="4284663" y="1628775"/>
            <a:ext cx="3024187" cy="4464050"/>
            <a:chOff x="385" y="1071"/>
            <a:chExt cx="1905" cy="2812"/>
          </a:xfrm>
        </p:grpSpPr>
        <p:sp>
          <p:nvSpPr>
            <p:cNvPr id="10250" name="Oval 27"/>
            <p:cNvSpPr>
              <a:spLocks noChangeArrowheads="1"/>
            </p:cNvSpPr>
            <p:nvPr/>
          </p:nvSpPr>
          <p:spPr bwMode="auto">
            <a:xfrm>
              <a:off x="385" y="1071"/>
              <a:ext cx="1905" cy="2812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251" name="Group 28"/>
            <p:cNvGrpSpPr/>
            <p:nvPr/>
          </p:nvGrpSpPr>
          <p:grpSpPr bwMode="auto">
            <a:xfrm>
              <a:off x="385" y="1933"/>
              <a:ext cx="1860" cy="1180"/>
              <a:chOff x="521" y="2341"/>
              <a:chExt cx="1568" cy="998"/>
            </a:xfrm>
          </p:grpSpPr>
          <p:pic>
            <p:nvPicPr>
              <p:cNvPr id="10252" name="Picture 29" descr="flower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15111" r="26292" b="3000"/>
              <a:stretch>
                <a:fillRect/>
              </a:stretch>
            </p:blipFill>
            <p:spPr bwMode="auto">
              <a:xfrm>
                <a:off x="521" y="2341"/>
                <a:ext cx="684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3" name="Picture 30" descr="flower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15111" r="26292" b="3000"/>
              <a:stretch>
                <a:fillRect/>
              </a:stretch>
            </p:blipFill>
            <p:spPr bwMode="auto">
              <a:xfrm>
                <a:off x="1020" y="2840"/>
                <a:ext cx="308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4" name="Picture 31" descr="flower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15111" r="26292" b="3000"/>
              <a:stretch>
                <a:fillRect/>
              </a:stretch>
            </p:blipFill>
            <p:spPr bwMode="auto">
              <a:xfrm>
                <a:off x="1156" y="2478"/>
                <a:ext cx="581" cy="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5" name="Picture 32" descr="flower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396" t="15111" r="26292" b="3000"/>
              <a:stretch>
                <a:fillRect/>
              </a:stretch>
            </p:blipFill>
            <p:spPr bwMode="auto">
              <a:xfrm>
                <a:off x="1474" y="2523"/>
                <a:ext cx="615" cy="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6372225" y="2060575"/>
            <a:ext cx="2232025" cy="3960813"/>
            <a:chOff x="1973" y="1706"/>
            <a:chExt cx="1542" cy="2268"/>
          </a:xfrm>
        </p:grpSpPr>
        <p:sp>
          <p:nvSpPr>
            <p:cNvPr id="11284" name="Oval 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5" name="Oval 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6" name="Oval 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7" name="Oval 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1267" name="Picture 7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4643438" y="5819775"/>
            <a:ext cx="45005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OOOPIC_____xiamo_20090302df16d54ea991ee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7"/>
          <a:stretch>
            <a:fillRect/>
          </a:stretch>
        </p:blipFill>
        <p:spPr bwMode="auto">
          <a:xfrm>
            <a:off x="0" y="5802313"/>
            <a:ext cx="4572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se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14505" r="16965" b="17923"/>
          <a:stretch>
            <a:fillRect/>
          </a:stretch>
        </p:blipFill>
        <p:spPr bwMode="auto">
          <a:xfrm rot="844595">
            <a:off x="684213" y="0"/>
            <a:ext cx="25923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4140200" y="188913"/>
            <a:ext cx="416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Comic Sans MS" panose="030F0702030302020204" pitchFamily="66" charset="0"/>
              </a:rPr>
              <a:t>What can you see?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284663" y="981075"/>
            <a:ext cx="306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solidFill>
                  <a:srgbClr val="CC00CC"/>
                </a:solidFill>
                <a:latin typeface="Comic Sans MS" panose="030F0702030302020204" pitchFamily="66" charset="0"/>
              </a:rPr>
              <a:t>I can see a ….</a:t>
            </a:r>
          </a:p>
        </p:txBody>
      </p:sp>
      <p:grpSp>
        <p:nvGrpSpPr>
          <p:cNvPr id="11272" name="Group 12"/>
          <p:cNvGrpSpPr/>
          <p:nvPr/>
        </p:nvGrpSpPr>
        <p:grpSpPr bwMode="auto">
          <a:xfrm>
            <a:off x="3924300" y="2060575"/>
            <a:ext cx="2262188" cy="3960813"/>
            <a:chOff x="1973" y="1706"/>
            <a:chExt cx="1542" cy="2268"/>
          </a:xfrm>
        </p:grpSpPr>
        <p:sp>
          <p:nvSpPr>
            <p:cNvPr id="11280" name="Oval 13"/>
            <p:cNvSpPr>
              <a:spLocks noChangeArrowheads="1"/>
            </p:cNvSpPr>
            <p:nvPr/>
          </p:nvSpPr>
          <p:spPr bwMode="auto">
            <a:xfrm>
              <a:off x="1973" y="1706"/>
              <a:ext cx="1542" cy="2268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1" name="Oval 14"/>
            <p:cNvSpPr>
              <a:spLocks noChangeArrowheads="1"/>
            </p:cNvSpPr>
            <p:nvPr/>
          </p:nvSpPr>
          <p:spPr bwMode="auto">
            <a:xfrm>
              <a:off x="2245" y="1706"/>
              <a:ext cx="1089" cy="1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2" name="Oval 15"/>
            <p:cNvSpPr>
              <a:spLocks noChangeArrowheads="1"/>
            </p:cNvSpPr>
            <p:nvPr/>
          </p:nvSpPr>
          <p:spPr bwMode="auto">
            <a:xfrm>
              <a:off x="2064" y="2886"/>
              <a:ext cx="408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3" name="Oval 16"/>
            <p:cNvSpPr>
              <a:spLocks noChangeArrowheads="1"/>
            </p:cNvSpPr>
            <p:nvPr/>
          </p:nvSpPr>
          <p:spPr bwMode="auto">
            <a:xfrm>
              <a:off x="2562" y="3158"/>
              <a:ext cx="635" cy="5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7"/>
          <p:cNvGrpSpPr/>
          <p:nvPr/>
        </p:nvGrpSpPr>
        <p:grpSpPr bwMode="auto">
          <a:xfrm>
            <a:off x="3925888" y="2060575"/>
            <a:ext cx="4678362" cy="4032250"/>
            <a:chOff x="567" y="1389"/>
            <a:chExt cx="2857" cy="2540"/>
          </a:xfrm>
        </p:grpSpPr>
        <p:sp>
          <p:nvSpPr>
            <p:cNvPr id="11278" name="Oval 18"/>
            <p:cNvSpPr>
              <a:spLocks noChangeArrowheads="1"/>
            </p:cNvSpPr>
            <p:nvPr/>
          </p:nvSpPr>
          <p:spPr bwMode="auto">
            <a:xfrm>
              <a:off x="567" y="1389"/>
              <a:ext cx="1406" cy="2540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9" name="Oval 19"/>
            <p:cNvSpPr>
              <a:spLocks noChangeArrowheads="1"/>
            </p:cNvSpPr>
            <p:nvPr/>
          </p:nvSpPr>
          <p:spPr bwMode="auto">
            <a:xfrm>
              <a:off x="2018" y="1389"/>
              <a:ext cx="1406" cy="2540"/>
            </a:xfrm>
            <a:prstGeom prst="ellipse">
              <a:avLst/>
            </a:prstGeom>
            <a:solidFill>
              <a:schemeClr val="tx2"/>
            </a:solidFill>
            <a:ln w="571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7"/>
          <p:cNvGrpSpPr/>
          <p:nvPr/>
        </p:nvGrpSpPr>
        <p:grpSpPr bwMode="auto">
          <a:xfrm>
            <a:off x="900113" y="2852738"/>
            <a:ext cx="6900862" cy="2732087"/>
            <a:chOff x="567" y="1797"/>
            <a:chExt cx="4347" cy="1721"/>
          </a:xfrm>
        </p:grpSpPr>
        <p:sp>
          <p:nvSpPr>
            <p:cNvPr id="11276" name="Text Box 22"/>
            <p:cNvSpPr txBox="1">
              <a:spLocks noChangeArrowheads="1"/>
            </p:cNvSpPr>
            <p:nvPr/>
          </p:nvSpPr>
          <p:spPr bwMode="auto">
            <a:xfrm>
              <a:off x="567" y="2251"/>
              <a:ext cx="177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3600">
                  <a:solidFill>
                    <a:srgbClr val="FF0066"/>
                  </a:solidFill>
                  <a:latin typeface="Comic Sans MS" panose="030F0702030302020204" pitchFamily="66" charset="0"/>
                </a:rPr>
                <a:t>Where is …?</a:t>
              </a:r>
            </a:p>
          </p:txBody>
        </p:sp>
        <p:pic>
          <p:nvPicPr>
            <p:cNvPr id="11277" name="Picture 25" descr="bed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6"/>
            <a:stretch>
              <a:fillRect/>
            </a:stretch>
          </p:blipFill>
          <p:spPr bwMode="auto">
            <a:xfrm>
              <a:off x="3152" y="1797"/>
              <a:ext cx="1762" cy="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80" name="Picture 24" descr="BE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141663"/>
            <a:ext cx="10890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9" name="WordArt 25"/>
          <p:cNvSpPr>
            <a:spLocks noChangeArrowheads="1" noChangeShapeType="1" noTextEdit="1"/>
          </p:cNvSpPr>
          <p:nvPr/>
        </p:nvSpPr>
        <p:spPr bwMode="auto">
          <a:xfrm>
            <a:off x="0" y="6308725"/>
            <a:ext cx="1485900" cy="3508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kern="10" dirty="0">
              <a:ln w="9525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全屏显示(4:3)</PresentationFormat>
  <Paragraphs>71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2011-04-03T15:01:00Z</dcterms:created>
  <dcterms:modified xsi:type="dcterms:W3CDTF">2023-01-16T13:57:21Z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85119F35B3E04D668D1846486ED769A1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