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0" r:id="rId2"/>
    <p:sldId id="294" r:id="rId3"/>
    <p:sldId id="295" r:id="rId4"/>
    <p:sldId id="291" r:id="rId5"/>
    <p:sldId id="264" r:id="rId6"/>
    <p:sldId id="277" r:id="rId7"/>
    <p:sldId id="290" r:id="rId8"/>
    <p:sldId id="297" r:id="rId9"/>
    <p:sldId id="293" r:id="rId10"/>
    <p:sldId id="298" r:id="rId11"/>
    <p:sldId id="299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CC6600"/>
    <a:srgbClr val="0033CC"/>
    <a:srgbClr val="0000FF"/>
    <a:srgbClr val="FF00FF"/>
    <a:srgbClr val="FF00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1" autoAdjust="0"/>
    <p:restoredTop sz="94689" autoAdjust="0"/>
  </p:normalViewPr>
  <p:slideViewPr>
    <p:cSldViewPr>
      <p:cViewPr>
        <p:scale>
          <a:sx n="100" d="100"/>
          <a:sy n="100" d="100"/>
        </p:scale>
        <p:origin x="-30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68A6ADB-B7B8-4724-A1CF-FC88F28AC30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38A92B9-DC38-4921-96AC-41B54D3D2A6F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5A21FF7-0B5D-42BB-952E-D8E59222E112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037672A-B23D-4283-9868-51A3DBA9BB63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4E5BBF0-DBCB-4007-826B-D5C469A5162A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F2FF0DB-BD76-40ED-A055-B0A8BC4D8073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C8CAABA-82D8-40B6-82E8-5F507BCAAEB8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FED61D8-6F96-4EAA-8CE7-090FBA8C5625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374B574-3526-49F9-AFB9-76C68B285D03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7C205B0-99C0-4D0F-BA60-72BADD884EB1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46ED56-12D1-48BB-8F37-09A86D799A98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5D00CEE-C3A4-418D-AE89-999BAB30C816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143FB-C12D-4978-90D5-1D31168843BD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D7336-DCA0-4FF2-B259-165955CA1B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ED259-4D2A-4618-88DB-24BC65D4EAAD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5F76C-1F9E-45CC-8C9A-9A91ECD035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2186-82C5-45A0-9789-AE46CA50754A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737F-5B0C-4482-ADC0-CB031F55C3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4860A-3DC4-418A-B402-89DA7BEA1EA5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B494F-67B0-4BC5-BDDB-BE04CD2F0D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54CCF-A3E3-4D46-9834-8299BD5CCCF0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4872C-657D-4EAD-A1D0-9F56EB0FE3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4EDAC-F1CE-40F6-8A76-C97939F567B0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0F249-A0B7-449A-8778-744C2D419C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DC2F9-F6CE-45A0-9639-F841318E8326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0701D-9E6D-4394-8844-863D0DC8E9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0CAC3-A88C-426E-A2EF-8FB597D12E6D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4B77-A7A1-45A9-ADA6-53EFA9F0C2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7BE53-0A97-4814-AE34-E450886D8C10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CD1C-A8C9-4CBC-8761-255C2BBECE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53486-19B6-4902-B227-42CF9617305B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7460-80B6-402B-9C99-9F35F78AB5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454E2E8-B0C5-4258-9CE0-3233C9518549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F4FFAFE-BBE9-4DE1-B13A-BC06C600E0F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739329" y="1916832"/>
            <a:ext cx="59769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圆简" pitchFamily="49" charset="-122"/>
                <a:ea typeface="汉仪中圆简" pitchFamily="49" charset="-122"/>
                <a:sym typeface="Wingdings" panose="05000000000000000000" pitchFamily="2" charset="2"/>
              </a:rPr>
              <a:t>用字母表示数</a:t>
            </a:r>
          </a:p>
        </p:txBody>
      </p:sp>
      <p:sp>
        <p:nvSpPr>
          <p:cNvPr id="6" name="矩形 5"/>
          <p:cNvSpPr/>
          <p:nvPr/>
        </p:nvSpPr>
        <p:spPr>
          <a:xfrm>
            <a:off x="2842196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A6CC-185B-4EE3-BD26-AF5D3E85D0EB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14-1161-4308-A641-EA50F4A4ACDC}" type="slidenum">
              <a:rPr lang="en-US" altLang="zh-CN"/>
              <a:t>10</a:t>
            </a:fld>
            <a:endParaRPr lang="en-US" altLang="zh-CN"/>
          </a:p>
        </p:txBody>
      </p:sp>
      <p:pic>
        <p:nvPicPr>
          <p:cNvPr id="57355" name="Picture 11" descr="0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65175"/>
            <a:ext cx="84963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49" name="Group 5"/>
          <p:cNvGrpSpPr/>
          <p:nvPr/>
        </p:nvGrpSpPr>
        <p:grpSpPr bwMode="auto">
          <a:xfrm>
            <a:off x="3708400" y="1338263"/>
            <a:ext cx="1898650" cy="650875"/>
            <a:chOff x="930" y="709"/>
            <a:chExt cx="1460" cy="500"/>
          </a:xfrm>
        </p:grpSpPr>
        <p:sp>
          <p:nvSpPr>
            <p:cNvPr id="57350" name="AutoShape 6"/>
            <p:cNvSpPr>
              <a:spLocks noChangeArrowheads="1"/>
            </p:cNvSpPr>
            <p:nvPr/>
          </p:nvSpPr>
          <p:spPr bwMode="auto">
            <a:xfrm>
              <a:off x="930" y="709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7351" name="AutoShape 7"/>
            <p:cNvSpPr>
              <a:spLocks noChangeArrowheads="1"/>
            </p:cNvSpPr>
            <p:nvPr/>
          </p:nvSpPr>
          <p:spPr bwMode="auto">
            <a:xfrm>
              <a:off x="965" y="731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auto">
            <a:xfrm>
              <a:off x="969" y="768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楷体_GB2312" pitchFamily="49" charset="-122"/>
                </a:rPr>
                <a:t>课堂小结</a:t>
              </a:r>
            </a:p>
          </p:txBody>
        </p:sp>
      </p:grp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311275" y="1974850"/>
            <a:ext cx="66071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讲一讲：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今天这节课，我们有哪些收获？</a:t>
            </a:r>
          </a:p>
          <a:p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258888" y="3716338"/>
            <a:ext cx="67691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我们可以用字母表示数字</a:t>
            </a: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用字母表示数的优点是：简洁方便</a:t>
            </a: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用字母表示数的规则或应该注意的问题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661-79F6-44F4-ACD9-A39A89A6B0DF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6EAC-8B31-4281-9446-2005BC95E360}" type="slidenum">
              <a:rPr lang="en-US" altLang="zh-CN"/>
              <a:t>11</a:t>
            </a:fld>
            <a:endParaRPr lang="en-US" altLang="zh-CN"/>
          </a:p>
        </p:txBody>
      </p:sp>
      <p:grpSp>
        <p:nvGrpSpPr>
          <p:cNvPr id="58385" name="Group 17"/>
          <p:cNvGrpSpPr/>
          <p:nvPr/>
        </p:nvGrpSpPr>
        <p:grpSpPr bwMode="auto">
          <a:xfrm>
            <a:off x="2916567" y="1254918"/>
            <a:ext cx="3247211" cy="1939926"/>
            <a:chOff x="2320" y="391"/>
            <a:chExt cx="2008" cy="1222"/>
          </a:xfrm>
        </p:grpSpPr>
        <p:grpSp>
          <p:nvGrpSpPr>
            <p:cNvPr id="58372" name="Group 4"/>
            <p:cNvGrpSpPr/>
            <p:nvPr/>
          </p:nvGrpSpPr>
          <p:grpSpPr bwMode="auto">
            <a:xfrm>
              <a:off x="2381" y="391"/>
              <a:ext cx="1196" cy="410"/>
              <a:chOff x="930" y="709"/>
              <a:chExt cx="1460" cy="500"/>
            </a:xfrm>
          </p:grpSpPr>
          <p:sp>
            <p:nvSpPr>
              <p:cNvPr id="58373" name="AutoShape 5"/>
              <p:cNvSpPr>
                <a:spLocks noChangeArrowheads="1"/>
              </p:cNvSpPr>
              <p:nvPr/>
            </p:nvSpPr>
            <p:spPr bwMode="auto">
              <a:xfrm>
                <a:off x="930" y="709"/>
                <a:ext cx="1460" cy="5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8374" name="AutoShape 6"/>
              <p:cNvSpPr>
                <a:spLocks noChangeArrowheads="1"/>
              </p:cNvSpPr>
              <p:nvPr/>
            </p:nvSpPr>
            <p:spPr bwMode="auto">
              <a:xfrm>
                <a:off x="965" y="731"/>
                <a:ext cx="1391" cy="45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8375" name="AutoShape 7"/>
              <p:cNvSpPr>
                <a:spLocks noChangeArrowheads="1"/>
              </p:cNvSpPr>
              <p:nvPr/>
            </p:nvSpPr>
            <p:spPr bwMode="auto">
              <a:xfrm>
                <a:off x="969" y="768"/>
                <a:ext cx="1383" cy="3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66">
                      <a:gamma/>
                      <a:shade val="46275"/>
                      <a:invGamma/>
                      <a:alpha val="0"/>
                    </a:srgbClr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zh-CN" altLang="en-US" sz="2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楷体_GB2312" pitchFamily="49" charset="-122"/>
                  </a:rPr>
                  <a:t>课外作业</a:t>
                </a:r>
              </a:p>
            </p:txBody>
          </p:sp>
        </p:grp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2320" y="1171"/>
              <a:ext cx="2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F0066"/>
                  </a:solidFill>
                  <a:latin typeface="楷体_GB2312" pitchFamily="49" charset="-122"/>
                  <a:ea typeface="楷体_GB2312" pitchFamily="49" charset="-122"/>
                </a:rPr>
                <a:t>习题</a:t>
              </a:r>
              <a:r>
                <a:rPr lang="en-US" altLang="zh-CN" sz="4000" b="1" dirty="0">
                  <a:solidFill>
                    <a:srgbClr val="FF0066"/>
                  </a:solidFill>
                  <a:latin typeface="楷体_GB2312" pitchFamily="49" charset="-122"/>
                  <a:ea typeface="楷体_GB2312" pitchFamily="49" charset="-122"/>
                </a:rPr>
                <a:t>5.1  A</a:t>
              </a:r>
              <a:r>
                <a:rPr lang="zh-CN" altLang="en-US" sz="4000" b="1" dirty="0">
                  <a:solidFill>
                    <a:srgbClr val="FF0066"/>
                  </a:solidFill>
                  <a:latin typeface="楷体_GB2312" pitchFamily="49" charset="-122"/>
                  <a:ea typeface="楷体_GB2312" pitchFamily="49" charset="-122"/>
                </a:rPr>
                <a:t>组</a:t>
              </a:r>
            </a:p>
          </p:txBody>
        </p:sp>
      </p:grp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208259" y="3729831"/>
            <a:ext cx="26638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7200" b="1" dirty="0"/>
              <a:t>再</a:t>
            </a:r>
            <a:r>
              <a:rPr lang="zh-CN" altLang="en-US" sz="7200" b="1" dirty="0" smtClean="0"/>
              <a:t>见 </a:t>
            </a:r>
            <a:endParaRPr lang="zh-CN" alt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84CE-2234-4B69-A41A-C340CC0C1669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E788-83A9-47DA-8723-C0419276B2F5}" type="slidenum">
              <a:rPr lang="en-US" altLang="zh-CN"/>
              <a:t>2</a:t>
            </a:fld>
            <a:endParaRPr lang="en-US" altLang="zh-CN"/>
          </a:p>
        </p:txBody>
      </p:sp>
      <p:grpSp>
        <p:nvGrpSpPr>
          <p:cNvPr id="53252" name="Group 4"/>
          <p:cNvGrpSpPr/>
          <p:nvPr/>
        </p:nvGrpSpPr>
        <p:grpSpPr bwMode="auto">
          <a:xfrm>
            <a:off x="3536950" y="401638"/>
            <a:ext cx="1898650" cy="650875"/>
            <a:chOff x="930" y="709"/>
            <a:chExt cx="1460" cy="500"/>
          </a:xfrm>
        </p:grpSpPr>
        <p:sp>
          <p:nvSpPr>
            <p:cNvPr id="53253" name="AutoShape 5"/>
            <p:cNvSpPr>
              <a:spLocks noChangeArrowheads="1"/>
            </p:cNvSpPr>
            <p:nvPr/>
          </p:nvSpPr>
          <p:spPr bwMode="auto">
            <a:xfrm>
              <a:off x="930" y="709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>
              <a:off x="965" y="731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>
              <a:off x="969" y="768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C2514"/>
                  </a:solidFill>
                </a:rPr>
                <a:t>合作交流</a:t>
              </a:r>
            </a:p>
          </p:txBody>
        </p:sp>
      </p:grp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125538"/>
            <a:ext cx="72263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4006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例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用含有字母的式子表示：</a:t>
            </a:r>
          </a:p>
          <a:p>
            <a:pPr>
              <a:buFontTx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）七年级一班有学生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n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人，其中男生有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m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人，那么女生有多少人？</a:t>
            </a:r>
          </a:p>
          <a:p>
            <a:pPr>
              <a:buFontTx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）七年级一班有女生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人，男生是女生的倍，那么男生有多少人？</a:t>
            </a:r>
          </a:p>
          <a:p>
            <a:pPr>
              <a:buFontTx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）从小亮家到学校的路程是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千米，小亮骑自行车的速度是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千米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时，小亮骑自行车从家到学校需要多少时间？</a:t>
            </a:r>
          </a:p>
          <a:p>
            <a:pPr>
              <a:buFontTx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）甲乙两人分别从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，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B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两地同时出发，相向而行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甲的速度为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千米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时，乙的速度为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b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千米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时，经过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时两人相遇，那么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Che" pitchFamily="49" charset="-127"/>
              </a:rPr>
              <a:t>B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两地的距离是多少？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B895-CB2C-475D-B312-82EC77D7C411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EC-E78C-4825-BBC3-7085959441FD}" type="slidenum">
              <a:rPr lang="en-US" altLang="zh-CN"/>
              <a:t>3</a:t>
            </a:fld>
            <a:endParaRPr lang="en-US" altLang="zh-CN"/>
          </a:p>
        </p:txBody>
      </p:sp>
      <p:grpSp>
        <p:nvGrpSpPr>
          <p:cNvPr id="54276" name="Group 4"/>
          <p:cNvGrpSpPr/>
          <p:nvPr/>
        </p:nvGrpSpPr>
        <p:grpSpPr bwMode="auto">
          <a:xfrm>
            <a:off x="3635375" y="333375"/>
            <a:ext cx="1898650" cy="650875"/>
            <a:chOff x="930" y="709"/>
            <a:chExt cx="1460" cy="500"/>
          </a:xfrm>
        </p:grpSpPr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930" y="709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8" name="AutoShape 6"/>
            <p:cNvSpPr>
              <a:spLocks noChangeArrowheads="1"/>
            </p:cNvSpPr>
            <p:nvPr/>
          </p:nvSpPr>
          <p:spPr bwMode="auto">
            <a:xfrm>
              <a:off x="965" y="731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9" name="AutoShape 7"/>
            <p:cNvSpPr>
              <a:spLocks noChangeArrowheads="1"/>
            </p:cNvSpPr>
            <p:nvPr/>
          </p:nvSpPr>
          <p:spPr bwMode="auto">
            <a:xfrm>
              <a:off x="969" y="768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2514"/>
                  </a:solidFill>
                </a:rPr>
                <a:t>数学应用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CF47-B73C-431F-B48F-1B285542E8FF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D61D-FC0F-40FD-95E0-D01FF55FABD7}" type="slidenum">
              <a:rPr lang="en-US" altLang="zh-CN"/>
              <a:t>4</a:t>
            </a:fld>
            <a:endParaRPr lang="en-US" altLang="zh-CN"/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8563"/>
            <a:ext cx="4476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8486"/>
            <a:ext cx="2095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92138" y="2068513"/>
            <a:ext cx="786765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数与字母相乘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可省略乘号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数字写在字母前面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若数字是带分数应写成假分数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08013" y="3917950"/>
            <a:ext cx="5187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</a:rPr>
              <a:t>在除式中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用分数线代替除号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11188" y="3429000"/>
            <a:ext cx="6259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字母与字母相乘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用点乘或省略乘号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11188" y="4365625"/>
            <a:ext cx="81375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</a:rPr>
              <a:t>结果是和或差的形式时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应将式子用括号括起来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再写上单位名称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11188" y="5646738"/>
            <a:ext cx="8353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pitchFamily="18" charset="0"/>
              </a:rPr>
              <a:t>5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在用字母表示数的时候，要注意字母的实际意义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48139" name="Group 11"/>
          <p:cNvGrpSpPr/>
          <p:nvPr/>
        </p:nvGrpSpPr>
        <p:grpSpPr bwMode="auto">
          <a:xfrm>
            <a:off x="3536950" y="404813"/>
            <a:ext cx="1898650" cy="650875"/>
            <a:chOff x="930" y="1355"/>
            <a:chExt cx="1460" cy="500"/>
          </a:xfrm>
        </p:grpSpPr>
        <p:sp>
          <p:nvSpPr>
            <p:cNvPr id="48140" name="AutoShape 12"/>
            <p:cNvSpPr>
              <a:spLocks noChangeArrowheads="1"/>
            </p:cNvSpPr>
            <p:nvPr/>
          </p:nvSpPr>
          <p:spPr bwMode="auto">
            <a:xfrm>
              <a:off x="930" y="1355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7C80">
                    <a:gamma/>
                    <a:shade val="86275"/>
                    <a:invGamma/>
                  </a:srgbClr>
                </a:gs>
                <a:gs pos="100000">
                  <a:srgbClr val="FF7C8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>
              <a:off x="965" y="1377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965" y="1389"/>
              <a:ext cx="1388" cy="4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>
                    <a:alpha val="60001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C2514"/>
                  </a:solidFill>
                </a:rPr>
                <a:t>重要结论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5C9A-83B7-4A11-9786-7F4F2E847F8B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7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3767-7C1E-4BCB-993F-CC39510377D6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7445" name="Rectangle 1061"/>
          <p:cNvSpPr>
            <a:spLocks noChangeArrowheads="1"/>
          </p:cNvSpPr>
          <p:nvPr/>
        </p:nvSpPr>
        <p:spPr bwMode="auto">
          <a:xfrm>
            <a:off x="215900" y="1557338"/>
            <a:ext cx="8748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200" b="1">
                <a:solidFill>
                  <a:schemeClr val="accent2"/>
                </a:solidFill>
              </a:rPr>
              <a:t>下面月历涂色方框中的</a:t>
            </a:r>
            <a:r>
              <a:rPr lang="en-US" altLang="zh-CN" sz="3200" b="1">
                <a:solidFill>
                  <a:schemeClr val="accent2"/>
                </a:solidFill>
              </a:rPr>
              <a:t>4</a:t>
            </a:r>
            <a:r>
              <a:rPr lang="zh-CN" altLang="en-US" sz="3200" b="1">
                <a:solidFill>
                  <a:schemeClr val="accent2"/>
                </a:solidFill>
              </a:rPr>
              <a:t>个数有什么关系？</a:t>
            </a:r>
          </a:p>
        </p:txBody>
      </p:sp>
      <p:graphicFrame>
        <p:nvGraphicFramePr>
          <p:cNvPr id="17446" name="Group 1062"/>
          <p:cNvGraphicFramePr>
            <a:graphicFrameLocks noGrp="1"/>
          </p:cNvGraphicFramePr>
          <p:nvPr/>
        </p:nvGraphicFramePr>
        <p:xfrm>
          <a:off x="1258888" y="2349500"/>
          <a:ext cx="7273925" cy="3602991"/>
        </p:xfrm>
        <a:graphic>
          <a:graphicData uri="http://schemas.openxmlformats.org/drawingml/2006/table">
            <a:tbl>
              <a:tblPr/>
              <a:tblGrid>
                <a:gridCol w="98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日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四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五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六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504" name="Rectangle 1120"/>
          <p:cNvSpPr>
            <a:spLocks noChangeArrowheads="1"/>
          </p:cNvSpPr>
          <p:nvPr/>
        </p:nvSpPr>
        <p:spPr bwMode="auto">
          <a:xfrm>
            <a:off x="6340475" y="2924175"/>
            <a:ext cx="2192338" cy="1196975"/>
          </a:xfrm>
          <a:prstGeom prst="rect">
            <a:avLst/>
          </a:prstGeom>
          <a:solidFill>
            <a:srgbClr val="0000FF">
              <a:alpha val="50000"/>
            </a:srgbClr>
          </a:solidFill>
          <a:ln w="31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505" name="Rectangle 1121"/>
          <p:cNvSpPr>
            <a:spLocks noChangeArrowheads="1"/>
          </p:cNvSpPr>
          <p:nvPr/>
        </p:nvSpPr>
        <p:spPr bwMode="auto">
          <a:xfrm>
            <a:off x="3246438" y="3505200"/>
            <a:ext cx="2014537" cy="1219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506" name="Rectangle 1122"/>
          <p:cNvSpPr>
            <a:spLocks noChangeArrowheads="1"/>
          </p:cNvSpPr>
          <p:nvPr/>
        </p:nvSpPr>
        <p:spPr bwMode="auto">
          <a:xfrm>
            <a:off x="2249488" y="4730750"/>
            <a:ext cx="1962150" cy="12192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514" name="Group 1130"/>
          <p:cNvGrpSpPr/>
          <p:nvPr/>
        </p:nvGrpSpPr>
        <p:grpSpPr bwMode="auto">
          <a:xfrm>
            <a:off x="3203575" y="3052763"/>
            <a:ext cx="2305050" cy="1671637"/>
            <a:chOff x="4014" y="3022"/>
            <a:chExt cx="1361" cy="726"/>
          </a:xfrm>
        </p:grpSpPr>
        <p:sp>
          <p:nvSpPr>
            <p:cNvPr id="17508" name="Rectangle 1124"/>
            <p:cNvSpPr>
              <a:spLocks noChangeArrowheads="1"/>
            </p:cNvSpPr>
            <p:nvPr/>
          </p:nvSpPr>
          <p:spPr bwMode="auto">
            <a:xfrm>
              <a:off x="4014" y="3022"/>
              <a:ext cx="1361" cy="72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99CC00"/>
              </a:solidFill>
              <a:miter lim="800000"/>
            </a:ln>
            <a:effectLst>
              <a:outerShdw dist="35921" dir="2700000" algn="ctr" rotWithShape="0">
                <a:srgbClr val="990000"/>
              </a:outerShdw>
            </a:effectLst>
          </p:spPr>
          <p:txBody>
            <a:bodyPr wrap="none" anchor="ctr"/>
            <a:lstStyle/>
            <a:p>
              <a:pPr algn="ctr"/>
              <a:endParaRPr kumimoji="1" lang="zh-CN" altLang="zh-CN" sz="4400">
                <a:solidFill>
                  <a:srgbClr val="08080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2" name="Line 1128"/>
            <p:cNvSpPr>
              <a:spLocks noChangeShapeType="1"/>
            </p:cNvSpPr>
            <p:nvPr/>
          </p:nvSpPr>
          <p:spPr bwMode="auto">
            <a:xfrm>
              <a:off x="4694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3" name="Line 1129"/>
            <p:cNvSpPr>
              <a:spLocks noChangeShapeType="1"/>
            </p:cNvSpPr>
            <p:nvPr/>
          </p:nvSpPr>
          <p:spPr bwMode="auto">
            <a:xfrm>
              <a:off x="4014" y="3403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515" name="Text Box 1131"/>
          <p:cNvSpPr txBox="1">
            <a:spLocks noChangeArrowheads="1"/>
          </p:cNvSpPr>
          <p:nvPr/>
        </p:nvSpPr>
        <p:spPr bwMode="auto">
          <a:xfrm>
            <a:off x="3490913" y="3197225"/>
            <a:ext cx="538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526" name="Text Box 1142"/>
          <p:cNvSpPr txBox="1">
            <a:spLocks noChangeArrowheads="1"/>
          </p:cNvSpPr>
          <p:nvPr/>
        </p:nvSpPr>
        <p:spPr bwMode="auto">
          <a:xfrm>
            <a:off x="4643438" y="3125788"/>
            <a:ext cx="538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527" name="Text Box 1143"/>
          <p:cNvSpPr txBox="1">
            <a:spLocks noChangeArrowheads="1"/>
          </p:cNvSpPr>
          <p:nvPr/>
        </p:nvSpPr>
        <p:spPr bwMode="auto">
          <a:xfrm>
            <a:off x="3490913" y="4062413"/>
            <a:ext cx="538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528" name="Text Box 1144"/>
          <p:cNvSpPr txBox="1">
            <a:spLocks noChangeArrowheads="1"/>
          </p:cNvSpPr>
          <p:nvPr/>
        </p:nvSpPr>
        <p:spPr bwMode="auto">
          <a:xfrm>
            <a:off x="4643438" y="3989388"/>
            <a:ext cx="538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529" name="Text Box 1145"/>
          <p:cNvSpPr txBox="1">
            <a:spLocks noChangeArrowheads="1"/>
          </p:cNvSpPr>
          <p:nvPr/>
        </p:nvSpPr>
        <p:spPr bwMode="auto">
          <a:xfrm>
            <a:off x="755650" y="1341438"/>
            <a:ext cx="8066088" cy="831850"/>
          </a:xfrm>
          <a:prstGeom prst="rect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若已知四个数中的某个数为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/>
              <a:t>，那么其余的三个数可以怎样表示</a:t>
            </a:r>
          </a:p>
        </p:txBody>
      </p:sp>
      <p:grpSp>
        <p:nvGrpSpPr>
          <p:cNvPr id="17530" name="Group 1146"/>
          <p:cNvGrpSpPr/>
          <p:nvPr/>
        </p:nvGrpSpPr>
        <p:grpSpPr bwMode="auto">
          <a:xfrm>
            <a:off x="3348038" y="368300"/>
            <a:ext cx="2447925" cy="757238"/>
            <a:chOff x="748" y="2273"/>
            <a:chExt cx="1451" cy="317"/>
          </a:xfrm>
        </p:grpSpPr>
        <p:sp>
          <p:nvSpPr>
            <p:cNvPr id="17531" name="AutoShape 1147"/>
            <p:cNvSpPr>
              <a:spLocks noChangeArrowheads="1"/>
            </p:cNvSpPr>
            <p:nvPr/>
          </p:nvSpPr>
          <p:spPr bwMode="auto">
            <a:xfrm>
              <a:off x="748" y="2273"/>
              <a:ext cx="1451" cy="31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华文行楷" panose="02010800040101010101" pitchFamily="2" charset="-122"/>
                </a:rPr>
                <a:t>数学实践</a:t>
              </a:r>
            </a:p>
          </p:txBody>
        </p:sp>
        <p:sp>
          <p:nvSpPr>
            <p:cNvPr id="17532" name="AutoShape 1148"/>
            <p:cNvSpPr>
              <a:spLocks noChangeArrowheads="1"/>
            </p:cNvSpPr>
            <p:nvPr/>
          </p:nvSpPr>
          <p:spPr bwMode="auto">
            <a:xfrm>
              <a:off x="830" y="2273"/>
              <a:ext cx="1270" cy="11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4" grpId="0" animBg="1"/>
      <p:bldP spid="17505" grpId="0" animBg="1"/>
      <p:bldP spid="17506" grpId="0" animBg="1"/>
      <p:bldP spid="17515" grpId="0"/>
      <p:bldP spid="17526" grpId="0"/>
      <p:bldP spid="17527" grpId="0"/>
      <p:bldP spid="17528" grpId="0"/>
      <p:bldP spid="175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A7E8-3652-4842-ADAC-C88236BC039B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87BE-88A5-491F-9C58-029CF91872AB}" type="slidenum">
              <a:rPr lang="en-US" altLang="zh-CN"/>
              <a:t>6</a:t>
            </a:fld>
            <a:endParaRPr lang="en-US" altLang="zh-CN"/>
          </a:p>
        </p:txBody>
      </p:sp>
      <p:grpSp>
        <p:nvGrpSpPr>
          <p:cNvPr id="29731" name="Group 35"/>
          <p:cNvGrpSpPr/>
          <p:nvPr/>
        </p:nvGrpSpPr>
        <p:grpSpPr bwMode="auto">
          <a:xfrm>
            <a:off x="3536950" y="474663"/>
            <a:ext cx="1898650" cy="650875"/>
            <a:chOff x="930" y="709"/>
            <a:chExt cx="1460" cy="500"/>
          </a:xfrm>
        </p:grpSpPr>
        <p:sp>
          <p:nvSpPr>
            <p:cNvPr id="29732" name="AutoShape 36"/>
            <p:cNvSpPr>
              <a:spLocks noChangeArrowheads="1"/>
            </p:cNvSpPr>
            <p:nvPr/>
          </p:nvSpPr>
          <p:spPr bwMode="auto">
            <a:xfrm>
              <a:off x="930" y="709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9733" name="AutoShape 37"/>
            <p:cNvSpPr>
              <a:spLocks noChangeArrowheads="1"/>
            </p:cNvSpPr>
            <p:nvPr/>
          </p:nvSpPr>
          <p:spPr bwMode="auto">
            <a:xfrm>
              <a:off x="965" y="731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9734" name="AutoShape 38"/>
            <p:cNvSpPr>
              <a:spLocks noChangeArrowheads="1"/>
            </p:cNvSpPr>
            <p:nvPr/>
          </p:nvSpPr>
          <p:spPr bwMode="auto">
            <a:xfrm>
              <a:off x="969" y="768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C2514"/>
                  </a:solidFill>
                </a:rPr>
                <a:t>数学应用</a:t>
              </a:r>
            </a:p>
          </p:txBody>
        </p:sp>
      </p:grpSp>
      <p:pic>
        <p:nvPicPr>
          <p:cNvPr id="29737" name="Picture 4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619250"/>
            <a:ext cx="72739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38" name="Picture 42" descr="pic 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3"/>
            <a:ext cx="8893175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1042988" y="3743325"/>
            <a:ext cx="7272337" cy="19177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       </a:t>
            </a:r>
            <a:r>
              <a:rPr lang="zh-CN" altLang="en-US" sz="2400" b="1"/>
              <a:t>这是我国国庆节北京天安门广场举行盛大庆祝活动的照片，游行队伍中各个方队依次在天安门前通过，如果每个方队每边由</a:t>
            </a:r>
            <a:r>
              <a:rPr lang="en-US" altLang="zh-CN" sz="2400" b="1"/>
              <a:t>n</a:t>
            </a:r>
            <a:r>
              <a:rPr lang="zh-CN" altLang="en-US" sz="2400" b="1"/>
              <a:t>个人组成，那么</a:t>
            </a:r>
          </a:p>
          <a:p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）这个方队共有多少人？</a:t>
            </a:r>
          </a:p>
          <a:p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）这个方队的最外层周边共有多少人？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FEB8-8510-4A45-894D-0E9A9446DD81}" type="datetime1">
              <a:rPr lang="zh-CN" altLang="en-US"/>
              <a:t>2023-01-16</a:t>
            </a:fld>
            <a:endParaRPr lang="en-US" altLang="zh-CN" dirty="0"/>
          </a:p>
        </p:txBody>
      </p:sp>
      <p:sp>
        <p:nvSpPr>
          <p:cNvPr id="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ECB2-ED67-467A-8931-950DB56BC5D0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38213" y="2514600"/>
            <a:ext cx="304800" cy="3048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7108" name="Group 4"/>
          <p:cNvGrpSpPr/>
          <p:nvPr/>
        </p:nvGrpSpPr>
        <p:grpSpPr bwMode="auto">
          <a:xfrm>
            <a:off x="914400" y="3048000"/>
            <a:ext cx="631825" cy="606425"/>
            <a:chOff x="3470" y="1434"/>
            <a:chExt cx="906" cy="816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3923" y="1842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3923" y="1434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3470" y="1842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3470" y="1434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7113" name="Group 9"/>
          <p:cNvGrpSpPr/>
          <p:nvPr/>
        </p:nvGrpSpPr>
        <p:grpSpPr bwMode="auto">
          <a:xfrm>
            <a:off x="914400" y="3886200"/>
            <a:ext cx="939800" cy="911225"/>
            <a:chOff x="1247" y="1842"/>
            <a:chExt cx="1360" cy="1225"/>
          </a:xfrm>
        </p:grpSpPr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2154" y="2659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1701" y="2659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1247" y="2659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1701" y="1842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Rectangle 14"/>
            <p:cNvSpPr>
              <a:spLocks noChangeArrowheads="1"/>
            </p:cNvSpPr>
            <p:nvPr/>
          </p:nvSpPr>
          <p:spPr bwMode="auto">
            <a:xfrm>
              <a:off x="2154" y="1842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9" name="Rectangle 15"/>
            <p:cNvSpPr>
              <a:spLocks noChangeArrowheads="1"/>
            </p:cNvSpPr>
            <p:nvPr/>
          </p:nvSpPr>
          <p:spPr bwMode="auto">
            <a:xfrm>
              <a:off x="1247" y="1842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0" name="Rectangle 16"/>
            <p:cNvSpPr>
              <a:spLocks noChangeArrowheads="1"/>
            </p:cNvSpPr>
            <p:nvPr/>
          </p:nvSpPr>
          <p:spPr bwMode="auto">
            <a:xfrm>
              <a:off x="2154" y="2251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1701" y="2251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2" name="Rectangle 18"/>
            <p:cNvSpPr>
              <a:spLocks noChangeArrowheads="1"/>
            </p:cNvSpPr>
            <p:nvPr/>
          </p:nvSpPr>
          <p:spPr bwMode="auto">
            <a:xfrm>
              <a:off x="1247" y="2251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7123" name="Group 19"/>
          <p:cNvGrpSpPr/>
          <p:nvPr/>
        </p:nvGrpSpPr>
        <p:grpSpPr bwMode="auto">
          <a:xfrm>
            <a:off x="838200" y="5105400"/>
            <a:ext cx="1219200" cy="1139825"/>
            <a:chOff x="612" y="1525"/>
            <a:chExt cx="1814" cy="1633"/>
          </a:xfrm>
        </p:grpSpPr>
        <p:sp>
          <p:nvSpPr>
            <p:cNvPr id="47124" name="Rectangle 20"/>
            <p:cNvSpPr>
              <a:spLocks noChangeArrowheads="1"/>
            </p:cNvSpPr>
            <p:nvPr/>
          </p:nvSpPr>
          <p:spPr bwMode="auto">
            <a:xfrm>
              <a:off x="612" y="2342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auto">
            <a:xfrm>
              <a:off x="1973" y="2750"/>
              <a:ext cx="453" cy="40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auto">
            <a:xfrm>
              <a:off x="1519" y="2750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7" name="Rectangle 23"/>
            <p:cNvSpPr>
              <a:spLocks noChangeArrowheads="1"/>
            </p:cNvSpPr>
            <p:nvPr/>
          </p:nvSpPr>
          <p:spPr bwMode="auto">
            <a:xfrm>
              <a:off x="1066" y="2750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auto">
            <a:xfrm>
              <a:off x="612" y="2750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auto">
            <a:xfrm>
              <a:off x="1066" y="1525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612" y="1525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1" name="Rectangle 27"/>
            <p:cNvSpPr>
              <a:spLocks noChangeArrowheads="1"/>
            </p:cNvSpPr>
            <p:nvPr/>
          </p:nvSpPr>
          <p:spPr bwMode="auto">
            <a:xfrm>
              <a:off x="1973" y="1933"/>
              <a:ext cx="453" cy="40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2" name="Rectangle 28"/>
            <p:cNvSpPr>
              <a:spLocks noChangeArrowheads="1"/>
            </p:cNvSpPr>
            <p:nvPr/>
          </p:nvSpPr>
          <p:spPr bwMode="auto">
            <a:xfrm>
              <a:off x="1519" y="1933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3" name="Rectangle 29"/>
            <p:cNvSpPr>
              <a:spLocks noChangeArrowheads="1"/>
            </p:cNvSpPr>
            <p:nvPr/>
          </p:nvSpPr>
          <p:spPr bwMode="auto">
            <a:xfrm>
              <a:off x="1066" y="1933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4" name="Rectangle 30"/>
            <p:cNvSpPr>
              <a:spLocks noChangeArrowheads="1"/>
            </p:cNvSpPr>
            <p:nvPr/>
          </p:nvSpPr>
          <p:spPr bwMode="auto">
            <a:xfrm>
              <a:off x="612" y="1933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5" name="Rectangle 31"/>
            <p:cNvSpPr>
              <a:spLocks noChangeArrowheads="1"/>
            </p:cNvSpPr>
            <p:nvPr/>
          </p:nvSpPr>
          <p:spPr bwMode="auto">
            <a:xfrm>
              <a:off x="1973" y="2341"/>
              <a:ext cx="453" cy="40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6" name="Rectangle 32"/>
            <p:cNvSpPr>
              <a:spLocks noChangeArrowheads="1"/>
            </p:cNvSpPr>
            <p:nvPr/>
          </p:nvSpPr>
          <p:spPr bwMode="auto">
            <a:xfrm>
              <a:off x="1519" y="2341"/>
              <a:ext cx="453" cy="408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7" name="Rectangle 33"/>
            <p:cNvSpPr>
              <a:spLocks noChangeArrowheads="1"/>
            </p:cNvSpPr>
            <p:nvPr/>
          </p:nvSpPr>
          <p:spPr bwMode="auto">
            <a:xfrm>
              <a:off x="1066" y="2341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8" name="Rectangle 34"/>
            <p:cNvSpPr>
              <a:spLocks noChangeArrowheads="1"/>
            </p:cNvSpPr>
            <p:nvPr/>
          </p:nvSpPr>
          <p:spPr bwMode="auto">
            <a:xfrm>
              <a:off x="1973" y="1525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9" name="Rectangle 35"/>
            <p:cNvSpPr>
              <a:spLocks noChangeArrowheads="1"/>
            </p:cNvSpPr>
            <p:nvPr/>
          </p:nvSpPr>
          <p:spPr bwMode="auto">
            <a:xfrm>
              <a:off x="1519" y="1525"/>
              <a:ext cx="453" cy="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76200" y="2438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0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2000" b="1">
                <a:latin typeface="Times New Roman" panose="02020603050405020304" pitchFamily="18" charset="0"/>
              </a:rPr>
              <a:t>1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7200" y="1295400"/>
            <a:ext cx="7921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kumimoji="1" lang="zh-CN" altLang="en-US" sz="3200" b="1" dirty="0">
                <a:latin typeface="宋体" panose="02010600030101010101" pitchFamily="2" charset="-122"/>
              </a:rPr>
              <a:t>请用同样大小的正方形纸片按以下方式拼成大正方形。</a:t>
            </a:r>
            <a:r>
              <a:rPr lang="zh-CN" altLang="en-US" sz="3200" b="1" dirty="0">
                <a:ea typeface="华文行楷" panose="02010800040101010101" pitchFamily="2" charset="-122"/>
              </a:rPr>
              <a:t>仔细观察  寻找规律：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762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0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2000" b="1">
                <a:latin typeface="Times New Roman" panose="02020603050405020304" pitchFamily="18" charset="0"/>
              </a:rPr>
              <a:t>2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76200" y="4191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0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2000" b="1">
                <a:latin typeface="Times New Roman" panose="02020603050405020304" pitchFamily="18" charset="0"/>
              </a:rPr>
              <a:t>3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76200" y="548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0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2000" b="1">
                <a:latin typeface="Times New Roman" panose="02020603050405020304" pitchFamily="18" charset="0"/>
              </a:rPr>
              <a:t>4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2971800" y="25908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kumimoji="1"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2438400" y="2514600"/>
            <a:ext cx="54102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kumimoji="1"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kumimoji="1"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个小正方形；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kumimoji="1"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kumimoji="1"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个小正方形；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kumimoji="1"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kumimoji="1"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个小正方形；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第（</a:t>
            </a:r>
            <a:r>
              <a:rPr kumimoji="1" lang="en-US" altLang="zh-CN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）个图有</a:t>
            </a:r>
            <a:r>
              <a:rPr kumimoji="1" lang="zh-CN" altLang="en-US" sz="2800" b="1" u="sng" dirty="0">
                <a:solidFill>
                  <a:srgbClr val="790303"/>
                </a:solidFill>
                <a:latin typeface="Times New Roman" panose="02020603050405020304" pitchFamily="18" charset="0"/>
              </a:rPr>
              <a:t>       </a:t>
            </a:r>
            <a:r>
              <a:rPr kumimoji="1" lang="zh-CN" altLang="en-US" sz="2800" b="1" dirty="0">
                <a:solidFill>
                  <a:srgbClr val="790303"/>
                </a:solidFill>
                <a:latin typeface="Times New Roman" panose="02020603050405020304" pitchFamily="18" charset="0"/>
              </a:rPr>
              <a:t>个小正方形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第（</a:t>
            </a:r>
            <a:r>
              <a:rPr kumimoji="1" lang="en-US" altLang="zh-CN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n</a:t>
            </a:r>
            <a:r>
              <a:rPr kumimoji="1"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）个图有</a:t>
            </a:r>
            <a:r>
              <a:rPr kumimoji="1" lang="zh-CN" altLang="en-US" sz="2800" b="1" u="sng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个小正方形</a:t>
            </a:r>
            <a:r>
              <a:rPr kumimoji="1" lang="en-US" altLang="zh-CN" sz="36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2438400" y="52578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舒体" panose="02010601030101010101" pitchFamily="2" charset="-122"/>
              </a:rPr>
              <a:t>后面的图形比前一个多几个小正方形？</a:t>
            </a:r>
          </a:p>
        </p:txBody>
      </p:sp>
      <p:grpSp>
        <p:nvGrpSpPr>
          <p:cNvPr id="47148" name="Group 44"/>
          <p:cNvGrpSpPr/>
          <p:nvPr/>
        </p:nvGrpSpPr>
        <p:grpSpPr bwMode="auto">
          <a:xfrm>
            <a:off x="3348038" y="368300"/>
            <a:ext cx="2447925" cy="757238"/>
            <a:chOff x="748" y="2273"/>
            <a:chExt cx="1451" cy="317"/>
          </a:xfrm>
        </p:grpSpPr>
        <p:sp>
          <p:nvSpPr>
            <p:cNvPr id="47149" name="AutoShape 45"/>
            <p:cNvSpPr>
              <a:spLocks noChangeArrowheads="1"/>
            </p:cNvSpPr>
            <p:nvPr/>
          </p:nvSpPr>
          <p:spPr bwMode="auto">
            <a:xfrm>
              <a:off x="748" y="2273"/>
              <a:ext cx="1451" cy="31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华文行楷" panose="02010800040101010101" pitchFamily="2" charset="-122"/>
                </a:rPr>
                <a:t>数学实验</a:t>
              </a:r>
            </a:p>
          </p:txBody>
        </p:sp>
        <p:sp>
          <p:nvSpPr>
            <p:cNvPr id="47150" name="AutoShape 46"/>
            <p:cNvSpPr>
              <a:spLocks noChangeArrowheads="1"/>
            </p:cNvSpPr>
            <p:nvPr/>
          </p:nvSpPr>
          <p:spPr bwMode="auto">
            <a:xfrm>
              <a:off x="830" y="2273"/>
              <a:ext cx="1270" cy="11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2116138"/>
          </a:xfrm>
        </p:spPr>
        <p:txBody>
          <a:bodyPr/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用蓝、白两种颜色的六边形地砖铺成下图的图案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个图中有白色砖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块；第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个图有白色砖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块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个图中有白色地砖多少块？第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n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个图中有白色地砖多少块？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EDA4-9DE8-4BE0-8A92-8A4DDD1BD13D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B637-5833-4039-9F9A-9D3CA612FC98}" type="slidenum">
              <a:rPr lang="en-US" altLang="zh-CN"/>
              <a:t>8</a:t>
            </a:fld>
            <a:endParaRPr lang="en-US" altLang="zh-CN"/>
          </a:p>
        </p:txBody>
      </p:sp>
      <p:grpSp>
        <p:nvGrpSpPr>
          <p:cNvPr id="56331" name="Group 11"/>
          <p:cNvGrpSpPr/>
          <p:nvPr/>
        </p:nvGrpSpPr>
        <p:grpSpPr bwMode="auto">
          <a:xfrm>
            <a:off x="611188" y="3644900"/>
            <a:ext cx="7961312" cy="2001838"/>
            <a:chOff x="476" y="2614"/>
            <a:chExt cx="5015" cy="1261"/>
          </a:xfrm>
        </p:grpSpPr>
        <p:pic>
          <p:nvPicPr>
            <p:cNvPr id="56329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6" y="2659"/>
              <a:ext cx="2387" cy="1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0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61" y="2614"/>
              <a:ext cx="2430" cy="1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332" name="Group 12"/>
          <p:cNvGrpSpPr/>
          <p:nvPr/>
        </p:nvGrpSpPr>
        <p:grpSpPr bwMode="auto">
          <a:xfrm>
            <a:off x="3708400" y="549275"/>
            <a:ext cx="1898650" cy="650875"/>
            <a:chOff x="930" y="709"/>
            <a:chExt cx="1460" cy="500"/>
          </a:xfrm>
        </p:grpSpPr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930" y="709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965" y="731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35" name="AutoShape 15"/>
            <p:cNvSpPr>
              <a:spLocks noChangeArrowheads="1"/>
            </p:cNvSpPr>
            <p:nvPr/>
          </p:nvSpPr>
          <p:spPr bwMode="auto">
            <a:xfrm>
              <a:off x="969" y="768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C251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楷体_GB2312" pitchFamily="49" charset="-122"/>
                </a:rPr>
                <a:t>挑战自我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5A5F-6C53-4807-AB1D-BBE95346FA9F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4252-B7C3-4FCE-A528-D7A73C23B4FF}" type="slidenum">
              <a:rPr lang="en-US" altLang="zh-CN"/>
              <a:t>9</a:t>
            </a:fld>
            <a:endParaRPr lang="en-US" altLang="zh-CN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09638"/>
            <a:ext cx="104616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484313"/>
            <a:ext cx="76342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235" name="Group 11"/>
          <p:cNvGrpSpPr/>
          <p:nvPr/>
        </p:nvGrpSpPr>
        <p:grpSpPr bwMode="auto">
          <a:xfrm>
            <a:off x="1258888" y="836613"/>
            <a:ext cx="1898650" cy="650875"/>
            <a:chOff x="930" y="709"/>
            <a:chExt cx="1460" cy="500"/>
          </a:xfrm>
        </p:grpSpPr>
        <p:sp>
          <p:nvSpPr>
            <p:cNvPr id="52236" name="AutoShape 12"/>
            <p:cNvSpPr>
              <a:spLocks noChangeArrowheads="1"/>
            </p:cNvSpPr>
            <p:nvPr/>
          </p:nvSpPr>
          <p:spPr bwMode="auto">
            <a:xfrm>
              <a:off x="930" y="709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2237" name="AutoShape 13"/>
            <p:cNvSpPr>
              <a:spLocks noChangeArrowheads="1"/>
            </p:cNvSpPr>
            <p:nvPr/>
          </p:nvSpPr>
          <p:spPr bwMode="auto">
            <a:xfrm>
              <a:off x="965" y="731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2238" name="AutoShape 14"/>
            <p:cNvSpPr>
              <a:spLocks noChangeArrowheads="1"/>
            </p:cNvSpPr>
            <p:nvPr/>
          </p:nvSpPr>
          <p:spPr bwMode="auto">
            <a:xfrm>
              <a:off x="969" y="768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楷体_GB2312" pitchFamily="49" charset="-122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全屏显示(4:3)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BatangChe</vt:lpstr>
      <vt:lpstr>方正舒体</vt:lpstr>
      <vt:lpstr>汉仪中圆简</vt:lpstr>
      <vt:lpstr>华文行楷</vt:lpstr>
      <vt:lpstr>楷体_GB2312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2021-12-31T06:21:12Z</dcterms:created>
  <dcterms:modified xsi:type="dcterms:W3CDTF">2023-01-16T13:57:35Z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24B00AE037414F36BBC60838D19360C1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