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9" r:id="rId2"/>
    <p:sldId id="539" r:id="rId3"/>
    <p:sldId id="538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8" r:id="rId12"/>
    <p:sldId id="547" r:id="rId13"/>
    <p:sldId id="53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华文楷体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楷体_GB2312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幼圆" panose="02010509060101010101" pitchFamily="49" charset="-122"/>
      <p:regular r:id="rId3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EE6E2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8424" autoAdjust="0"/>
  </p:normalViewPr>
  <p:slideViewPr>
    <p:cSldViewPr>
      <p:cViewPr>
        <p:scale>
          <a:sx n="130" d="100"/>
          <a:sy n="130" d="100"/>
        </p:scale>
        <p:origin x="-1074" y="-44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元、角、分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认识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元及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元以下的人民币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.em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1.jpeg"/><Relationship Id="rId7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635646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</a:t>
            </a:r>
            <a:r>
              <a:rPr lang="en-US" altLang="zh-CN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元及</a:t>
            </a:r>
            <a:r>
              <a:rPr lang="en-US" altLang="zh-CN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元以下的人民币</a:t>
            </a:r>
            <a:endParaRPr lang="zh-CN" altLang="en-US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9758" y="605742"/>
            <a:ext cx="2198359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元、角、分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2941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131590"/>
            <a:ext cx="40671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矩形 12"/>
          <p:cNvSpPr>
            <a:spLocks noChangeArrowheads="1"/>
          </p:cNvSpPr>
          <p:nvPr/>
        </p:nvSpPr>
        <p:spPr bwMode="auto">
          <a:xfrm>
            <a:off x="539552" y="48351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1979712" y="1131589"/>
            <a:ext cx="3024336" cy="523220"/>
            <a:chOff x="1857356" y="1252829"/>
            <a:chExt cx="2714644" cy="522421"/>
          </a:xfrm>
          <a:noFill/>
        </p:grpSpPr>
        <p:sp>
          <p:nvSpPr>
            <p:cNvPr id="10" name="圆角矩形标注 9"/>
            <p:cNvSpPr/>
            <p:nvPr/>
          </p:nvSpPr>
          <p:spPr bwMode="auto">
            <a:xfrm>
              <a:off x="2114533" y="1305137"/>
              <a:ext cx="2063764" cy="427970"/>
            </a:xfrm>
            <a:prstGeom prst="wedgeRoundRectCallout">
              <a:avLst>
                <a:gd name="adj1" fmla="val -1120"/>
                <a:gd name="adj2" fmla="val 78829"/>
                <a:gd name="adj3" fmla="val 16667"/>
              </a:avLst>
            </a:prstGeom>
            <a:grp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0250" name="TextBox 14"/>
            <p:cNvSpPr txBox="1">
              <a:spLocks noChangeArrowheads="1"/>
            </p:cNvSpPr>
            <p:nvPr/>
          </p:nvSpPr>
          <p:spPr bwMode="auto">
            <a:xfrm>
              <a:off x="1857356" y="1252829"/>
              <a:ext cx="2714644" cy="52242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买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角邮票。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76056" y="1707654"/>
            <a:ext cx="2214563" cy="1000125"/>
            <a:chOff x="5076056" y="1707654"/>
            <a:chExt cx="2214563" cy="1000125"/>
          </a:xfrm>
        </p:grpSpPr>
        <p:sp>
          <p:nvSpPr>
            <p:cNvPr id="12" name="云形标注 11"/>
            <p:cNvSpPr/>
            <p:nvPr/>
          </p:nvSpPr>
          <p:spPr>
            <a:xfrm>
              <a:off x="5076056" y="1707654"/>
              <a:ext cx="2214563" cy="1000125"/>
            </a:xfrm>
            <a:prstGeom prst="cloudCallout">
              <a:avLst>
                <a:gd name="adj1" fmla="val 52145"/>
                <a:gd name="adj2" fmla="val 41238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48" name="TextBox 14"/>
            <p:cNvSpPr txBox="1">
              <a:spLocks noChangeArrowheads="1"/>
            </p:cNvSpPr>
            <p:nvPr/>
          </p:nvSpPr>
          <p:spPr bwMode="auto">
            <a:xfrm>
              <a:off x="5306343" y="1779662"/>
              <a:ext cx="1785937" cy="830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可以怎样付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角？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800086" y="156363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3902" y="156363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3888" y="298463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63888" y="15444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3688" y="29317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16356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482716" y="1707654"/>
            <a:ext cx="936104" cy="829816"/>
            <a:chOff x="827584" y="2139702"/>
            <a:chExt cx="936104" cy="829816"/>
          </a:xfrm>
        </p:grpSpPr>
        <p:pic>
          <p:nvPicPr>
            <p:cNvPr id="19" name="图片 18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27584" y="2643758"/>
              <a:ext cx="723911" cy="325760"/>
            </a:xfrm>
            <a:prstGeom prst="rect">
              <a:avLst/>
            </a:prstGeom>
          </p:spPr>
        </p:pic>
        <p:pic>
          <p:nvPicPr>
            <p:cNvPr id="21" name="图片 20" descr="1元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27584" y="2139702"/>
              <a:ext cx="936104" cy="45113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554724" y="3003798"/>
            <a:ext cx="936104" cy="1152128"/>
            <a:chOff x="2051720" y="2139702"/>
            <a:chExt cx="936104" cy="1152128"/>
          </a:xfrm>
        </p:grpSpPr>
        <p:pic>
          <p:nvPicPr>
            <p:cNvPr id="22" name="图片 21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051720" y="2643758"/>
              <a:ext cx="641012" cy="288032"/>
            </a:xfrm>
            <a:prstGeom prst="rect">
              <a:avLst/>
            </a:prstGeom>
          </p:spPr>
        </p:pic>
        <p:pic>
          <p:nvPicPr>
            <p:cNvPr id="23" name="图片 22" descr="1元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051720" y="2139702"/>
              <a:ext cx="936104" cy="451134"/>
            </a:xfrm>
            <a:prstGeom prst="rect">
              <a:avLst/>
            </a:prstGeom>
          </p:spPr>
        </p:pic>
        <p:pic>
          <p:nvPicPr>
            <p:cNvPr id="24" name="图片 23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051720" y="3003798"/>
              <a:ext cx="641012" cy="288032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3426932" y="1635646"/>
            <a:ext cx="792088" cy="1189856"/>
            <a:chOff x="3203848" y="2211710"/>
            <a:chExt cx="792088" cy="1189856"/>
          </a:xfrm>
        </p:grpSpPr>
        <p:pic>
          <p:nvPicPr>
            <p:cNvPr id="20" name="图片 19" descr="5角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203848" y="2211710"/>
              <a:ext cx="792088" cy="363041"/>
            </a:xfrm>
            <a:prstGeom prst="rect">
              <a:avLst/>
            </a:prstGeom>
          </p:spPr>
        </p:pic>
        <p:pic>
          <p:nvPicPr>
            <p:cNvPr id="25" name="图片 24" descr="5角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203848" y="2643758"/>
              <a:ext cx="792088" cy="363041"/>
            </a:xfrm>
            <a:prstGeom prst="rect">
              <a:avLst/>
            </a:prstGeom>
          </p:spPr>
        </p:pic>
        <p:pic>
          <p:nvPicPr>
            <p:cNvPr id="26" name="图片 25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203848" y="3075806"/>
              <a:ext cx="723911" cy="325760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3426932" y="3075806"/>
            <a:ext cx="792088" cy="1512168"/>
            <a:chOff x="4283968" y="2211710"/>
            <a:chExt cx="792088" cy="1512168"/>
          </a:xfrm>
        </p:grpSpPr>
        <p:pic>
          <p:nvPicPr>
            <p:cNvPr id="27" name="图片 26" descr="5角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83968" y="2211710"/>
              <a:ext cx="792088" cy="363041"/>
            </a:xfrm>
            <a:prstGeom prst="rect">
              <a:avLst/>
            </a:prstGeom>
          </p:spPr>
        </p:pic>
        <p:pic>
          <p:nvPicPr>
            <p:cNvPr id="28" name="图片 27" descr="5角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83968" y="2643758"/>
              <a:ext cx="792088" cy="363041"/>
            </a:xfrm>
            <a:prstGeom prst="rect">
              <a:avLst/>
            </a:prstGeom>
          </p:spPr>
        </p:pic>
        <p:pic>
          <p:nvPicPr>
            <p:cNvPr id="29" name="图片 28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83968" y="3075806"/>
              <a:ext cx="641012" cy="288032"/>
            </a:xfrm>
            <a:prstGeom prst="rect">
              <a:avLst/>
            </a:prstGeom>
          </p:spPr>
        </p:pic>
        <p:pic>
          <p:nvPicPr>
            <p:cNvPr id="30" name="图片 29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83968" y="3435846"/>
              <a:ext cx="641012" cy="288032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4939100" y="1707654"/>
            <a:ext cx="723911" cy="2341984"/>
            <a:chOff x="5292080" y="2211710"/>
            <a:chExt cx="723911" cy="2341984"/>
          </a:xfrm>
        </p:grpSpPr>
        <p:pic>
          <p:nvPicPr>
            <p:cNvPr id="31" name="图片 30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92080" y="2211710"/>
              <a:ext cx="723911" cy="325760"/>
            </a:xfrm>
            <a:prstGeom prst="rect">
              <a:avLst/>
            </a:prstGeom>
          </p:spPr>
        </p:pic>
        <p:pic>
          <p:nvPicPr>
            <p:cNvPr id="32" name="图片 31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92080" y="2614955"/>
              <a:ext cx="723911" cy="325760"/>
            </a:xfrm>
            <a:prstGeom prst="rect">
              <a:avLst/>
            </a:prstGeom>
          </p:spPr>
        </p:pic>
        <p:pic>
          <p:nvPicPr>
            <p:cNvPr id="33" name="图片 32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92080" y="3018200"/>
              <a:ext cx="723911" cy="325760"/>
            </a:xfrm>
            <a:prstGeom prst="rect">
              <a:avLst/>
            </a:prstGeom>
          </p:spPr>
        </p:pic>
        <p:pic>
          <p:nvPicPr>
            <p:cNvPr id="34" name="图片 33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92080" y="3421445"/>
              <a:ext cx="723911" cy="325760"/>
            </a:xfrm>
            <a:prstGeom prst="rect">
              <a:avLst/>
            </a:prstGeom>
          </p:spPr>
        </p:pic>
        <p:pic>
          <p:nvPicPr>
            <p:cNvPr id="35" name="图片 34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92080" y="3824690"/>
              <a:ext cx="723911" cy="325760"/>
            </a:xfrm>
            <a:prstGeom prst="rect">
              <a:avLst/>
            </a:prstGeom>
          </p:spPr>
        </p:pic>
        <p:pic>
          <p:nvPicPr>
            <p:cNvPr id="36" name="图片 35" descr="2角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92080" y="4227934"/>
              <a:ext cx="723911" cy="325760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6012160" y="1707654"/>
            <a:ext cx="1433100" cy="2088232"/>
            <a:chOff x="5148064" y="1707654"/>
            <a:chExt cx="1433100" cy="2088232"/>
          </a:xfrm>
        </p:grpSpPr>
        <p:pic>
          <p:nvPicPr>
            <p:cNvPr id="42" name="图片 41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48064" y="1707654"/>
              <a:ext cx="641012" cy="288032"/>
            </a:xfrm>
            <a:prstGeom prst="rect">
              <a:avLst/>
            </a:prstGeom>
          </p:spPr>
        </p:pic>
        <p:pic>
          <p:nvPicPr>
            <p:cNvPr id="43" name="图片 42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48064" y="2067694"/>
              <a:ext cx="641012" cy="288032"/>
            </a:xfrm>
            <a:prstGeom prst="rect">
              <a:avLst/>
            </a:prstGeom>
          </p:spPr>
        </p:pic>
        <p:pic>
          <p:nvPicPr>
            <p:cNvPr id="44" name="图片 43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48064" y="2427734"/>
              <a:ext cx="641012" cy="288032"/>
            </a:xfrm>
            <a:prstGeom prst="rect">
              <a:avLst/>
            </a:prstGeom>
          </p:spPr>
        </p:pic>
        <p:pic>
          <p:nvPicPr>
            <p:cNvPr id="45" name="图片 44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48064" y="2787774"/>
              <a:ext cx="641012" cy="288032"/>
            </a:xfrm>
            <a:prstGeom prst="rect">
              <a:avLst/>
            </a:prstGeom>
          </p:spPr>
        </p:pic>
        <p:pic>
          <p:nvPicPr>
            <p:cNvPr id="46" name="图片 45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48064" y="3147814"/>
              <a:ext cx="641012" cy="288032"/>
            </a:xfrm>
            <a:prstGeom prst="rect">
              <a:avLst/>
            </a:prstGeom>
          </p:spPr>
        </p:pic>
        <p:pic>
          <p:nvPicPr>
            <p:cNvPr id="47" name="图片 46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48064" y="3507854"/>
              <a:ext cx="641012" cy="288032"/>
            </a:xfrm>
            <a:prstGeom prst="rect">
              <a:avLst/>
            </a:prstGeom>
          </p:spPr>
        </p:pic>
        <p:pic>
          <p:nvPicPr>
            <p:cNvPr id="48" name="图片 47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0152" y="1707654"/>
              <a:ext cx="641012" cy="288032"/>
            </a:xfrm>
            <a:prstGeom prst="rect">
              <a:avLst/>
            </a:prstGeom>
          </p:spPr>
        </p:pic>
        <p:pic>
          <p:nvPicPr>
            <p:cNvPr id="49" name="图片 48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0152" y="2067694"/>
              <a:ext cx="641012" cy="288032"/>
            </a:xfrm>
            <a:prstGeom prst="rect">
              <a:avLst/>
            </a:prstGeom>
          </p:spPr>
        </p:pic>
        <p:pic>
          <p:nvPicPr>
            <p:cNvPr id="50" name="图片 49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0152" y="2427734"/>
              <a:ext cx="641012" cy="288032"/>
            </a:xfrm>
            <a:prstGeom prst="rect">
              <a:avLst/>
            </a:prstGeom>
          </p:spPr>
        </p:pic>
        <p:pic>
          <p:nvPicPr>
            <p:cNvPr id="51" name="图片 50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0152" y="2787774"/>
              <a:ext cx="641012" cy="288032"/>
            </a:xfrm>
            <a:prstGeom prst="rect">
              <a:avLst/>
            </a:prstGeom>
          </p:spPr>
        </p:pic>
        <p:pic>
          <p:nvPicPr>
            <p:cNvPr id="52" name="图片 51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0152" y="3147814"/>
              <a:ext cx="641012" cy="288032"/>
            </a:xfrm>
            <a:prstGeom prst="rect">
              <a:avLst/>
            </a:prstGeom>
          </p:spPr>
        </p:pic>
        <p:pic>
          <p:nvPicPr>
            <p:cNvPr id="53" name="图片 52" descr="1角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0152" y="3507854"/>
              <a:ext cx="641012" cy="288032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6588224" y="41559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12"/>
          <p:cNvSpPr>
            <a:spLocks noChangeArrowheads="1"/>
          </p:cNvSpPr>
          <p:nvPr/>
        </p:nvSpPr>
        <p:spPr bwMode="auto">
          <a:xfrm>
            <a:off x="539552" y="48351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4" name="图片 6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5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1143000"/>
            <a:ext cx="77533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755576" y="2715766"/>
            <a:ext cx="65722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哪两样商品的价钱合起来是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43063" y="2000250"/>
            <a:ext cx="8018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392488" y="2000250"/>
            <a:ext cx="8018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73" name="矩形 10"/>
          <p:cNvSpPr>
            <a:spLocks noChangeArrowheads="1"/>
          </p:cNvSpPr>
          <p:nvPr/>
        </p:nvSpPr>
        <p:spPr bwMode="auto">
          <a:xfrm>
            <a:off x="4929188" y="2000250"/>
            <a:ext cx="8018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74" name="矩形 11"/>
          <p:cNvSpPr>
            <a:spLocks noChangeArrowheads="1"/>
          </p:cNvSpPr>
          <p:nvPr/>
        </p:nvSpPr>
        <p:spPr bwMode="auto">
          <a:xfrm>
            <a:off x="6249988" y="2000250"/>
            <a:ext cx="8018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75" name="矩形 12"/>
          <p:cNvSpPr>
            <a:spLocks noChangeArrowheads="1"/>
          </p:cNvSpPr>
          <p:nvPr/>
        </p:nvSpPr>
        <p:spPr bwMode="auto">
          <a:xfrm>
            <a:off x="7607300" y="2000250"/>
            <a:ext cx="8018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722438" y="669925"/>
            <a:ext cx="5837237" cy="842963"/>
          </a:xfrm>
          <a:custGeom>
            <a:avLst/>
            <a:gdLst>
              <a:gd name="connsiteX0" fmla="*/ 0 w 5837275"/>
              <a:gd name="connsiteY0" fmla="*/ 797316 h 842352"/>
              <a:gd name="connsiteX1" fmla="*/ 31898 w 5837275"/>
              <a:gd name="connsiteY1" fmla="*/ 733521 h 842352"/>
              <a:gd name="connsiteX2" fmla="*/ 53163 w 5837275"/>
              <a:gd name="connsiteY2" fmla="*/ 701623 h 842352"/>
              <a:gd name="connsiteX3" fmla="*/ 74428 w 5837275"/>
              <a:gd name="connsiteY3" fmla="*/ 659093 h 842352"/>
              <a:gd name="connsiteX4" fmla="*/ 148856 w 5837275"/>
              <a:gd name="connsiteY4" fmla="*/ 595297 h 842352"/>
              <a:gd name="connsiteX5" fmla="*/ 180754 w 5837275"/>
              <a:gd name="connsiteY5" fmla="*/ 574032 h 842352"/>
              <a:gd name="connsiteX6" fmla="*/ 223284 w 5837275"/>
              <a:gd name="connsiteY6" fmla="*/ 531502 h 842352"/>
              <a:gd name="connsiteX7" fmla="*/ 265814 w 5837275"/>
              <a:gd name="connsiteY7" fmla="*/ 510237 h 842352"/>
              <a:gd name="connsiteX8" fmla="*/ 340242 w 5837275"/>
              <a:gd name="connsiteY8" fmla="*/ 478339 h 842352"/>
              <a:gd name="connsiteX9" fmla="*/ 404038 w 5837275"/>
              <a:gd name="connsiteY9" fmla="*/ 435809 h 842352"/>
              <a:gd name="connsiteX10" fmla="*/ 489098 w 5837275"/>
              <a:gd name="connsiteY10" fmla="*/ 403911 h 842352"/>
              <a:gd name="connsiteX11" fmla="*/ 584791 w 5837275"/>
              <a:gd name="connsiteY11" fmla="*/ 329483 h 842352"/>
              <a:gd name="connsiteX12" fmla="*/ 701749 w 5837275"/>
              <a:gd name="connsiteY12" fmla="*/ 255056 h 842352"/>
              <a:gd name="connsiteX13" fmla="*/ 744279 w 5837275"/>
              <a:gd name="connsiteY13" fmla="*/ 244423 h 842352"/>
              <a:gd name="connsiteX14" fmla="*/ 1031359 w 5837275"/>
              <a:gd name="connsiteY14" fmla="*/ 233790 h 842352"/>
              <a:gd name="connsiteX15" fmla="*/ 1116419 w 5837275"/>
              <a:gd name="connsiteY15" fmla="*/ 212525 h 842352"/>
              <a:gd name="connsiteX16" fmla="*/ 1212112 w 5837275"/>
              <a:gd name="connsiteY16" fmla="*/ 180628 h 842352"/>
              <a:gd name="connsiteX17" fmla="*/ 1307805 w 5837275"/>
              <a:gd name="connsiteY17" fmla="*/ 148730 h 842352"/>
              <a:gd name="connsiteX18" fmla="*/ 1339703 w 5837275"/>
              <a:gd name="connsiteY18" fmla="*/ 138097 h 842352"/>
              <a:gd name="connsiteX19" fmla="*/ 1382233 w 5837275"/>
              <a:gd name="connsiteY19" fmla="*/ 127465 h 842352"/>
              <a:gd name="connsiteX20" fmla="*/ 1446028 w 5837275"/>
              <a:gd name="connsiteY20" fmla="*/ 116832 h 842352"/>
              <a:gd name="connsiteX21" fmla="*/ 1477926 w 5837275"/>
              <a:gd name="connsiteY21" fmla="*/ 106200 h 842352"/>
              <a:gd name="connsiteX22" fmla="*/ 1520456 w 5837275"/>
              <a:gd name="connsiteY22" fmla="*/ 95567 h 842352"/>
              <a:gd name="connsiteX23" fmla="*/ 1594884 w 5837275"/>
              <a:gd name="connsiteY23" fmla="*/ 74302 h 842352"/>
              <a:gd name="connsiteX24" fmla="*/ 1701210 w 5837275"/>
              <a:gd name="connsiteY24" fmla="*/ 53037 h 842352"/>
              <a:gd name="connsiteX25" fmla="*/ 1998921 w 5837275"/>
              <a:gd name="connsiteY25" fmla="*/ 42404 h 842352"/>
              <a:gd name="connsiteX26" fmla="*/ 2062717 w 5837275"/>
              <a:gd name="connsiteY26" fmla="*/ 31772 h 842352"/>
              <a:gd name="connsiteX27" fmla="*/ 2977117 w 5837275"/>
              <a:gd name="connsiteY27" fmla="*/ 31772 h 842352"/>
              <a:gd name="connsiteX28" fmla="*/ 3423684 w 5837275"/>
              <a:gd name="connsiteY28" fmla="*/ 53037 h 842352"/>
              <a:gd name="connsiteX29" fmla="*/ 3615070 w 5837275"/>
              <a:gd name="connsiteY29" fmla="*/ 63670 h 842352"/>
              <a:gd name="connsiteX30" fmla="*/ 3710763 w 5837275"/>
              <a:gd name="connsiteY30" fmla="*/ 95567 h 842352"/>
              <a:gd name="connsiteX31" fmla="*/ 3827721 w 5837275"/>
              <a:gd name="connsiteY31" fmla="*/ 106200 h 842352"/>
              <a:gd name="connsiteX32" fmla="*/ 3870252 w 5837275"/>
              <a:gd name="connsiteY32" fmla="*/ 116832 h 842352"/>
              <a:gd name="connsiteX33" fmla="*/ 3934047 w 5837275"/>
              <a:gd name="connsiteY33" fmla="*/ 127465 h 842352"/>
              <a:gd name="connsiteX34" fmla="*/ 3965945 w 5837275"/>
              <a:gd name="connsiteY34" fmla="*/ 138097 h 842352"/>
              <a:gd name="connsiteX35" fmla="*/ 4008475 w 5837275"/>
              <a:gd name="connsiteY35" fmla="*/ 148730 h 842352"/>
              <a:gd name="connsiteX36" fmla="*/ 4061638 w 5837275"/>
              <a:gd name="connsiteY36" fmla="*/ 169995 h 842352"/>
              <a:gd name="connsiteX37" fmla="*/ 4125433 w 5837275"/>
              <a:gd name="connsiteY37" fmla="*/ 180628 h 842352"/>
              <a:gd name="connsiteX38" fmla="*/ 4178596 w 5837275"/>
              <a:gd name="connsiteY38" fmla="*/ 191260 h 842352"/>
              <a:gd name="connsiteX39" fmla="*/ 4210493 w 5837275"/>
              <a:gd name="connsiteY39" fmla="*/ 201893 h 842352"/>
              <a:gd name="connsiteX40" fmla="*/ 4540103 w 5837275"/>
              <a:gd name="connsiteY40" fmla="*/ 255056 h 842352"/>
              <a:gd name="connsiteX41" fmla="*/ 4593266 w 5837275"/>
              <a:gd name="connsiteY41" fmla="*/ 286953 h 842352"/>
              <a:gd name="connsiteX42" fmla="*/ 4752754 w 5837275"/>
              <a:gd name="connsiteY42" fmla="*/ 350749 h 842352"/>
              <a:gd name="connsiteX43" fmla="*/ 4848447 w 5837275"/>
              <a:gd name="connsiteY43" fmla="*/ 372014 h 842352"/>
              <a:gd name="connsiteX44" fmla="*/ 4880345 w 5837275"/>
              <a:gd name="connsiteY44" fmla="*/ 382646 h 842352"/>
              <a:gd name="connsiteX45" fmla="*/ 4954773 w 5837275"/>
              <a:gd name="connsiteY45" fmla="*/ 393279 h 842352"/>
              <a:gd name="connsiteX46" fmla="*/ 5071731 w 5837275"/>
              <a:gd name="connsiteY46" fmla="*/ 425176 h 842352"/>
              <a:gd name="connsiteX47" fmla="*/ 5114261 w 5837275"/>
              <a:gd name="connsiteY47" fmla="*/ 435809 h 842352"/>
              <a:gd name="connsiteX48" fmla="*/ 5167424 w 5837275"/>
              <a:gd name="connsiteY48" fmla="*/ 467707 h 842352"/>
              <a:gd name="connsiteX49" fmla="*/ 5209954 w 5837275"/>
              <a:gd name="connsiteY49" fmla="*/ 499604 h 842352"/>
              <a:gd name="connsiteX50" fmla="*/ 5273749 w 5837275"/>
              <a:gd name="connsiteY50" fmla="*/ 520870 h 842352"/>
              <a:gd name="connsiteX51" fmla="*/ 5337545 w 5837275"/>
              <a:gd name="connsiteY51" fmla="*/ 552767 h 842352"/>
              <a:gd name="connsiteX52" fmla="*/ 5390707 w 5837275"/>
              <a:gd name="connsiteY52" fmla="*/ 584665 h 842352"/>
              <a:gd name="connsiteX53" fmla="*/ 5528931 w 5837275"/>
              <a:gd name="connsiteY53" fmla="*/ 637828 h 842352"/>
              <a:gd name="connsiteX54" fmla="*/ 5624624 w 5837275"/>
              <a:gd name="connsiteY54" fmla="*/ 690990 h 842352"/>
              <a:gd name="connsiteX55" fmla="*/ 5656521 w 5837275"/>
              <a:gd name="connsiteY55" fmla="*/ 701623 h 842352"/>
              <a:gd name="connsiteX56" fmla="*/ 5752214 w 5837275"/>
              <a:gd name="connsiteY56" fmla="*/ 776051 h 842352"/>
              <a:gd name="connsiteX57" fmla="*/ 5784112 w 5837275"/>
              <a:gd name="connsiteY57" fmla="*/ 797316 h 842352"/>
              <a:gd name="connsiteX58" fmla="*/ 5837275 w 5837275"/>
              <a:gd name="connsiteY58" fmla="*/ 839846 h 84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37275" h="842352">
                <a:moveTo>
                  <a:pt x="0" y="797316"/>
                </a:moveTo>
                <a:cubicBezTo>
                  <a:pt x="10633" y="776051"/>
                  <a:pt x="20352" y="754304"/>
                  <a:pt x="31898" y="733521"/>
                </a:cubicBezTo>
                <a:cubicBezTo>
                  <a:pt x="38104" y="722350"/>
                  <a:pt x="46823" y="712718"/>
                  <a:pt x="53163" y="701623"/>
                </a:cubicBezTo>
                <a:cubicBezTo>
                  <a:pt x="61027" y="687861"/>
                  <a:pt x="65215" y="671991"/>
                  <a:pt x="74428" y="659093"/>
                </a:cubicBezTo>
                <a:cubicBezTo>
                  <a:pt x="90528" y="636553"/>
                  <a:pt x="127682" y="610421"/>
                  <a:pt x="148856" y="595297"/>
                </a:cubicBezTo>
                <a:cubicBezTo>
                  <a:pt x="159255" y="587869"/>
                  <a:pt x="171052" y="582348"/>
                  <a:pt x="180754" y="574032"/>
                </a:cubicBezTo>
                <a:cubicBezTo>
                  <a:pt x="195976" y="560984"/>
                  <a:pt x="207245" y="543531"/>
                  <a:pt x="223284" y="531502"/>
                </a:cubicBezTo>
                <a:cubicBezTo>
                  <a:pt x="235964" y="521992"/>
                  <a:pt x="252052" y="518101"/>
                  <a:pt x="265814" y="510237"/>
                </a:cubicBezTo>
                <a:cubicBezTo>
                  <a:pt x="322924" y="477603"/>
                  <a:pt x="270388" y="495803"/>
                  <a:pt x="340242" y="478339"/>
                </a:cubicBezTo>
                <a:cubicBezTo>
                  <a:pt x="361507" y="464162"/>
                  <a:pt x="381601" y="448047"/>
                  <a:pt x="404038" y="435809"/>
                </a:cubicBezTo>
                <a:cubicBezTo>
                  <a:pt x="424016" y="424912"/>
                  <a:pt x="464692" y="412047"/>
                  <a:pt x="489098" y="403911"/>
                </a:cubicBezTo>
                <a:cubicBezTo>
                  <a:pt x="554029" y="338982"/>
                  <a:pt x="483056" y="405783"/>
                  <a:pt x="584791" y="329483"/>
                </a:cubicBezTo>
                <a:cubicBezTo>
                  <a:pt x="621422" y="302010"/>
                  <a:pt x="658211" y="271383"/>
                  <a:pt x="701749" y="255056"/>
                </a:cubicBezTo>
                <a:cubicBezTo>
                  <a:pt x="715432" y="249925"/>
                  <a:pt x="729696" y="245364"/>
                  <a:pt x="744279" y="244423"/>
                </a:cubicBezTo>
                <a:cubicBezTo>
                  <a:pt x="839839" y="238258"/>
                  <a:pt x="935666" y="237334"/>
                  <a:pt x="1031359" y="233790"/>
                </a:cubicBezTo>
                <a:cubicBezTo>
                  <a:pt x="1059712" y="226702"/>
                  <a:pt x="1088693" y="221767"/>
                  <a:pt x="1116419" y="212525"/>
                </a:cubicBezTo>
                <a:lnTo>
                  <a:pt x="1212112" y="180628"/>
                </a:lnTo>
                <a:lnTo>
                  <a:pt x="1307805" y="148730"/>
                </a:lnTo>
                <a:cubicBezTo>
                  <a:pt x="1318438" y="145186"/>
                  <a:pt x="1328830" y="140815"/>
                  <a:pt x="1339703" y="138097"/>
                </a:cubicBezTo>
                <a:cubicBezTo>
                  <a:pt x="1353880" y="134553"/>
                  <a:pt x="1367904" y="130331"/>
                  <a:pt x="1382233" y="127465"/>
                </a:cubicBezTo>
                <a:cubicBezTo>
                  <a:pt x="1403373" y="123237"/>
                  <a:pt x="1424983" y="121509"/>
                  <a:pt x="1446028" y="116832"/>
                </a:cubicBezTo>
                <a:cubicBezTo>
                  <a:pt x="1456969" y="114401"/>
                  <a:pt x="1467149" y="109279"/>
                  <a:pt x="1477926" y="106200"/>
                </a:cubicBezTo>
                <a:cubicBezTo>
                  <a:pt x="1491977" y="102186"/>
                  <a:pt x="1506405" y="99581"/>
                  <a:pt x="1520456" y="95567"/>
                </a:cubicBezTo>
                <a:cubicBezTo>
                  <a:pt x="1576228" y="79632"/>
                  <a:pt x="1528428" y="88543"/>
                  <a:pt x="1594884" y="74302"/>
                </a:cubicBezTo>
                <a:cubicBezTo>
                  <a:pt x="1630226" y="66729"/>
                  <a:pt x="1665089" y="54327"/>
                  <a:pt x="1701210" y="53037"/>
                </a:cubicBezTo>
                <a:lnTo>
                  <a:pt x="1998921" y="42404"/>
                </a:lnTo>
                <a:cubicBezTo>
                  <a:pt x="2020186" y="38860"/>
                  <a:pt x="2041277" y="34029"/>
                  <a:pt x="2062717" y="31772"/>
                </a:cubicBezTo>
                <a:cubicBezTo>
                  <a:pt x="2364553" y="0"/>
                  <a:pt x="2683176" y="27745"/>
                  <a:pt x="2977117" y="31772"/>
                </a:cubicBezTo>
                <a:lnTo>
                  <a:pt x="3423684" y="53037"/>
                </a:lnTo>
                <a:cubicBezTo>
                  <a:pt x="3487498" y="56228"/>
                  <a:pt x="3551866" y="54307"/>
                  <a:pt x="3615070" y="63670"/>
                </a:cubicBezTo>
                <a:cubicBezTo>
                  <a:pt x="3648330" y="68597"/>
                  <a:pt x="3677278" y="92523"/>
                  <a:pt x="3710763" y="95567"/>
                </a:cubicBezTo>
                <a:lnTo>
                  <a:pt x="3827721" y="106200"/>
                </a:lnTo>
                <a:cubicBezTo>
                  <a:pt x="3841898" y="109744"/>
                  <a:pt x="3855923" y="113966"/>
                  <a:pt x="3870252" y="116832"/>
                </a:cubicBezTo>
                <a:cubicBezTo>
                  <a:pt x="3891392" y="121060"/>
                  <a:pt x="3913002" y="122788"/>
                  <a:pt x="3934047" y="127465"/>
                </a:cubicBezTo>
                <a:cubicBezTo>
                  <a:pt x="3944988" y="129896"/>
                  <a:pt x="3955168" y="135018"/>
                  <a:pt x="3965945" y="138097"/>
                </a:cubicBezTo>
                <a:cubicBezTo>
                  <a:pt x="3979996" y="142111"/>
                  <a:pt x="3994612" y="144109"/>
                  <a:pt x="4008475" y="148730"/>
                </a:cubicBezTo>
                <a:cubicBezTo>
                  <a:pt x="4026582" y="154766"/>
                  <a:pt x="4043224" y="164973"/>
                  <a:pt x="4061638" y="169995"/>
                </a:cubicBezTo>
                <a:cubicBezTo>
                  <a:pt x="4082437" y="175667"/>
                  <a:pt x="4104222" y="176772"/>
                  <a:pt x="4125433" y="180628"/>
                </a:cubicBezTo>
                <a:cubicBezTo>
                  <a:pt x="4143213" y="183861"/>
                  <a:pt x="4161064" y="186877"/>
                  <a:pt x="4178596" y="191260"/>
                </a:cubicBezTo>
                <a:cubicBezTo>
                  <a:pt x="4189469" y="193978"/>
                  <a:pt x="4199503" y="199695"/>
                  <a:pt x="4210493" y="201893"/>
                </a:cubicBezTo>
                <a:cubicBezTo>
                  <a:pt x="4345830" y="228960"/>
                  <a:pt x="4408324" y="236230"/>
                  <a:pt x="4540103" y="255056"/>
                </a:cubicBezTo>
                <a:cubicBezTo>
                  <a:pt x="4557824" y="265688"/>
                  <a:pt x="4574782" y="277711"/>
                  <a:pt x="4593266" y="286953"/>
                </a:cubicBezTo>
                <a:cubicBezTo>
                  <a:pt x="4652010" y="316325"/>
                  <a:pt x="4692725" y="332740"/>
                  <a:pt x="4752754" y="350749"/>
                </a:cubicBezTo>
                <a:cubicBezTo>
                  <a:pt x="4807298" y="367112"/>
                  <a:pt x="4787780" y="356847"/>
                  <a:pt x="4848447" y="372014"/>
                </a:cubicBezTo>
                <a:cubicBezTo>
                  <a:pt x="4859320" y="374732"/>
                  <a:pt x="4869355" y="380448"/>
                  <a:pt x="4880345" y="382646"/>
                </a:cubicBezTo>
                <a:cubicBezTo>
                  <a:pt x="4904920" y="387561"/>
                  <a:pt x="4930198" y="388364"/>
                  <a:pt x="4954773" y="393279"/>
                </a:cubicBezTo>
                <a:cubicBezTo>
                  <a:pt x="5081093" y="418543"/>
                  <a:pt x="5000454" y="404811"/>
                  <a:pt x="5071731" y="425176"/>
                </a:cubicBezTo>
                <a:cubicBezTo>
                  <a:pt x="5085782" y="429190"/>
                  <a:pt x="5100084" y="432265"/>
                  <a:pt x="5114261" y="435809"/>
                </a:cubicBezTo>
                <a:cubicBezTo>
                  <a:pt x="5131982" y="446442"/>
                  <a:pt x="5150229" y="456244"/>
                  <a:pt x="5167424" y="467707"/>
                </a:cubicBezTo>
                <a:cubicBezTo>
                  <a:pt x="5182169" y="477537"/>
                  <a:pt x="5194104" y="491679"/>
                  <a:pt x="5209954" y="499604"/>
                </a:cubicBezTo>
                <a:cubicBezTo>
                  <a:pt x="5230003" y="509629"/>
                  <a:pt x="5255098" y="508436"/>
                  <a:pt x="5273749" y="520870"/>
                </a:cubicBezTo>
                <a:cubicBezTo>
                  <a:pt x="5365174" y="581819"/>
                  <a:pt x="5249494" y="508742"/>
                  <a:pt x="5337545" y="552767"/>
                </a:cubicBezTo>
                <a:cubicBezTo>
                  <a:pt x="5356029" y="562009"/>
                  <a:pt x="5372223" y="575423"/>
                  <a:pt x="5390707" y="584665"/>
                </a:cubicBezTo>
                <a:cubicBezTo>
                  <a:pt x="5435130" y="606877"/>
                  <a:pt x="5484508" y="615617"/>
                  <a:pt x="5528931" y="637828"/>
                </a:cubicBezTo>
                <a:cubicBezTo>
                  <a:pt x="5609608" y="678166"/>
                  <a:pt x="5552930" y="660264"/>
                  <a:pt x="5624624" y="690990"/>
                </a:cubicBezTo>
                <a:cubicBezTo>
                  <a:pt x="5634925" y="695405"/>
                  <a:pt x="5646724" y="696180"/>
                  <a:pt x="5656521" y="701623"/>
                </a:cubicBezTo>
                <a:cubicBezTo>
                  <a:pt x="5753274" y="755375"/>
                  <a:pt x="5690216" y="724385"/>
                  <a:pt x="5752214" y="776051"/>
                </a:cubicBezTo>
                <a:cubicBezTo>
                  <a:pt x="5762031" y="784232"/>
                  <a:pt x="5774410" y="789000"/>
                  <a:pt x="5784112" y="797316"/>
                </a:cubicBezTo>
                <a:cubicBezTo>
                  <a:pt x="5836655" y="842352"/>
                  <a:pt x="5805266" y="839846"/>
                  <a:pt x="5837275" y="839846"/>
                </a:cubicBezTo>
              </a:path>
            </a:pathLst>
          </a:cu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243263" y="977900"/>
            <a:ext cx="1355725" cy="393700"/>
          </a:xfrm>
          <a:custGeom>
            <a:avLst/>
            <a:gdLst>
              <a:gd name="connsiteX0" fmla="*/ 0 w 1356675"/>
              <a:gd name="connsiteY0" fmla="*/ 393405 h 393405"/>
              <a:gd name="connsiteX1" fmla="*/ 63796 w 1356675"/>
              <a:gd name="connsiteY1" fmla="*/ 329610 h 393405"/>
              <a:gd name="connsiteX2" fmla="*/ 127591 w 1356675"/>
              <a:gd name="connsiteY2" fmla="*/ 202019 h 393405"/>
              <a:gd name="connsiteX3" fmla="*/ 159489 w 1356675"/>
              <a:gd name="connsiteY3" fmla="*/ 180754 h 393405"/>
              <a:gd name="connsiteX4" fmla="*/ 191386 w 1356675"/>
              <a:gd name="connsiteY4" fmla="*/ 148856 h 393405"/>
              <a:gd name="connsiteX5" fmla="*/ 255182 w 1356675"/>
              <a:gd name="connsiteY5" fmla="*/ 127591 h 393405"/>
              <a:gd name="connsiteX6" fmla="*/ 287079 w 1356675"/>
              <a:gd name="connsiteY6" fmla="*/ 95693 h 393405"/>
              <a:gd name="connsiteX7" fmla="*/ 318977 w 1356675"/>
              <a:gd name="connsiteY7" fmla="*/ 85061 h 393405"/>
              <a:gd name="connsiteX8" fmla="*/ 350875 w 1356675"/>
              <a:gd name="connsiteY8" fmla="*/ 63796 h 393405"/>
              <a:gd name="connsiteX9" fmla="*/ 414670 w 1356675"/>
              <a:gd name="connsiteY9" fmla="*/ 42531 h 393405"/>
              <a:gd name="connsiteX10" fmla="*/ 446568 w 1356675"/>
              <a:gd name="connsiteY10" fmla="*/ 31898 h 393405"/>
              <a:gd name="connsiteX11" fmla="*/ 478465 w 1356675"/>
              <a:gd name="connsiteY11" fmla="*/ 21265 h 393405"/>
              <a:gd name="connsiteX12" fmla="*/ 510363 w 1356675"/>
              <a:gd name="connsiteY12" fmla="*/ 0 h 393405"/>
              <a:gd name="connsiteX13" fmla="*/ 818707 w 1356675"/>
              <a:gd name="connsiteY13" fmla="*/ 10633 h 393405"/>
              <a:gd name="connsiteX14" fmla="*/ 882503 w 1356675"/>
              <a:gd name="connsiteY14" fmla="*/ 21265 h 393405"/>
              <a:gd name="connsiteX15" fmla="*/ 999461 w 1356675"/>
              <a:gd name="connsiteY15" fmla="*/ 31898 h 393405"/>
              <a:gd name="connsiteX16" fmla="*/ 1063256 w 1356675"/>
              <a:gd name="connsiteY16" fmla="*/ 74428 h 393405"/>
              <a:gd name="connsiteX17" fmla="*/ 1084521 w 1356675"/>
              <a:gd name="connsiteY17" fmla="*/ 106326 h 393405"/>
              <a:gd name="connsiteX18" fmla="*/ 1148317 w 1356675"/>
              <a:gd name="connsiteY18" fmla="*/ 127591 h 393405"/>
              <a:gd name="connsiteX19" fmla="*/ 1180214 w 1356675"/>
              <a:gd name="connsiteY19" fmla="*/ 159489 h 393405"/>
              <a:gd name="connsiteX20" fmla="*/ 1233377 w 1356675"/>
              <a:gd name="connsiteY20" fmla="*/ 244549 h 393405"/>
              <a:gd name="connsiteX21" fmla="*/ 1286540 w 1356675"/>
              <a:gd name="connsiteY21" fmla="*/ 297712 h 393405"/>
              <a:gd name="connsiteX22" fmla="*/ 1307805 w 1356675"/>
              <a:gd name="connsiteY22" fmla="*/ 340242 h 393405"/>
              <a:gd name="connsiteX23" fmla="*/ 1350335 w 1356675"/>
              <a:gd name="connsiteY23" fmla="*/ 382772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56675" h="393405">
                <a:moveTo>
                  <a:pt x="0" y="393405"/>
                </a:moveTo>
                <a:cubicBezTo>
                  <a:pt x="21265" y="372140"/>
                  <a:pt x="54286" y="358140"/>
                  <a:pt x="63796" y="329610"/>
                </a:cubicBezTo>
                <a:cubicBezTo>
                  <a:pt x="75926" y="293219"/>
                  <a:pt x="92257" y="225575"/>
                  <a:pt x="127591" y="202019"/>
                </a:cubicBezTo>
                <a:cubicBezTo>
                  <a:pt x="138224" y="194931"/>
                  <a:pt x="149672" y="188935"/>
                  <a:pt x="159489" y="180754"/>
                </a:cubicBezTo>
                <a:cubicBezTo>
                  <a:pt x="171040" y="171128"/>
                  <a:pt x="178242" y="156158"/>
                  <a:pt x="191386" y="148856"/>
                </a:cubicBezTo>
                <a:cubicBezTo>
                  <a:pt x="210981" y="137970"/>
                  <a:pt x="255182" y="127591"/>
                  <a:pt x="255182" y="127591"/>
                </a:cubicBezTo>
                <a:cubicBezTo>
                  <a:pt x="265814" y="116958"/>
                  <a:pt x="274568" y="104034"/>
                  <a:pt x="287079" y="95693"/>
                </a:cubicBezTo>
                <a:cubicBezTo>
                  <a:pt x="296404" y="89476"/>
                  <a:pt x="308952" y="90073"/>
                  <a:pt x="318977" y="85061"/>
                </a:cubicBezTo>
                <a:cubicBezTo>
                  <a:pt x="330407" y="79346"/>
                  <a:pt x="339198" y="68986"/>
                  <a:pt x="350875" y="63796"/>
                </a:cubicBezTo>
                <a:cubicBezTo>
                  <a:pt x="371358" y="54692"/>
                  <a:pt x="393405" y="49619"/>
                  <a:pt x="414670" y="42531"/>
                </a:cubicBezTo>
                <a:lnTo>
                  <a:pt x="446568" y="31898"/>
                </a:lnTo>
                <a:cubicBezTo>
                  <a:pt x="457200" y="28354"/>
                  <a:pt x="469140" y="27482"/>
                  <a:pt x="478465" y="21265"/>
                </a:cubicBezTo>
                <a:lnTo>
                  <a:pt x="510363" y="0"/>
                </a:lnTo>
                <a:cubicBezTo>
                  <a:pt x="613144" y="3544"/>
                  <a:pt x="716032" y="4766"/>
                  <a:pt x="818707" y="10633"/>
                </a:cubicBezTo>
                <a:cubicBezTo>
                  <a:pt x="840231" y="11863"/>
                  <a:pt x="861092" y="18746"/>
                  <a:pt x="882503" y="21265"/>
                </a:cubicBezTo>
                <a:cubicBezTo>
                  <a:pt x="921382" y="25839"/>
                  <a:pt x="960475" y="28354"/>
                  <a:pt x="999461" y="31898"/>
                </a:cubicBezTo>
                <a:cubicBezTo>
                  <a:pt x="1020726" y="46075"/>
                  <a:pt x="1049079" y="53163"/>
                  <a:pt x="1063256" y="74428"/>
                </a:cubicBezTo>
                <a:cubicBezTo>
                  <a:pt x="1070344" y="85061"/>
                  <a:pt x="1073685" y="99553"/>
                  <a:pt x="1084521" y="106326"/>
                </a:cubicBezTo>
                <a:cubicBezTo>
                  <a:pt x="1103529" y="118206"/>
                  <a:pt x="1148317" y="127591"/>
                  <a:pt x="1148317" y="127591"/>
                </a:cubicBezTo>
                <a:cubicBezTo>
                  <a:pt x="1158949" y="138224"/>
                  <a:pt x="1170588" y="147937"/>
                  <a:pt x="1180214" y="159489"/>
                </a:cubicBezTo>
                <a:cubicBezTo>
                  <a:pt x="1214831" y="201030"/>
                  <a:pt x="1191850" y="192641"/>
                  <a:pt x="1233377" y="244549"/>
                </a:cubicBezTo>
                <a:cubicBezTo>
                  <a:pt x="1249033" y="264119"/>
                  <a:pt x="1271154" y="277930"/>
                  <a:pt x="1286540" y="297712"/>
                </a:cubicBezTo>
                <a:cubicBezTo>
                  <a:pt x="1296271" y="310223"/>
                  <a:pt x="1296597" y="329034"/>
                  <a:pt x="1307805" y="340242"/>
                </a:cubicBezTo>
                <a:cubicBezTo>
                  <a:pt x="1356675" y="389112"/>
                  <a:pt x="1350335" y="334729"/>
                  <a:pt x="1350335" y="382772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83568" y="3507854"/>
            <a:ext cx="37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角的铅笔和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角的彩笔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3507854"/>
            <a:ext cx="415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角的气球和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角的方格本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12"/>
          <p:cNvSpPr>
            <a:spLocks noChangeArrowheads="1"/>
          </p:cNvSpPr>
          <p:nvPr/>
        </p:nvSpPr>
        <p:spPr bwMode="auto">
          <a:xfrm>
            <a:off x="539552" y="48351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7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1640" y="2427734"/>
            <a:ext cx="6048672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这节课我们一起来认识了人民币，知道了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人民币的单位有元、角、分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383868" y="1707654"/>
            <a:ext cx="21242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38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39395"/>
            <a:ext cx="4816479" cy="239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标注 14"/>
          <p:cNvSpPr/>
          <p:nvPr/>
        </p:nvSpPr>
        <p:spPr>
          <a:xfrm>
            <a:off x="4499992" y="3003798"/>
            <a:ext cx="2664296" cy="1222632"/>
          </a:xfrm>
          <a:prstGeom prst="wedgeRoundRectCallout">
            <a:avLst>
              <a:gd name="adj1" fmla="val 56874"/>
              <a:gd name="adj2" fmla="val -132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周末，小朋友们一起来到商场买文具。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2051720" y="3075806"/>
            <a:ext cx="2088232" cy="864096"/>
          </a:xfrm>
          <a:prstGeom prst="wedgeRoundRectCallout">
            <a:avLst>
              <a:gd name="adj1" fmla="val -58534"/>
              <a:gd name="adj2" fmla="val 298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买商品要用到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人民币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755576" y="2499742"/>
            <a:ext cx="37839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下面的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人民币吗？</a:t>
            </a:r>
          </a:p>
        </p:txBody>
      </p:sp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500063"/>
            <a:ext cx="44291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003798"/>
            <a:ext cx="8720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602877" y="4208770"/>
            <a:ext cx="79295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元、角、分是人民币的单位。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8" y="3071813"/>
            <a:ext cx="8720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115616" y="987574"/>
            <a:ext cx="47194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元、角、分是人民币的单位。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2139702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9605" y="2139702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1813" y="2139702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1973" y="2139702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0895" y="2139702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2223E-6 L 1.38889E-6 -0.40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857250"/>
            <a:ext cx="28860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右箭头 18"/>
          <p:cNvSpPr/>
          <p:nvPr/>
        </p:nvSpPr>
        <p:spPr>
          <a:xfrm>
            <a:off x="3929063" y="1428750"/>
            <a:ext cx="500062" cy="285750"/>
          </a:xfrm>
          <a:prstGeom prst="rightArrow">
            <a:avLst/>
          </a:prstGeom>
          <a:solidFill>
            <a:srgbClr val="FFA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667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191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715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239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763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287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811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335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85975"/>
            <a:ext cx="2847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3"/>
          <p:cNvGrpSpPr/>
          <p:nvPr/>
        </p:nvGrpSpPr>
        <p:grpSpPr bwMode="auto">
          <a:xfrm>
            <a:off x="2928938" y="3643313"/>
            <a:ext cx="3071812" cy="714375"/>
            <a:chOff x="2928938" y="3643321"/>
            <a:chExt cx="3071822" cy="714379"/>
          </a:xfrm>
          <a:noFill/>
        </p:grpSpPr>
        <p:pic>
          <p:nvPicPr>
            <p:cNvPr id="5138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7513" y="3643321"/>
              <a:ext cx="3043247" cy="7143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TextBox 4"/>
            <p:cNvSpPr txBox="1">
              <a:spLocks noChangeArrowheads="1"/>
            </p:cNvSpPr>
            <p:nvPr/>
          </p:nvSpPr>
          <p:spPr bwMode="auto">
            <a:xfrm>
              <a:off x="2928938" y="3752862"/>
              <a:ext cx="3000375" cy="52322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元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r>
                <a:rPr lang="zh-CN" altLang="en-US" sz="2800" b="1" dirty="0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   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357688" y="3752850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 bwMode="auto">
          <a:xfrm>
            <a:off x="3220033" y="554956"/>
            <a:ext cx="3942184" cy="523220"/>
            <a:chOff x="3214212" y="1500179"/>
            <a:chExt cx="2286482" cy="862237"/>
          </a:xfrm>
          <a:noFill/>
        </p:grpSpPr>
        <p:sp>
          <p:nvSpPr>
            <p:cNvPr id="22" name="圆角矩形标注 21"/>
            <p:cNvSpPr/>
            <p:nvPr/>
          </p:nvSpPr>
          <p:spPr bwMode="auto">
            <a:xfrm>
              <a:off x="3214212" y="1500179"/>
              <a:ext cx="2286482" cy="815695"/>
            </a:xfrm>
            <a:prstGeom prst="wedgeRoundRectCallout">
              <a:avLst>
                <a:gd name="adj1" fmla="val -63078"/>
                <a:gd name="adj2" fmla="val 2189"/>
                <a:gd name="adj3" fmla="val 16667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6167" name="TextBox 14"/>
            <p:cNvSpPr txBox="1">
              <a:spLocks noChangeArrowheads="1"/>
            </p:cNvSpPr>
            <p:nvPr/>
          </p:nvSpPr>
          <p:spPr bwMode="auto">
            <a:xfrm>
              <a:off x="3286130" y="1500179"/>
              <a:ext cx="2214564" cy="8622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你知道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角等于几分吗？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9" name="右箭头 18"/>
          <p:cNvSpPr/>
          <p:nvPr/>
        </p:nvSpPr>
        <p:spPr>
          <a:xfrm>
            <a:off x="3786188" y="2143125"/>
            <a:ext cx="500062" cy="285750"/>
          </a:xfrm>
          <a:prstGeom prst="rightArrow">
            <a:avLst/>
          </a:prstGeom>
          <a:solidFill>
            <a:srgbClr val="FFA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33"/>
          <p:cNvGrpSpPr/>
          <p:nvPr/>
        </p:nvGrpSpPr>
        <p:grpSpPr bwMode="auto">
          <a:xfrm>
            <a:off x="2928938" y="3857625"/>
            <a:ext cx="3071812" cy="714375"/>
            <a:chOff x="2928938" y="3643321"/>
            <a:chExt cx="3071822" cy="714379"/>
          </a:xfrm>
        </p:grpSpPr>
        <p:pic>
          <p:nvPicPr>
            <p:cNvPr id="6164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7513" y="3643321"/>
              <a:ext cx="3043247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5" name="TextBox 4"/>
            <p:cNvSpPr txBox="1">
              <a:spLocks noChangeArrowheads="1"/>
            </p:cNvSpPr>
            <p:nvPr/>
          </p:nvSpPr>
          <p:spPr bwMode="auto">
            <a:xfrm>
              <a:off x="2928938" y="3752862"/>
              <a:ext cx="3000375" cy="523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r>
                <a:rPr lang="zh-CN" altLang="en-US" sz="2800" b="1" dirty="0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   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分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283968" y="3967163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1538288"/>
            <a:ext cx="14287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13573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1525" y="15097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6621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6325" y="18145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8725" y="19669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25" y="21193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3525" y="22717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925" y="24241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325" y="25765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0725" y="2728913"/>
            <a:ext cx="1143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1214438"/>
            <a:ext cx="62865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255736" y="536362"/>
            <a:ext cx="38122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你认识下面的人民币吗？</a:t>
            </a: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-71438" y="2419350"/>
            <a:ext cx="7929563" cy="652463"/>
            <a:chOff x="-500098" y="2538633"/>
            <a:chExt cx="7929618" cy="653142"/>
          </a:xfrm>
        </p:grpSpPr>
        <p:sp>
          <p:nvSpPr>
            <p:cNvPr id="7192" name="TextBox 14"/>
            <p:cNvSpPr txBox="1">
              <a:spLocks noChangeArrowheads="1"/>
            </p:cNvSpPr>
            <p:nvPr/>
          </p:nvSpPr>
          <p:spPr bwMode="auto">
            <a:xfrm>
              <a:off x="-500098" y="2643188"/>
              <a:ext cx="792961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张        可以换几张         ？</a:t>
              </a:r>
            </a:p>
          </p:txBody>
        </p:sp>
        <p:grpSp>
          <p:nvGrpSpPr>
            <p:cNvPr id="3" name="组合 9"/>
            <p:cNvGrpSpPr/>
            <p:nvPr/>
          </p:nvGrpSpPr>
          <p:grpSpPr bwMode="auto">
            <a:xfrm>
              <a:off x="1500148" y="2538633"/>
              <a:ext cx="4109827" cy="653142"/>
              <a:chOff x="1500148" y="2538633"/>
              <a:chExt cx="4109827" cy="653142"/>
            </a:xfrm>
          </p:grpSpPr>
          <p:pic>
            <p:nvPicPr>
              <p:cNvPr id="7194" name="Picture 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00148" y="2544535"/>
                <a:ext cx="1219199" cy="64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5" name="Picture 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-1295"/>
              <a:stretch>
                <a:fillRect/>
              </a:stretch>
            </p:blipFill>
            <p:spPr bwMode="auto">
              <a:xfrm>
                <a:off x="4390775" y="2538633"/>
                <a:ext cx="1219200" cy="63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组合 21"/>
          <p:cNvGrpSpPr/>
          <p:nvPr/>
        </p:nvGrpSpPr>
        <p:grpSpPr bwMode="auto">
          <a:xfrm>
            <a:off x="928688" y="2357438"/>
            <a:ext cx="7929562" cy="1428750"/>
            <a:chOff x="928694" y="2357436"/>
            <a:chExt cx="7929554" cy="1428760"/>
          </a:xfrm>
        </p:grpSpPr>
        <p:pic>
          <p:nvPicPr>
            <p:cNvPr id="7186" name="Picture 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2357436"/>
              <a:ext cx="714380" cy="725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7" name="TextBox 14"/>
            <p:cNvSpPr txBox="1">
              <a:spLocks noChangeArrowheads="1"/>
            </p:cNvSpPr>
            <p:nvPr/>
          </p:nvSpPr>
          <p:spPr bwMode="auto">
            <a:xfrm>
              <a:off x="6143636" y="2538713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Verdana" panose="020B0604030504040204" pitchFamily="34" charset="0"/>
                </a:rPr>
                <a:t>几枚</a:t>
              </a:r>
            </a:p>
          </p:txBody>
        </p:sp>
        <p:sp>
          <p:nvSpPr>
            <p:cNvPr id="7188" name="TextBox 14"/>
            <p:cNvSpPr txBox="1">
              <a:spLocks noChangeArrowheads="1"/>
            </p:cNvSpPr>
            <p:nvPr/>
          </p:nvSpPr>
          <p:spPr bwMode="auto">
            <a:xfrm>
              <a:off x="7286644" y="2571750"/>
              <a:ext cx="157160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可以换</a:t>
              </a:r>
            </a:p>
          </p:txBody>
        </p:sp>
        <p:sp>
          <p:nvSpPr>
            <p:cNvPr id="7189" name="TextBox 14"/>
            <p:cNvSpPr txBox="1">
              <a:spLocks noChangeArrowheads="1"/>
            </p:cNvSpPr>
            <p:nvPr/>
          </p:nvSpPr>
          <p:spPr bwMode="auto">
            <a:xfrm>
              <a:off x="928694" y="3253093"/>
              <a:ext cx="157160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枚</a:t>
              </a:r>
            </a:p>
          </p:txBody>
        </p:sp>
        <p:pic>
          <p:nvPicPr>
            <p:cNvPr id="7190" name="Picture 7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47695" y="3057532"/>
              <a:ext cx="838355" cy="72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TextBox 14"/>
            <p:cNvSpPr txBox="1">
              <a:spLocks noChangeArrowheads="1"/>
            </p:cNvSpPr>
            <p:nvPr/>
          </p:nvSpPr>
          <p:spPr bwMode="auto">
            <a:xfrm>
              <a:off x="2581292" y="3214692"/>
              <a:ext cx="49051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？</a:t>
              </a:r>
            </a:p>
          </p:txBody>
        </p:sp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3286125"/>
            <a:ext cx="7143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3929063"/>
            <a:ext cx="7143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875"/>
            <a:ext cx="8382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26"/>
          <p:cNvGrpSpPr/>
          <p:nvPr/>
        </p:nvGrpSpPr>
        <p:grpSpPr bwMode="auto">
          <a:xfrm>
            <a:off x="1928813" y="3286125"/>
            <a:ext cx="4214812" cy="877888"/>
            <a:chOff x="1928813" y="3286125"/>
            <a:chExt cx="4214812" cy="877888"/>
          </a:xfrm>
        </p:grpSpPr>
        <p:grpSp>
          <p:nvGrpSpPr>
            <p:cNvPr id="7" name="组合 14"/>
            <p:cNvGrpSpPr/>
            <p:nvPr/>
          </p:nvGrpSpPr>
          <p:grpSpPr bwMode="auto">
            <a:xfrm>
              <a:off x="1928813" y="3286125"/>
              <a:ext cx="4214812" cy="877888"/>
              <a:chOff x="1928794" y="3286130"/>
              <a:chExt cx="4214842" cy="878386"/>
            </a:xfrm>
          </p:grpSpPr>
          <p:pic>
            <p:nvPicPr>
              <p:cNvPr id="7183" name="Picture 4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928794" y="3286130"/>
                <a:ext cx="1643074" cy="801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4" name="Picture 5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429124" y="3286130"/>
                <a:ext cx="1428760" cy="664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5" name="Picture 5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714876" y="3500444"/>
                <a:ext cx="1428760" cy="664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右箭头 25"/>
            <p:cNvSpPr/>
            <p:nvPr/>
          </p:nvSpPr>
          <p:spPr>
            <a:xfrm>
              <a:off x="3786188" y="3500438"/>
              <a:ext cx="500062" cy="214312"/>
            </a:xfrm>
            <a:prstGeom prst="rightArrow">
              <a:avLst/>
            </a:prstGeom>
            <a:solidFill>
              <a:srgbClr val="FFA7D3"/>
            </a:solidFill>
            <a:ln w="952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8" name="右箭头 27"/>
          <p:cNvSpPr/>
          <p:nvPr/>
        </p:nvSpPr>
        <p:spPr>
          <a:xfrm>
            <a:off x="4214813" y="3929063"/>
            <a:ext cx="357187" cy="142875"/>
          </a:xfrm>
          <a:prstGeom prst="rightArrow">
            <a:avLst/>
          </a:prstGeom>
          <a:solidFill>
            <a:srgbClr val="FFA7D3"/>
          </a:solidFill>
          <a:ln w="952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069685" y="221171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0192" y="2211710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661391" y="987574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7788" y="1081088"/>
            <a:ext cx="665321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矩形 5"/>
          <p:cNvSpPr>
            <a:spLocks noChangeArrowheads="1"/>
          </p:cNvSpPr>
          <p:nvPr/>
        </p:nvSpPr>
        <p:spPr bwMode="auto">
          <a:xfrm>
            <a:off x="2428875" y="3538538"/>
            <a:ext cx="6635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9" name="矩形 6"/>
          <p:cNvSpPr>
            <a:spLocks noChangeArrowheads="1"/>
          </p:cNvSpPr>
          <p:nvPr/>
        </p:nvSpPr>
        <p:spPr bwMode="auto">
          <a:xfrm>
            <a:off x="4694238" y="3571875"/>
            <a:ext cx="6635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0" name="矩形 7"/>
          <p:cNvSpPr>
            <a:spLocks noChangeArrowheads="1"/>
          </p:cNvSpPr>
          <p:nvPr/>
        </p:nvSpPr>
        <p:spPr bwMode="auto">
          <a:xfrm>
            <a:off x="7337425" y="3571875"/>
            <a:ext cx="6635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500313" y="2143125"/>
            <a:ext cx="2214562" cy="14287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14875" y="2214563"/>
            <a:ext cx="2000250" cy="12144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0800000" flipV="1">
            <a:off x="2643188" y="2071688"/>
            <a:ext cx="4500562" cy="14287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2"/>
          <p:cNvSpPr>
            <a:spLocks noChangeArrowheads="1"/>
          </p:cNvSpPr>
          <p:nvPr/>
        </p:nvSpPr>
        <p:spPr bwMode="auto">
          <a:xfrm>
            <a:off x="517375" y="546815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635646"/>
            <a:ext cx="37639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1818060" y="2922662"/>
            <a:ext cx="14239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8735" y="1635646"/>
            <a:ext cx="40052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矩形 7"/>
          <p:cNvSpPr>
            <a:spLocks noChangeArrowheads="1"/>
          </p:cNvSpPr>
          <p:nvPr/>
        </p:nvSpPr>
        <p:spPr bwMode="auto">
          <a:xfrm>
            <a:off x="5532810" y="2922662"/>
            <a:ext cx="266290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87947" y="2866851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902697" y="2847801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123485" y="2857326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全屏显示(16:9)</PresentationFormat>
  <Paragraphs>85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Calibri</vt:lpstr>
      <vt:lpstr>华文楷体</vt:lpstr>
      <vt:lpstr>黑体</vt:lpstr>
      <vt:lpstr>Verdana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B38AF03F1CDF4F94B4FDD7841CB720E0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