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7"/>
  </p:notesMasterIdLst>
  <p:sldIdLst>
    <p:sldId id="277" r:id="rId2"/>
    <p:sldId id="282" r:id="rId3"/>
    <p:sldId id="257" r:id="rId4"/>
    <p:sldId id="258" r:id="rId5"/>
    <p:sldId id="259" r:id="rId6"/>
    <p:sldId id="260" r:id="rId7"/>
    <p:sldId id="284" r:id="rId8"/>
    <p:sldId id="275" r:id="rId9"/>
    <p:sldId id="276" r:id="rId10"/>
    <p:sldId id="288" r:id="rId11"/>
    <p:sldId id="263" r:id="rId12"/>
    <p:sldId id="264" r:id="rId13"/>
    <p:sldId id="265" r:id="rId14"/>
    <p:sldId id="266" r:id="rId15"/>
    <p:sldId id="285" r:id="rId16"/>
  </p:sldIdLst>
  <p:sldSz cx="9144000" cy="6858000" type="screen4x3"/>
  <p:notesSz cx="6858000" cy="9144000"/>
  <p:defaultTextStyle>
    <a:defPPr>
      <a:defRPr lang="zh-CN"/>
    </a:defPPr>
    <a:lvl1pPr algn="l" rtl="0" fontAlgn="ctr">
      <a:spcBef>
        <a:spcPct val="0"/>
      </a:spcBef>
      <a:spcAft>
        <a:spcPct val="0"/>
      </a:spcAft>
      <a:defRPr sz="2400" b="1" kern="1200">
        <a:solidFill>
          <a:srgbClr val="008000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1pPr>
    <a:lvl2pPr marL="457200" algn="l" rtl="0" fontAlgn="ctr">
      <a:spcBef>
        <a:spcPct val="0"/>
      </a:spcBef>
      <a:spcAft>
        <a:spcPct val="0"/>
      </a:spcAft>
      <a:defRPr sz="2400" b="1" kern="1200">
        <a:solidFill>
          <a:srgbClr val="008000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2pPr>
    <a:lvl3pPr marL="914400" algn="l" rtl="0" fontAlgn="ctr">
      <a:spcBef>
        <a:spcPct val="0"/>
      </a:spcBef>
      <a:spcAft>
        <a:spcPct val="0"/>
      </a:spcAft>
      <a:defRPr sz="2400" b="1" kern="1200">
        <a:solidFill>
          <a:srgbClr val="008000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3pPr>
    <a:lvl4pPr marL="1371600" algn="l" rtl="0" fontAlgn="ctr">
      <a:spcBef>
        <a:spcPct val="0"/>
      </a:spcBef>
      <a:spcAft>
        <a:spcPct val="0"/>
      </a:spcAft>
      <a:defRPr sz="2400" b="1" kern="1200">
        <a:solidFill>
          <a:srgbClr val="008000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4pPr>
    <a:lvl5pPr marL="1828800" algn="l" rtl="0" fontAlgn="ctr">
      <a:spcBef>
        <a:spcPct val="0"/>
      </a:spcBef>
      <a:spcAft>
        <a:spcPct val="0"/>
      </a:spcAft>
      <a:defRPr sz="2400" b="1" kern="1200">
        <a:solidFill>
          <a:srgbClr val="008000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5pPr>
    <a:lvl6pPr marL="2286000" algn="l" defTabSz="914400" rtl="0" eaLnBrk="1" latinLnBrk="0" hangingPunct="1">
      <a:defRPr sz="2400" b="1" kern="1200">
        <a:solidFill>
          <a:srgbClr val="008000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6pPr>
    <a:lvl7pPr marL="2743200" algn="l" defTabSz="914400" rtl="0" eaLnBrk="1" latinLnBrk="0" hangingPunct="1">
      <a:defRPr sz="2400" b="1" kern="1200">
        <a:solidFill>
          <a:srgbClr val="008000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7pPr>
    <a:lvl8pPr marL="3200400" algn="l" defTabSz="914400" rtl="0" eaLnBrk="1" latinLnBrk="0" hangingPunct="1">
      <a:defRPr sz="2400" b="1" kern="1200">
        <a:solidFill>
          <a:srgbClr val="008000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8pPr>
    <a:lvl9pPr marL="3657600" algn="l" defTabSz="914400" rtl="0" eaLnBrk="1" latinLnBrk="0" hangingPunct="1">
      <a:defRPr sz="2400" b="1" kern="1200">
        <a:solidFill>
          <a:srgbClr val="008000"/>
        </a:solidFill>
        <a:latin typeface="Arial" panose="020B0604020202020204" pitchFamily="34" charset="0"/>
        <a:ea typeface="黑体" panose="02010609060101010101" pitchFamily="49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FF33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A0E345A2-C22C-45FD-B0CA-8AA887387882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Arial" panose="020B0604020202020204" pitchFamily="34" charset="0"/>
                <a:ea typeface="黑体" panose="02010609060101010101" pitchFamily="49" charset="-122"/>
              </a:defRPr>
            </a:lvl1pPr>
          </a:lstStyle>
          <a:p>
            <a:pPr>
              <a:defRPr/>
            </a:pPr>
            <a:fld id="{4C8E82E2-931A-46A4-BF40-5EFBC401CADE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94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fld id="{C74D2765-30F5-4F9F-93A0-65862AA4F68C}" type="slidenum">
              <a:rPr lang="zh-CN" altLang="en-US" sz="1200"/>
              <a:t>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867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fld id="{A604B01E-5A73-428F-80EA-0D6440BDF777}" type="slidenum">
              <a:rPr lang="zh-CN" altLang="en-US" sz="1200"/>
              <a:t>10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970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fld id="{429EA7E0-5116-43FA-8895-C0F7289A79B1}" type="slidenum">
              <a:rPr lang="zh-CN" altLang="en-US" sz="1200"/>
              <a:t>11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072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fld id="{A2D4EF5F-286D-4F42-9954-09CF8D61D245}" type="slidenum">
              <a:rPr lang="zh-CN" altLang="en-US" sz="1200"/>
              <a:t>12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174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fld id="{4F25DC46-2854-475C-9823-141B9EC5CD65}" type="slidenum">
              <a:rPr lang="zh-CN" altLang="en-US" sz="1200"/>
              <a:t>13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277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fld id="{384AA1B7-0E2A-4B13-AB07-7BCB0233EC76}" type="slidenum">
              <a:rPr lang="zh-CN" altLang="en-US" sz="1200"/>
              <a:t>14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37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fld id="{5DF8133F-9D39-4688-88C6-C56DAC2FEF08}" type="slidenum">
              <a:rPr lang="zh-CN" altLang="en-US" sz="1200"/>
              <a:t>15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04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fld id="{09E4E317-6E86-4122-AD8C-89F11D229558}" type="slidenum">
              <a:rPr lang="zh-CN" altLang="en-US" sz="1200"/>
              <a:t>2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15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fld id="{ED00A76C-A25D-49A4-8438-8A9E17765760}" type="slidenum">
              <a:rPr lang="zh-CN" altLang="en-US" sz="1200"/>
              <a:t>3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25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fld id="{67DE6A38-728C-420A-A51C-53D5DC529C87}" type="slidenum">
              <a:rPr lang="zh-CN" altLang="en-US" sz="1200"/>
              <a:t>4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35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fld id="{5D733D02-8D96-4C27-82DE-8ED86A92A6B0}" type="slidenum">
              <a:rPr lang="zh-CN" altLang="en-US" sz="1200"/>
              <a:t>5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45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fld id="{47AF5867-D8B4-46F4-9150-9F1FD734665D}" type="slidenum">
              <a:rPr lang="zh-CN" altLang="en-US" sz="1200"/>
              <a:t>6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56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fld id="{0BC6683B-C9B7-4342-9358-7A5F073C81C7}" type="slidenum">
              <a:rPr lang="zh-CN" altLang="en-US" sz="1200"/>
              <a:t>7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66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fld id="{64616C52-8F31-43A5-85DE-CA734CC49729}" type="slidenum">
              <a:rPr lang="zh-CN" altLang="en-US" sz="1200"/>
              <a:t>8</a:t>
            </a:fld>
            <a:endParaRPr lang="zh-CN" alt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2765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/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fld id="{DE42100B-8B06-4927-9DB9-2BF027011DB2}" type="slidenum">
              <a:rPr lang="zh-CN" altLang="en-US" sz="1200"/>
              <a:t>9</a:t>
            </a:fld>
            <a:endParaRPr lang="zh-CN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1" name="Picture 3" descr="副本3"/>
          <p:cNvPicPr>
            <a:picLocks noChangeAspect="1" noChangeArrowheads="1"/>
          </p:cNvPicPr>
          <p:nvPr userDrawn="1"/>
        </p:nvPicPr>
        <p:blipFill>
          <a:blip r:embed="rId13" cstate="email"/>
          <a:srcRect/>
          <a:stretch>
            <a:fillRect/>
          </a:stretch>
        </p:blipFill>
        <p:spPr bwMode="auto">
          <a:xfrm>
            <a:off x="282575" y="501650"/>
            <a:ext cx="8643938" cy="606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4" name="Picture 6" descr="未标题-1"/>
          <p:cNvPicPr>
            <a:picLocks noChangeAspect="1" noChangeArrowheads="1"/>
          </p:cNvPicPr>
          <p:nvPr userDrawn="1"/>
        </p:nvPicPr>
        <p:blipFill>
          <a:blip r:embed="rId14" cstate="email"/>
          <a:srcRect/>
          <a:stretch>
            <a:fillRect/>
          </a:stretch>
        </p:blipFill>
        <p:spPr bwMode="auto">
          <a:xfrm rot="7475063">
            <a:off x="7725569" y="3483769"/>
            <a:ext cx="1449387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5" name="Picture 7" descr="未标题-1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>
            <a:off x="8340725" y="2632075"/>
            <a:ext cx="550863" cy="766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6" name="Picture 8" descr="未标题-1"/>
          <p:cNvPicPr>
            <a:picLocks noChangeAspect="1" noChangeArrowheads="1"/>
          </p:cNvPicPr>
          <p:nvPr userDrawn="1"/>
        </p:nvPicPr>
        <p:blipFill>
          <a:blip r:embed="rId15" cstate="email"/>
          <a:srcRect/>
          <a:stretch>
            <a:fillRect/>
          </a:stretch>
        </p:blipFill>
        <p:spPr bwMode="auto">
          <a:xfrm rot="-722109">
            <a:off x="7861300" y="3954463"/>
            <a:ext cx="550863" cy="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7" name="Picture 9" descr="未标题-1"/>
          <p:cNvPicPr>
            <a:picLocks noChangeAspect="1" noChangeArrowheads="1"/>
          </p:cNvPicPr>
          <p:nvPr userDrawn="1"/>
        </p:nvPicPr>
        <p:blipFill>
          <a:blip r:embed="rId16" cstate="email"/>
          <a:srcRect/>
          <a:stretch>
            <a:fillRect/>
          </a:stretch>
        </p:blipFill>
        <p:spPr bwMode="auto">
          <a:xfrm rot="20873640" flipH="1">
            <a:off x="8342313" y="2066925"/>
            <a:ext cx="4921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899" name="Picture 11" descr="未标题-1"/>
          <p:cNvPicPr>
            <a:picLocks noChangeAspect="1" noChangeArrowheads="1"/>
          </p:cNvPicPr>
          <p:nvPr userDrawn="1"/>
        </p:nvPicPr>
        <p:blipFill>
          <a:blip r:embed="rId17" cstate="email"/>
          <a:srcRect/>
          <a:stretch>
            <a:fillRect/>
          </a:stretch>
        </p:blipFill>
        <p:spPr bwMode="auto">
          <a:xfrm rot="20873640" flipH="1">
            <a:off x="8329613" y="1751013"/>
            <a:ext cx="287337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1" name="Picture 13" descr="未标题-1"/>
          <p:cNvPicPr>
            <a:picLocks noChangeAspect="1" noChangeArrowheads="1"/>
          </p:cNvPicPr>
          <p:nvPr userDrawn="1"/>
        </p:nvPicPr>
        <p:blipFill>
          <a:blip r:embed="rId18" cstate="email"/>
          <a:srcRect/>
          <a:stretch>
            <a:fillRect/>
          </a:stretch>
        </p:blipFill>
        <p:spPr bwMode="auto">
          <a:xfrm rot="7475063">
            <a:off x="326232" y="699294"/>
            <a:ext cx="671512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2" name="Picture 14" descr="未标题-1"/>
          <p:cNvPicPr>
            <a:picLocks noChangeAspect="1" noChangeArrowheads="1"/>
          </p:cNvPicPr>
          <p:nvPr userDrawn="1"/>
        </p:nvPicPr>
        <p:blipFill>
          <a:blip r:embed="rId19" cstate="email"/>
          <a:srcRect/>
          <a:stretch>
            <a:fillRect/>
          </a:stretch>
        </p:blipFill>
        <p:spPr bwMode="auto">
          <a:xfrm rot="447492">
            <a:off x="395288" y="1035050"/>
            <a:ext cx="3508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3" name="Picture 15" descr="未标题-1"/>
          <p:cNvPicPr>
            <a:picLocks noChangeAspect="1" noChangeArrowheads="1"/>
          </p:cNvPicPr>
          <p:nvPr userDrawn="1"/>
        </p:nvPicPr>
        <p:blipFill>
          <a:blip r:embed="rId20" cstate="email"/>
          <a:srcRect/>
          <a:stretch>
            <a:fillRect/>
          </a:stretch>
        </p:blipFill>
        <p:spPr bwMode="auto">
          <a:xfrm rot="16634938" flipH="1">
            <a:off x="908050" y="604838"/>
            <a:ext cx="3206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904" name="Picture 16" descr="未标题-1"/>
          <p:cNvPicPr>
            <a:picLocks noChangeAspect="1" noChangeArrowheads="1"/>
          </p:cNvPicPr>
          <p:nvPr userDrawn="1"/>
        </p:nvPicPr>
        <p:blipFill>
          <a:blip r:embed="rId21" cstate="email"/>
          <a:srcRect/>
          <a:stretch>
            <a:fillRect/>
          </a:stretch>
        </p:blipFill>
        <p:spPr bwMode="auto">
          <a:xfrm rot="5454909" flipH="1">
            <a:off x="1474787" y="561976"/>
            <a:ext cx="22542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tmFilter="0, 0; .2, .5; .8, .5; 1, 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500" autoRev="1" fill="hold"/>
                                        <p:tgtEl>
                                          <p:spTgt spid="3789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6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1000" tmFilter="0, 0; .2, .5; .8, .5; 1, 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500" autoRev="1" fill="hold"/>
                                        <p:tgtEl>
                                          <p:spTgt spid="378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 tmFilter="0, 0; .2, .5; .8, .5; 1, 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500" autoRev="1" fill="hold"/>
                                        <p:tgtEl>
                                          <p:spTgt spid="3789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 tmFilter="0, 0; .2, .5; .8, .5; 1, 0"/>
                                        <p:tgtEl>
                                          <p:spTgt spid="3789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500" autoRev="1" fill="hold"/>
                                        <p:tgtEl>
                                          <p:spTgt spid="3789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1000" tmFilter="0, 0; .2, .5; .8, .5; 1, 0"/>
                                        <p:tgtEl>
                                          <p:spTgt spid="378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3" dur="500" autoRev="1" fill="hold"/>
                                        <p:tgtEl>
                                          <p:spTgt spid="3789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 tmFilter="0, 0; .2, .5; .8, .5; 1, 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500" autoRev="1" fill="hold"/>
                                        <p:tgtEl>
                                          <p:spTgt spid="3790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 tmFilter="0, 0; .2, .5; .8, .5; 1, 0"/>
                                        <p:tgtEl>
                                          <p:spTgt spid="379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500" autoRev="1" fill="hold"/>
                                        <p:tgtEl>
                                          <p:spTgt spid="3790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 tmFilter="0, 0; .2, .5; .8, .5; 1, 0"/>
                                        <p:tgtEl>
                                          <p:spTgt spid="379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500" autoRev="1" fill="hold"/>
                                        <p:tgtEl>
                                          <p:spTgt spid="3790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6" presetClass="emph" presetSubtype="0" repeatCount="indefinite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1000" tmFilter="0, 0; .2, .5; .8, .5; 1, 0"/>
                                        <p:tgtEl>
                                          <p:spTgt spid="379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3" dur="500" autoRev="1" fill="hold"/>
                                        <p:tgtEl>
                                          <p:spTgt spid="3790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GIF"/><Relationship Id="rId4" Type="http://schemas.openxmlformats.org/officeDocument/2006/relationships/image" Target="../media/image1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1196752"/>
            <a:ext cx="9144000" cy="1831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762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ctr" eaLnBrk="1" fontAlgn="base" hangingPunct="1">
              <a:spcBef>
                <a:spcPct val="50000"/>
              </a:spcBef>
            </a:pPr>
            <a:r>
              <a:rPr lang="zh-CN" altLang="en-US" sz="28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28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</a:t>
            </a:r>
            <a:r>
              <a:rPr lang="zh-CN" altLang="en-US" sz="28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章 事件的概率</a:t>
            </a:r>
          </a:p>
          <a:p>
            <a:pPr algn="ctr" eaLnBrk="1" fontAlgn="base" hangingPunct="1">
              <a:spcBef>
                <a:spcPct val="50000"/>
              </a:spcBef>
            </a:pPr>
            <a:r>
              <a:rPr lang="en-US" altLang="zh-CN" sz="5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6.1 </a:t>
            </a:r>
            <a:r>
              <a:rPr lang="zh-CN" altLang="en-US" sz="5400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随机事件</a:t>
            </a:r>
          </a:p>
        </p:txBody>
      </p:sp>
      <p:pic>
        <p:nvPicPr>
          <p:cNvPr id="2051" name="Picture 12" descr="u=1602417898,3595301739&amp;fm=21&amp;gp=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80711" y="3356992"/>
            <a:ext cx="3143250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0" y="5949280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395288" y="1133475"/>
            <a:ext cx="8539162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fontAlgn="base" hangingPunct="0">
              <a:lnSpc>
                <a:spcPct val="130000"/>
              </a:lnSpc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指出下列事件中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哪些是不可能事件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哪些是必然事件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哪些是随机事件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  <a:p>
            <a:pPr eaLnBrk="0" fontAlgn="base" hangingPunct="0">
              <a:lnSpc>
                <a:spcPct val="130000"/>
              </a:lnSpc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若</a:t>
            </a:r>
            <a:r>
              <a:rPr lang="en-US" altLang="zh-CN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c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都是实数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则</a:t>
            </a:r>
            <a:r>
              <a:rPr lang="en-US" altLang="zh-CN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a(</a:t>
            </a:r>
            <a:r>
              <a:rPr lang="en-US" altLang="zh-CN" dirty="0" err="1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bc</a:t>
            </a:r>
            <a:r>
              <a:rPr lang="en-US" altLang="zh-CN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)=(</a:t>
            </a:r>
            <a:r>
              <a:rPr lang="en-US" altLang="zh-CN" dirty="0" err="1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ab</a:t>
            </a:r>
            <a:r>
              <a:rPr lang="en-US" altLang="zh-CN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)c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</a:p>
          <a:p>
            <a:pPr eaLnBrk="0" fontAlgn="base" hangingPunct="0">
              <a:lnSpc>
                <a:spcPct val="130000"/>
              </a:lnSpc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没有空气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动物也能生存下去；</a:t>
            </a:r>
          </a:p>
          <a:p>
            <a:pPr eaLnBrk="0" fontAlgn="base" hangingPunct="0">
              <a:lnSpc>
                <a:spcPct val="130000"/>
              </a:lnSpc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直线</a:t>
            </a:r>
            <a:r>
              <a:rPr lang="en-US" altLang="zh-CN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  <a:sym typeface="Symbol" panose="05050102010706020507" pitchFamily="18" charset="2"/>
              </a:rPr>
              <a:t>y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=</a:t>
            </a:r>
            <a:r>
              <a:rPr lang="en-US" altLang="zh-CN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  <a:sym typeface="Symbol" panose="05050102010706020507" pitchFamily="18" charset="2"/>
              </a:rPr>
              <a:t>k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(</a:t>
            </a:r>
            <a:r>
              <a:rPr lang="en-US" altLang="zh-CN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  <a:sym typeface="Symbol" panose="05050102010706020507" pitchFamily="18" charset="2"/>
              </a:rPr>
              <a:t>x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+1)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过定点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(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1,0)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；</a:t>
            </a:r>
            <a:endParaRPr lang="en-US" altLang="zh-CN" dirty="0">
              <a:solidFill>
                <a:schemeClr val="tx1"/>
              </a:solidFill>
              <a:latin typeface="宋体" panose="02010600030101010101" pitchFamily="2" charset="-122"/>
              <a:ea typeface="宋体" panose="02010600030101010101" pitchFamily="2" charset="-122"/>
              <a:sym typeface="Symbol" panose="05050102010706020507" pitchFamily="18" charset="2"/>
            </a:endParaRPr>
          </a:p>
          <a:p>
            <a:pPr eaLnBrk="0" fontAlgn="base" hangingPunct="0">
              <a:lnSpc>
                <a:spcPct val="130000"/>
              </a:lnSpc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(4)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某一天内电话收到的呼叫次数为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0</a:t>
            </a:r>
            <a:r>
              <a:rPr lang="zh-CN" altLang="en-US" dirty="0">
                <a:solidFill>
                  <a:schemeClr val="tx1"/>
                </a:solidFill>
                <a:sym typeface="Symbol" panose="05050102010706020507" pitchFamily="18" charset="2"/>
              </a:rPr>
              <a:t>；</a:t>
            </a:r>
          </a:p>
          <a:p>
            <a:pPr eaLnBrk="0" fontAlgn="base" hangingPunct="0">
              <a:lnSpc>
                <a:spcPct val="130000"/>
              </a:lnSpc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(5)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一个袋内装有形状大小相同的一个白球和一个黑球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从中任意摸出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1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个球为白球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  <a:sym typeface="Symbol" panose="05050102010706020507" pitchFamily="18" charset="2"/>
              </a:rPr>
              <a:t>. 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6991350" y="1989138"/>
            <a:ext cx="154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/>
            <a:r>
              <a:rPr lang="zh-CN" altLang="en-US">
                <a:solidFill>
                  <a:srgbClr val="0000FF"/>
                </a:solidFill>
                <a:ea typeface="宋体" panose="02010600030101010101" pitchFamily="2" charset="-122"/>
              </a:rPr>
              <a:t>必然事件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659563" y="2565400"/>
            <a:ext cx="1873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/>
            <a:r>
              <a:rPr lang="zh-CN" altLang="en-US">
                <a:solidFill>
                  <a:srgbClr val="0000FF"/>
                </a:solidFill>
                <a:ea typeface="宋体" panose="02010600030101010101" pitchFamily="2" charset="-122"/>
              </a:rPr>
              <a:t>不可能事件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7019925" y="3141663"/>
            <a:ext cx="1439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/>
            <a:r>
              <a:rPr lang="zh-CN" altLang="en-US">
                <a:solidFill>
                  <a:srgbClr val="0000FF"/>
                </a:solidFill>
                <a:ea typeface="宋体" panose="02010600030101010101" pitchFamily="2" charset="-122"/>
              </a:rPr>
              <a:t>必然事件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7019925" y="3644900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/>
            <a:r>
              <a:rPr lang="zh-CN" altLang="en-US">
                <a:solidFill>
                  <a:srgbClr val="0000FF"/>
                </a:solidFill>
                <a:ea typeface="宋体" panose="02010600030101010101" pitchFamily="2" charset="-122"/>
              </a:rPr>
              <a:t>随机事件</a:t>
            </a:r>
          </a:p>
        </p:txBody>
      </p:sp>
      <p:sp>
        <p:nvSpPr>
          <p:cNvPr id="20489" name="Text Box 9"/>
          <p:cNvSpPr txBox="1">
            <a:spLocks noChangeArrowheads="1"/>
          </p:cNvSpPr>
          <p:nvPr/>
        </p:nvSpPr>
        <p:spPr bwMode="auto">
          <a:xfrm>
            <a:off x="6948488" y="4581525"/>
            <a:ext cx="162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/>
            <a:r>
              <a:rPr lang="zh-CN" altLang="en-US">
                <a:solidFill>
                  <a:srgbClr val="0000FF"/>
                </a:solidFill>
                <a:ea typeface="宋体" panose="02010600030101010101" pitchFamily="2" charset="-122"/>
              </a:rPr>
              <a:t>随机事件</a:t>
            </a:r>
          </a:p>
        </p:txBody>
      </p:sp>
      <p:pic>
        <p:nvPicPr>
          <p:cNvPr id="11272" name="Picture 8" descr="图片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8313" y="620713"/>
            <a:ext cx="22431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utoUpdateAnimBg="0"/>
      <p:bldP spid="20485" grpId="0" autoUpdateAnimBg="0"/>
      <p:bldP spid="20487" grpId="0" autoUpdateAnimBg="0"/>
      <p:bldP spid="20488" grpId="0" autoUpdateAnimBg="0"/>
      <p:bldP spid="20489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363538" y="1341438"/>
            <a:ext cx="8385175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lnSpc>
                <a:spcPct val="130000"/>
              </a:lnSpc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下列事件：</a:t>
            </a:r>
          </a:p>
          <a:p>
            <a:pPr eaLnBrk="1" fontAlgn="base" hangingPunct="1">
              <a:lnSpc>
                <a:spcPct val="130000"/>
              </a:lnSpc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口袋里有伍角、壹角、壹元的硬币若干枚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随机地摸出一枚是壹角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eaLnBrk="1" fontAlgn="base" hangingPunct="1">
              <a:lnSpc>
                <a:spcPct val="130000"/>
              </a:lnSpc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在标准大气压下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水在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90℃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沸腾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eaLnBrk="1" fontAlgn="base" hangingPunct="1">
              <a:lnSpc>
                <a:spcPct val="130000"/>
              </a:lnSpc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射击运动员射击一次命中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环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eaLnBrk="1" fontAlgn="base" hangingPunct="1">
              <a:lnSpc>
                <a:spcPct val="130000"/>
              </a:lnSpc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(4)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同时掷两颗骰子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出现的点数之和不超过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12.</a:t>
            </a:r>
          </a:p>
          <a:p>
            <a:pPr eaLnBrk="1" fontAlgn="base" hangingPunct="1">
              <a:lnSpc>
                <a:spcPct val="130000"/>
              </a:lnSpc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其中是随机事件的有                   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       )</a:t>
            </a:r>
          </a:p>
          <a:p>
            <a:pPr eaLnBrk="1" fontAlgn="base" hangingPunct="1">
              <a:lnSpc>
                <a:spcPct val="130000"/>
              </a:lnSpc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A.(1)    B.(1)(2)    C.(1)(3)     D.(2)(4)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  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556375" y="42926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  <p:pic>
        <p:nvPicPr>
          <p:cNvPr id="2" name="Picture 6" descr="图片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8000" y="692150"/>
            <a:ext cx="340042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4"/>
          <p:cNvSpPr txBox="1">
            <a:spLocks noChangeArrowheads="1"/>
          </p:cNvSpPr>
          <p:nvPr/>
        </p:nvSpPr>
        <p:spPr bwMode="auto">
          <a:xfrm>
            <a:off x="358775" y="620713"/>
            <a:ext cx="88931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下列事件：</a:t>
            </a:r>
          </a:p>
          <a:p>
            <a:pPr eaLnBrk="1" fontAlgn="base" hangingPunct="1"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如果</a:t>
            </a:r>
            <a:r>
              <a:rPr lang="en-US" altLang="zh-CN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</a:t>
            </a:r>
            <a:r>
              <a:rPr lang="en-US" altLang="zh-CN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都是实数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则</a:t>
            </a:r>
            <a:r>
              <a:rPr lang="en-US" altLang="zh-CN" dirty="0" err="1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a+b</a:t>
            </a:r>
            <a:r>
              <a:rPr lang="en-US" altLang="zh-CN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=</a:t>
            </a:r>
            <a:r>
              <a:rPr lang="en-US" altLang="zh-CN" dirty="0" err="1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b+a</a:t>
            </a:r>
            <a:r>
              <a:rPr lang="en-US" altLang="zh-CN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.</a:t>
            </a:r>
          </a:p>
          <a:p>
            <a:pPr eaLnBrk="1" fontAlgn="base" hangingPunct="1"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如</a:t>
            </a:r>
            <a:r>
              <a:rPr lang="zh-CN" altLang="en-US" i="1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果</a:t>
            </a:r>
            <a:r>
              <a:rPr lang="en-US" altLang="zh-CN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a&lt;b&lt;0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则    </a:t>
            </a:r>
            <a:r>
              <a:rPr lang="en-US" altLang="zh-CN" dirty="0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&gt;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.</a:t>
            </a:r>
          </a:p>
          <a:p>
            <a:pPr eaLnBrk="1" fontAlgn="base" hangingPunct="1"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我班有一位同学的年龄小于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18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且大于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20.</a:t>
            </a:r>
          </a:p>
          <a:p>
            <a:pPr eaLnBrk="1" fontAlgn="base" hangingPunct="1"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(4)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没有水分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黄豆能发芽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eaLnBrk="1" fontAlgn="base" hangingPunct="1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其中是必然事件的有  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        ) </a:t>
            </a:r>
          </a:p>
          <a:p>
            <a:pPr eaLnBrk="1" fontAlgn="base" hangingPunct="1"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A.(1)(2)     B.(1)      C.(2)      D.(2)(3)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959225" y="3284538"/>
            <a:ext cx="6096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A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024188" y="1557338"/>
            <a:ext cx="3270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743325" y="1557338"/>
            <a:ext cx="32702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646113" y="717550"/>
            <a:ext cx="7813675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下列事件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en-US" altLang="zh-CN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en-US" altLang="zh-CN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都是实数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且</a:t>
            </a:r>
            <a:r>
              <a:rPr lang="en-US" altLang="zh-CN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a&lt;b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则</a:t>
            </a:r>
            <a:r>
              <a:rPr lang="en-US" altLang="zh-CN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a</a:t>
            </a:r>
            <a:r>
              <a:rPr lang="en-US" altLang="zh-CN">
                <a:solidFill>
                  <a:schemeClr val="tx1"/>
                </a:solidFill>
                <a:latin typeface="EU-BX" pitchFamily="65" charset="-122"/>
                <a:ea typeface="EU-BX" pitchFamily="65" charset="-122"/>
                <a:sym typeface="Symbol" panose="05050102010706020507" pitchFamily="18" charset="2"/>
              </a:rPr>
              <a:t></a:t>
            </a:r>
            <a:r>
              <a:rPr lang="en-US" altLang="zh-CN">
                <a:solidFill>
                  <a:schemeClr val="tx1"/>
                </a:solidFill>
                <a:latin typeface="EU-BX" pitchFamily="65" charset="-122"/>
                <a:ea typeface="EU-BX" pitchFamily="65" charset="-122"/>
              </a:rPr>
              <a:t>b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也是实数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抛一石块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石块飞出地球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掷一枚硬币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正面向上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(4)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掷一颗骰子出现点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8.</a:t>
            </a:r>
          </a:p>
          <a:p>
            <a:pPr eaLnBrk="1" fontAlgn="base" hangingPunct="1"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其中是不可能事件的是             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        )</a:t>
            </a:r>
          </a:p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A.(1)(2)    B.(2)(3)     C.(2)(4)    D.(1)(4)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6372225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219200" y="4800600"/>
            <a:ext cx="7467600" cy="100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algn="just" eaLnBrk="1" fontAlgn="base" hangingPunct="1">
              <a:spcBef>
                <a:spcPct val="50000"/>
              </a:spcBef>
            </a:pP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eaLnBrk="1" fontAlgn="base" hangingPunct="1">
              <a:spcBef>
                <a:spcPct val="50000"/>
              </a:spcBef>
            </a:pPr>
            <a:endParaRPr lang="zh-CN" altLang="en-US">
              <a:solidFill>
                <a:schemeClr val="tx1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23850" y="981075"/>
            <a:ext cx="8424863" cy="3743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下面四个事件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在地球上观看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太阳升于西方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而落于东方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(2)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明天是晴天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下午刮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6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级阵风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(4)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地球不停地转动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  <a:p>
            <a:pPr eaLnBrk="1" fontAlgn="base" hangingPunct="1"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其中随机事件有                       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       )</a:t>
            </a:r>
          </a:p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A.(1)(2)     B.(2)(3)      C.(3)(4)    D.(1)(4)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6588125" y="3716338"/>
            <a:ext cx="53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en-US" altLang="zh-CN" sz="2800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B</a:t>
            </a: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4" descr="图片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9750" y="765175"/>
            <a:ext cx="3200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7" name="Rectangle 6"/>
          <p:cNvSpPr>
            <a:spLocks noChangeArrowheads="1"/>
          </p:cNvSpPr>
          <p:nvPr/>
        </p:nvSpPr>
        <p:spPr bwMode="auto">
          <a:xfrm>
            <a:off x="971550" y="2349500"/>
            <a:ext cx="6407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概念：必然事件 不可能事件  随机事件</a:t>
            </a:r>
            <a:endParaRPr lang="en-US" altLang="zh-CN" sz="2800" dirty="0">
              <a:solidFill>
                <a:srgbClr val="0000FF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  <p:sp>
        <p:nvSpPr>
          <p:cNvPr id="16388" name="Rectangle 8"/>
          <p:cNvSpPr>
            <a:spLocks noChangeArrowheads="1"/>
          </p:cNvSpPr>
          <p:nvPr/>
        </p:nvSpPr>
        <p:spPr bwMode="auto">
          <a:xfrm>
            <a:off x="1060450" y="3284538"/>
            <a:ext cx="62293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必然事件、不可能事件统称为确定事件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2708920"/>
            <a:ext cx="8748464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0000FF"/>
                </a:solidFill>
                <a:latin typeface="宋体" panose="02010600030101010101" pitchFamily="2" charset="-122"/>
              </a:rPr>
              <a:t>      通过对生活中各种事件的判断，归纳出必然事件，不可能事件和随机事件的特点，并根据这些特点对有关事件作出准确判断</a:t>
            </a:r>
            <a:r>
              <a:rPr lang="en-US" altLang="zh-CN" dirty="0" smtClean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3075" name="Picture 4" descr="童趣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620713"/>
            <a:ext cx="3887788" cy="117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未标题-1 副本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42988" cy="895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9" descr="0010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5316538" y="2587625"/>
            <a:ext cx="2319337" cy="1717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1547813" y="1541463"/>
            <a:ext cx="15113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 sz="28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事件一</a:t>
            </a:r>
            <a:r>
              <a:rPr lang="en-US" altLang="zh-CN" sz="2800" dirty="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</a:p>
        </p:txBody>
      </p:sp>
      <p:pic>
        <p:nvPicPr>
          <p:cNvPr id="4101" name="Picture 4" descr="EARTH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185863" y="2324100"/>
            <a:ext cx="2057400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Text Box 5"/>
          <p:cNvSpPr txBox="1">
            <a:spLocks noChangeArrowheads="1"/>
          </p:cNvSpPr>
          <p:nvPr/>
        </p:nvSpPr>
        <p:spPr bwMode="auto">
          <a:xfrm>
            <a:off x="698500" y="4652963"/>
            <a:ext cx="32972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 sz="2800" dirty="0">
                <a:latin typeface="宋体" panose="02010600030101010101" pitchFamily="2" charset="-122"/>
                <a:ea typeface="宋体" panose="02010600030101010101" pitchFamily="2" charset="-122"/>
              </a:rPr>
              <a:t>地球在一直运动吗</a:t>
            </a:r>
            <a:r>
              <a:rPr lang="en-US" altLang="zh-CN" sz="2800" dirty="0"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2" name="Text Box 6"/>
          <p:cNvSpPr txBox="1">
            <a:spLocks noChangeArrowheads="1"/>
          </p:cNvSpPr>
          <p:nvPr/>
        </p:nvSpPr>
        <p:spPr bwMode="auto">
          <a:xfrm>
            <a:off x="5580063" y="1557338"/>
            <a:ext cx="149542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事件二</a:t>
            </a: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4787900" y="4627563"/>
            <a:ext cx="41052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木柴燃烧能产生热量吗</a:t>
            </a:r>
            <a:r>
              <a:rPr lang="en-US" altLang="zh-CN" sz="2800" dirty="0">
                <a:latin typeface="Times New Roman" panose="02020603050405020304" pitchFamily="18" charset="0"/>
                <a:ea typeface="宋体" panose="02010600030101010101" pitchFamily="2" charset="-122"/>
              </a:rPr>
              <a:t>?</a:t>
            </a:r>
          </a:p>
        </p:txBody>
      </p:sp>
      <p:pic>
        <p:nvPicPr>
          <p:cNvPr id="3" name="Picture 11" descr="图片2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563563" y="717550"/>
            <a:ext cx="3444875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103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未标题-1 副本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665163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371600" y="950913"/>
            <a:ext cx="1905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事件三</a:t>
            </a: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</a:p>
        </p:txBody>
      </p:sp>
      <p:grpSp>
        <p:nvGrpSpPr>
          <p:cNvPr id="2" name="Group 4"/>
          <p:cNvGrpSpPr/>
          <p:nvPr/>
        </p:nvGrpSpPr>
        <p:grpSpPr bwMode="auto">
          <a:xfrm>
            <a:off x="4932363" y="955675"/>
            <a:ext cx="3914775" cy="3913188"/>
            <a:chOff x="0" y="0"/>
            <a:chExt cx="2466" cy="2465"/>
          </a:xfrm>
        </p:grpSpPr>
        <p:sp>
          <p:nvSpPr>
            <p:cNvPr id="5127" name="Text Box 5"/>
            <p:cNvSpPr txBox="1">
              <a:spLocks noChangeArrowheads="1"/>
            </p:cNvSpPr>
            <p:nvPr/>
          </p:nvSpPr>
          <p:spPr bwMode="auto">
            <a:xfrm>
              <a:off x="544" y="0"/>
              <a:ext cx="93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</a:pPr>
              <a:r>
                <a:rPr lang="zh-CN" altLang="en-US" sz="28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事件四</a:t>
              </a:r>
              <a:r>
                <a:rPr lang="en-US" altLang="zh-CN" sz="28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:</a:t>
              </a:r>
            </a:p>
          </p:txBody>
        </p:sp>
        <p:pic>
          <p:nvPicPr>
            <p:cNvPr id="5128" name="Picture 6" descr="6-60-13_091601kordazy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91" y="462"/>
              <a:ext cx="1872" cy="15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29" name="Text Box 7"/>
            <p:cNvSpPr txBox="1">
              <a:spLocks noChangeArrowheads="1"/>
            </p:cNvSpPr>
            <p:nvPr/>
          </p:nvSpPr>
          <p:spPr bwMode="auto">
            <a:xfrm>
              <a:off x="0" y="2177"/>
              <a:ext cx="246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</a:pPr>
              <a:r>
                <a:rPr lang="zh-CN" altLang="en-US" dirty="0">
                  <a:latin typeface="Times New Roman" panose="02020603050405020304" pitchFamily="18" charset="0"/>
                  <a:ea typeface="宋体" panose="02010600030101010101" pitchFamily="2" charset="-122"/>
                </a:rPr>
                <a:t>射击手下一枪会中十环吗？</a:t>
              </a:r>
            </a:p>
          </p:txBody>
        </p:sp>
      </p:grpSp>
      <p:pic>
        <p:nvPicPr>
          <p:cNvPr id="5125" name="Picture 8" descr="石头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750" y="1671638"/>
            <a:ext cx="32004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6" name="Text Box 9"/>
          <p:cNvSpPr txBox="1">
            <a:spLocks noChangeArrowheads="1"/>
          </p:cNvSpPr>
          <p:nvPr/>
        </p:nvSpPr>
        <p:spPr bwMode="auto">
          <a:xfrm>
            <a:off x="323850" y="4406900"/>
            <a:ext cx="3962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        一天内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在常温下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,</a:t>
            </a:r>
            <a:r>
              <a:rPr lang="zh-CN" altLang="en-US" dirty="0">
                <a:latin typeface="Times New Roman" panose="02020603050405020304" pitchFamily="18" charset="0"/>
                <a:ea typeface="宋体" panose="02010600030101010101" pitchFamily="2" charset="-122"/>
              </a:rPr>
              <a:t>这块石头会被风化吗？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1230313" y="908050"/>
            <a:ext cx="15462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 sz="28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事件五</a:t>
            </a:r>
            <a:r>
              <a:rPr lang="en-US" altLang="zh-CN" sz="2800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:</a:t>
            </a:r>
          </a:p>
        </p:txBody>
      </p:sp>
      <p:grpSp>
        <p:nvGrpSpPr>
          <p:cNvPr id="6147" name="Group 4"/>
          <p:cNvGrpSpPr/>
          <p:nvPr/>
        </p:nvGrpSpPr>
        <p:grpSpPr bwMode="auto">
          <a:xfrm>
            <a:off x="1397000" y="1557338"/>
            <a:ext cx="2959100" cy="2159000"/>
            <a:chOff x="0" y="0"/>
            <a:chExt cx="1776" cy="1360"/>
          </a:xfrm>
        </p:grpSpPr>
        <p:sp>
          <p:nvSpPr>
            <p:cNvPr id="6154" name="Oval 5"/>
            <p:cNvSpPr>
              <a:spLocks noChangeArrowheads="1"/>
            </p:cNvSpPr>
            <p:nvPr/>
          </p:nvSpPr>
          <p:spPr bwMode="auto">
            <a:xfrm>
              <a:off x="0" y="0"/>
              <a:ext cx="1776" cy="816"/>
            </a:xfrm>
            <a:prstGeom prst="ellipse">
              <a:avLst/>
            </a:prstGeom>
            <a:gradFill rotWithShape="0">
              <a:gsLst>
                <a:gs pos="0">
                  <a:srgbClr val="66FF66"/>
                </a:gs>
                <a:gs pos="100000">
                  <a:srgbClr val="FFFFFF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 sz="1400"/>
            </a:p>
          </p:txBody>
        </p:sp>
        <p:grpSp>
          <p:nvGrpSpPr>
            <p:cNvPr id="6155" name="Group 6"/>
            <p:cNvGrpSpPr/>
            <p:nvPr/>
          </p:nvGrpSpPr>
          <p:grpSpPr bwMode="auto">
            <a:xfrm>
              <a:off x="192" y="912"/>
              <a:ext cx="657" cy="448"/>
              <a:chOff x="0" y="0"/>
              <a:chExt cx="480" cy="384"/>
            </a:xfrm>
          </p:grpSpPr>
          <p:sp>
            <p:nvSpPr>
              <p:cNvPr id="6157" name="Oval 7"/>
              <p:cNvSpPr>
                <a:spLocks noChangeArrowheads="1"/>
              </p:cNvSpPr>
              <p:nvPr/>
            </p:nvSpPr>
            <p:spPr bwMode="auto">
              <a:xfrm>
                <a:off x="192" y="0"/>
                <a:ext cx="288" cy="144"/>
              </a:xfrm>
              <a:prstGeom prst="ellipse">
                <a:avLst/>
              </a:prstGeom>
              <a:gradFill rotWithShape="0">
                <a:gsLst>
                  <a:gs pos="0">
                    <a:srgbClr val="66FF66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1400"/>
              </a:p>
            </p:txBody>
          </p:sp>
          <p:sp>
            <p:nvSpPr>
              <p:cNvPr id="6158" name="Oval 8"/>
              <p:cNvSpPr>
                <a:spLocks noChangeArrowheads="1"/>
              </p:cNvSpPr>
              <p:nvPr/>
            </p:nvSpPr>
            <p:spPr bwMode="auto">
              <a:xfrm>
                <a:off x="96" y="192"/>
                <a:ext cx="192" cy="96"/>
              </a:xfrm>
              <a:prstGeom prst="ellipse">
                <a:avLst/>
              </a:prstGeom>
              <a:gradFill rotWithShape="0">
                <a:gsLst>
                  <a:gs pos="0">
                    <a:srgbClr val="66FF66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1400"/>
              </a:p>
            </p:txBody>
          </p:sp>
          <p:sp>
            <p:nvSpPr>
              <p:cNvPr id="6159" name="Oval 9"/>
              <p:cNvSpPr>
                <a:spLocks noChangeArrowheads="1"/>
              </p:cNvSpPr>
              <p:nvPr/>
            </p:nvSpPr>
            <p:spPr bwMode="auto">
              <a:xfrm>
                <a:off x="0" y="336"/>
                <a:ext cx="96" cy="48"/>
              </a:xfrm>
              <a:prstGeom prst="ellipse">
                <a:avLst/>
              </a:prstGeom>
              <a:gradFill rotWithShape="0">
                <a:gsLst>
                  <a:gs pos="0">
                    <a:srgbClr val="66FF66"/>
                  </a:gs>
                  <a:gs pos="100000">
                    <a:srgbClr val="FFFFFF"/>
                  </a:gs>
                </a:gsLst>
                <a:lin ang="5400000" scaled="1"/>
              </a:gradFill>
              <a:ln w="9525">
                <a:solidFill>
                  <a:schemeClr val="tx1"/>
                </a:solidFill>
                <a:round/>
              </a:ln>
            </p:spPr>
            <p:txBody>
              <a:bodyPr wrap="none" anchor="ctr"/>
              <a:lstStyle/>
              <a:p>
                <a:endParaRPr lang="zh-CN" altLang="en-US" sz="1400"/>
              </a:p>
            </p:txBody>
          </p:sp>
        </p:grpSp>
        <p:sp>
          <p:nvSpPr>
            <p:cNvPr id="6156" name="Text Box 10"/>
            <p:cNvSpPr txBox="1">
              <a:spLocks noChangeArrowheads="1"/>
            </p:cNvSpPr>
            <p:nvPr/>
          </p:nvSpPr>
          <p:spPr bwMode="auto">
            <a:xfrm>
              <a:off x="336" y="20"/>
              <a:ext cx="1392" cy="7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</a:pPr>
              <a:r>
                <a:rPr lang="zh-CN" altLang="en-US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我扔一块硬币</a:t>
              </a:r>
              <a:r>
                <a:rPr lang="en-US" altLang="zh-CN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r>
                <a:rPr lang="zh-CN" altLang="en-US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要是能出现正面就好了</a:t>
              </a:r>
              <a:r>
                <a:rPr lang="en-US" altLang="zh-CN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.</a:t>
              </a:r>
            </a:p>
          </p:txBody>
        </p:sp>
      </p:grpSp>
      <p:pic>
        <p:nvPicPr>
          <p:cNvPr id="6148" name="Picture 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flipH="1">
            <a:off x="611188" y="3141663"/>
            <a:ext cx="1476375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" name="Group 12"/>
          <p:cNvGrpSpPr/>
          <p:nvPr/>
        </p:nvGrpSpPr>
        <p:grpSpPr bwMode="auto">
          <a:xfrm>
            <a:off x="5003800" y="1017588"/>
            <a:ext cx="3657600" cy="3559175"/>
            <a:chOff x="0" y="0"/>
            <a:chExt cx="2304" cy="2242"/>
          </a:xfrm>
        </p:grpSpPr>
        <p:sp>
          <p:nvSpPr>
            <p:cNvPr id="6150" name="Text Box 13"/>
            <p:cNvSpPr txBox="1">
              <a:spLocks noChangeArrowheads="1"/>
            </p:cNvSpPr>
            <p:nvPr/>
          </p:nvSpPr>
          <p:spPr bwMode="auto">
            <a:xfrm>
              <a:off x="590" y="0"/>
              <a:ext cx="105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</a:pPr>
              <a:r>
                <a:rPr lang="zh-CN" altLang="en-US" sz="28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事件六</a:t>
              </a:r>
              <a:r>
                <a:rPr lang="en-US" altLang="zh-CN" sz="280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:</a:t>
              </a:r>
            </a:p>
          </p:txBody>
        </p:sp>
        <p:pic>
          <p:nvPicPr>
            <p:cNvPr id="6151" name="Picture 14" descr="雪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55" y="318"/>
              <a:ext cx="1824" cy="1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152" name="Text Box 15"/>
            <p:cNvSpPr txBox="1">
              <a:spLocks noChangeArrowheads="1"/>
            </p:cNvSpPr>
            <p:nvPr/>
          </p:nvSpPr>
          <p:spPr bwMode="auto">
            <a:xfrm>
              <a:off x="64" y="1873"/>
              <a:ext cx="216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</a:pPr>
              <a:endParaRPr lang="zh-CN" altLang="en-US">
                <a:solidFill>
                  <a:schemeClr val="tx2"/>
                </a:solidFill>
                <a:latin typeface="Times New Roman" panose="02020603050405020304" pitchFamily="18" charset="0"/>
                <a:ea typeface="宋体" panose="02010600030101010101" pitchFamily="2" charset="-122"/>
              </a:endParaRPr>
            </a:p>
          </p:txBody>
        </p:sp>
        <p:sp>
          <p:nvSpPr>
            <p:cNvPr id="6153" name="Text Box 16"/>
            <p:cNvSpPr txBox="1">
              <a:spLocks noChangeArrowheads="1"/>
            </p:cNvSpPr>
            <p:nvPr/>
          </p:nvSpPr>
          <p:spPr bwMode="auto">
            <a:xfrm>
              <a:off x="0" y="1724"/>
              <a:ext cx="2304" cy="5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</a:pPr>
              <a:r>
                <a:rPr lang="zh-CN" altLang="en-US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       在标准大气压下</a:t>
              </a:r>
              <a:r>
                <a:rPr lang="en-US" altLang="zh-CN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</a:t>
              </a:r>
              <a:r>
                <a:rPr lang="zh-CN" altLang="en-US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温度低于</a:t>
              </a:r>
              <a:r>
                <a:rPr lang="en-US" altLang="zh-CN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0℃</a:t>
              </a:r>
              <a:r>
                <a:rPr lang="zh-CN" altLang="en-US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时</a:t>
              </a:r>
              <a:r>
                <a:rPr lang="en-US" altLang="zh-CN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, </a:t>
              </a:r>
              <a:r>
                <a:rPr lang="zh-CN" altLang="en-US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雪会融化吗</a:t>
              </a:r>
              <a:r>
                <a:rPr lang="en-US" altLang="zh-CN" dirty="0">
                  <a:solidFill>
                    <a:schemeClr val="tx2"/>
                  </a:solidFill>
                  <a:latin typeface="Times New Roman" panose="02020603050405020304" pitchFamily="18" charset="0"/>
                  <a:ea typeface="宋体" panose="02010600030101010101" pitchFamily="2" charset="-122"/>
                </a:rPr>
                <a:t>?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 txBox="1">
            <a:spLocks noChangeArrowheads="1"/>
          </p:cNvSpPr>
          <p:nvPr/>
        </p:nvSpPr>
        <p:spPr bwMode="auto">
          <a:xfrm>
            <a:off x="323850" y="965200"/>
            <a:ext cx="82089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这些事件发生与否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各有什么特点呢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?</a:t>
            </a:r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323850" y="1628775"/>
            <a:ext cx="38115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(1)“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地球不停地转动”</a:t>
            </a:r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328613" y="2265363"/>
            <a:ext cx="445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(2)“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木柴燃烧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产生能量”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328613" y="2874963"/>
            <a:ext cx="589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(3)“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一天内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在常温下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石头风化”</a:t>
            </a:r>
          </a:p>
        </p:txBody>
      </p:sp>
      <p:sp>
        <p:nvSpPr>
          <p:cNvPr id="7174" name="Text Box 7"/>
          <p:cNvSpPr txBox="1">
            <a:spLocks noChangeArrowheads="1"/>
          </p:cNvSpPr>
          <p:nvPr/>
        </p:nvSpPr>
        <p:spPr bwMode="auto">
          <a:xfrm>
            <a:off x="328613" y="3560763"/>
            <a:ext cx="460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(4)“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某人射击一次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中靶”</a:t>
            </a:r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328613" y="4246563"/>
            <a:ext cx="4819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(5)“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掷一枚硬币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出现正面”</a:t>
            </a:r>
          </a:p>
        </p:txBody>
      </p:sp>
      <p:sp>
        <p:nvSpPr>
          <p:cNvPr id="7176" name="Text Box 9"/>
          <p:cNvSpPr txBox="1">
            <a:spLocks noChangeArrowheads="1"/>
          </p:cNvSpPr>
          <p:nvPr/>
        </p:nvSpPr>
        <p:spPr bwMode="auto">
          <a:xfrm>
            <a:off x="328613" y="4932363"/>
            <a:ext cx="7915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(6)“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在标准大气压下且温度低于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0℃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雪融化”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4900613" y="1655763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必然发生</a:t>
            </a:r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4900613" y="2276475"/>
            <a:ext cx="2590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必然发生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6084888" y="290988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不可能发生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7010400" y="4941888"/>
            <a:ext cx="2133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不可能发生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5076825" y="4278313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可能发生也可能不发生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5053013" y="3557588"/>
            <a:ext cx="381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可能发生也可能不发生</a:t>
            </a: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2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" grpId="0" autoUpdateAnimBg="0"/>
      <p:bldP spid="7179" grpId="0" autoUpdateAnimBg="0"/>
      <p:bldP spid="7180" grpId="0" autoUpdateAnimBg="0"/>
      <p:bldP spid="7181" grpId="0" autoUpdateAnimBg="0"/>
      <p:bldP spid="7182" grpId="0" autoUpdateAnimBg="0"/>
      <p:bldP spid="718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358775" y="2133600"/>
            <a:ext cx="8893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定义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1: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在一定条件下必然会发生的事件叫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必然事件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28613" y="4221163"/>
            <a:ext cx="90678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定义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2: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在一定条件下不可能发生的事件叫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不可能事件</a:t>
            </a:r>
            <a:r>
              <a:rPr lang="en-US" altLang="zh-CN" sz="280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468313" y="2924175"/>
            <a:ext cx="50609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例如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:①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木柴燃烧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产生热量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</a:p>
          <a:p>
            <a:pPr eaLnBrk="1" fontAlgn="base" hangingPunct="1">
              <a:lnSpc>
                <a:spcPct val="120000"/>
              </a:lnSpc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②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抛一石块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下落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539750" y="4652963"/>
            <a:ext cx="7956550" cy="96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lnSpc>
                <a:spcPct val="120000"/>
              </a:lnSpc>
            </a:pP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例如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:③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在常温下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焊锡熔化；</a:t>
            </a:r>
          </a:p>
          <a:p>
            <a:pPr eaLnBrk="1" fontAlgn="base" hangingPunct="1">
              <a:lnSpc>
                <a:spcPct val="120000"/>
              </a:lnSpc>
            </a:pPr>
            <a:r>
              <a:rPr lang="en-US" altLang="zh-CN" sz="2000" dirty="0">
                <a:solidFill>
                  <a:schemeClr val="tx1"/>
                </a:solidFill>
                <a:ea typeface="宋体" panose="02010600030101010101" pitchFamily="2" charset="-122"/>
              </a:rPr>
              <a:t>           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④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在标准大气压下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且温度低于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 ℃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时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冰融化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4284663" y="2997200"/>
            <a:ext cx="47164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/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条件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木柴燃烧；结果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产生热量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4356100" y="4724400"/>
            <a:ext cx="4608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/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条件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常温下；结果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焊锡熔化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4211638" y="3500438"/>
            <a:ext cx="4464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/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条件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抛一石块；结果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下落</a:t>
            </a:r>
          </a:p>
        </p:txBody>
      </p:sp>
      <p:pic>
        <p:nvPicPr>
          <p:cNvPr id="8201" name="Picture 16" descr="图片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95288" y="836613"/>
            <a:ext cx="3241675" cy="72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78" name="Text Box 18"/>
          <p:cNvSpPr txBox="1">
            <a:spLocks noChangeArrowheads="1"/>
          </p:cNvSpPr>
          <p:nvPr/>
        </p:nvSpPr>
        <p:spPr bwMode="auto">
          <a:xfrm>
            <a:off x="325438" y="5589588"/>
            <a:ext cx="7559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hangingPunct="1"/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条件：标准大气压下且温度低于</a:t>
            </a:r>
            <a:r>
              <a:rPr lang="en-US" altLang="zh-CN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0 ℃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；结果：冰融化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autoUpdateAnimBg="0"/>
      <p:bldP spid="10244" grpId="0" autoUpdateAnimBg="0"/>
      <p:bldP spid="10245" grpId="0" autoUpdateAnimBg="0"/>
      <p:bldP spid="10246" grpId="0" autoUpdateAnimBg="0"/>
      <p:bldP spid="10248" grpId="0" autoUpdateAnimBg="0"/>
      <p:bldP spid="10249" grpId="0" autoUpdateAnimBg="0"/>
      <p:bldP spid="10250" grpId="0" autoUpdateAnimBg="0"/>
      <p:bldP spid="4097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71550" y="981075"/>
            <a:ext cx="882015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定义</a:t>
            </a:r>
            <a:r>
              <a:rPr lang="en-US" altLang="zh-CN" dirty="0">
                <a:solidFill>
                  <a:schemeClr val="tx1"/>
                </a:solidFill>
                <a:ea typeface="宋体" panose="02010600030101010101" pitchFamily="2" charset="-122"/>
              </a:rPr>
              <a:t>3:</a:t>
            </a:r>
            <a:r>
              <a:rPr lang="zh-CN" altLang="en-US" dirty="0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在一定条件下可能发生也可能不发生的事件叫</a:t>
            </a:r>
          </a:p>
          <a:p>
            <a:pPr eaLnBrk="1" fontAlgn="base" hangingPunct="1">
              <a:lnSpc>
                <a:spcPct val="80000"/>
              </a:lnSpc>
              <a:spcBef>
                <a:spcPct val="50000"/>
              </a:spcBef>
            </a:pPr>
            <a:r>
              <a:rPr lang="zh-CN" altLang="en-US" dirty="0">
                <a:solidFill>
                  <a:srgbClr val="FF3300"/>
                </a:solidFill>
                <a:ea typeface="宋体" panose="02010600030101010101" pitchFamily="2" charset="-122"/>
              </a:rPr>
              <a:t>            </a:t>
            </a:r>
            <a:r>
              <a:rPr lang="zh-CN" altLang="en-US" dirty="0">
                <a:solidFill>
                  <a:schemeClr val="tx1"/>
                </a:solidFill>
                <a:ea typeface="宋体" panose="02010600030101010101" pitchFamily="2" charset="-122"/>
              </a:rPr>
              <a:t>随机事件</a:t>
            </a:r>
            <a:r>
              <a:rPr lang="en-US" altLang="zh-CN" sz="2800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374650" y="2276475"/>
            <a:ext cx="5060950" cy="184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lnSpc>
                <a:spcPct val="120000"/>
              </a:lnSpc>
            </a:pPr>
            <a:r>
              <a:rPr lang="zh-CN" altLang="en-US">
                <a:solidFill>
                  <a:schemeClr val="tx1"/>
                </a:solidFill>
                <a:ea typeface="宋体" panose="02010600030101010101" pitchFamily="2" charset="-122"/>
              </a:rPr>
              <a:t>例如</a:t>
            </a:r>
            <a:r>
              <a:rPr lang="en-US" altLang="zh-CN">
                <a:solidFill>
                  <a:schemeClr val="tx1"/>
                </a:solidFill>
                <a:ea typeface="宋体" panose="02010600030101010101" pitchFamily="2" charset="-122"/>
              </a:rPr>
              <a:t>: </a:t>
            </a:r>
          </a:p>
          <a:p>
            <a:pPr eaLnBrk="1" fontAlgn="base" hangingPunct="1">
              <a:lnSpc>
                <a:spcPct val="120000"/>
              </a:lnSpc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⑤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抛一枚硬币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正面朝上；</a:t>
            </a:r>
          </a:p>
          <a:p>
            <a:pPr eaLnBrk="1" fontAlgn="base" hangingPunct="1">
              <a:lnSpc>
                <a:spcPct val="120000"/>
              </a:lnSpc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⑥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某人射击一次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中靶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等等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endParaRPr lang="en-US" altLang="zh-CN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1" fontAlgn="base" hangingPunct="1">
              <a:lnSpc>
                <a:spcPct val="120000"/>
              </a:lnSpc>
            </a:pPr>
            <a:endParaRPr lang="zh-CN" altLang="en-US">
              <a:solidFill>
                <a:schemeClr val="tx1"/>
              </a:solidFill>
              <a:ea typeface="宋体" panose="02010600030101010101" pitchFamily="2" charset="-122"/>
            </a:endParaRP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3708400" y="2781300"/>
            <a:ext cx="5111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/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条件</a:t>
            </a:r>
            <a:r>
              <a:rPr lang="en-US" altLang="zh-CN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抛一枚硬币；结果</a:t>
            </a:r>
            <a:r>
              <a:rPr lang="en-US" altLang="zh-CN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正面朝上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572000" y="3284538"/>
            <a:ext cx="4032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/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条件</a:t>
            </a:r>
            <a:r>
              <a:rPr lang="en-US" altLang="zh-CN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射击一次；结果</a:t>
            </a:r>
            <a:r>
              <a:rPr lang="en-US" altLang="zh-CN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  <a:r>
              <a:rPr lang="zh-CN" altLang="en-US">
                <a:solidFill>
                  <a:srgbClr val="0000FF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中靶</a:t>
            </a:r>
          </a:p>
        </p:txBody>
      </p:sp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395288" y="4868863"/>
            <a:ext cx="8208962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FF3300"/>
                </a:solidFill>
                <a:ea typeface="宋体" panose="02010600030101010101" pitchFamily="2" charset="-122"/>
              </a:rPr>
              <a:t>注意</a:t>
            </a:r>
            <a:r>
              <a:rPr lang="zh-CN" altLang="en-US" dirty="0">
                <a:solidFill>
                  <a:srgbClr val="FF3300"/>
                </a:solidFill>
              </a:rPr>
              <a:t>：</a:t>
            </a:r>
            <a:r>
              <a:rPr lang="zh-CN" altLang="en-US" dirty="0">
                <a:solidFill>
                  <a:schemeClr val="tx1"/>
                </a:solidFill>
              </a:rPr>
              <a:t>  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要搞清楚什么是随机事件的条件和结果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 </a:t>
            </a:r>
          </a:p>
          <a:p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事件的结果是相应于“一定条件”而言的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因此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要弄清某一随机事件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必须明确何为事件发生的条件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 </a:t>
            </a:r>
          </a:p>
          <a:p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何为在此条件下产生的结果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7424" name="Rectangle 16"/>
          <p:cNvSpPr>
            <a:spLocks noChangeArrowheads="1"/>
          </p:cNvSpPr>
          <p:nvPr/>
        </p:nvSpPr>
        <p:spPr bwMode="auto">
          <a:xfrm>
            <a:off x="395288" y="4149725"/>
            <a:ext cx="87487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dirty="0">
                <a:solidFill>
                  <a:srgbClr val="0000FF"/>
                </a:solidFill>
              </a:rPr>
              <a:t>必然事件和不可能事件，结果都是确定的，统称为</a:t>
            </a:r>
            <a:r>
              <a:rPr lang="zh-CN" altLang="en-US" dirty="0">
                <a:solidFill>
                  <a:srgbClr val="FF3300"/>
                </a:solidFill>
              </a:rPr>
              <a:t>确定事件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4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7" grpId="0" autoUpdateAnimBg="0"/>
      <p:bldP spid="10252" grpId="0" autoUpdateAnimBg="0"/>
      <p:bldP spid="10253" grpId="0" autoUpdateAnimBg="0"/>
      <p:bldP spid="17423" grpId="0"/>
      <p:bldP spid="174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23850" y="836613"/>
            <a:ext cx="84248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例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en-US" altLang="zh-CN" b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指出下列事件是必然事件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不可能事件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还是随机事件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: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466725" y="1531938"/>
            <a:ext cx="5184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(1)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某地明年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月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日刮西北风</a:t>
            </a:r>
            <a:r>
              <a:rPr lang="en-US" altLang="zh-CN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;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466725" y="2852738"/>
            <a:ext cx="59769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(3)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手电筒的电池没电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灯泡发亮</a:t>
            </a:r>
            <a:r>
              <a:rPr lang="zh-CN" altLang="en-US" sz="280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；</a:t>
            </a:r>
          </a:p>
        </p:txBody>
      </p:sp>
      <p:sp>
        <p:nvSpPr>
          <p:cNvPr id="11278" name="Text Box 14"/>
          <p:cNvSpPr txBox="1">
            <a:spLocks noChangeArrowheads="1"/>
          </p:cNvSpPr>
          <p:nvPr/>
        </p:nvSpPr>
        <p:spPr bwMode="auto">
          <a:xfrm>
            <a:off x="468313" y="3500438"/>
            <a:ext cx="6156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(4)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一个电影院某天的上座率超过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50%.</a:t>
            </a:r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6626225" y="1557338"/>
            <a:ext cx="167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随机事件</a:t>
            </a:r>
          </a:p>
        </p:txBody>
      </p:sp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6626225" y="2205038"/>
            <a:ext cx="167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必然事件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6321425" y="2852738"/>
            <a:ext cx="19843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不可能事件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6664325" y="3500438"/>
            <a:ext cx="164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随机事件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433388" y="4076700"/>
            <a:ext cx="867568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/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(5)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从分别标有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1,2,3,4,5,6,7,8,9,10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的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10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张号签中任</a:t>
            </a:r>
          </a:p>
          <a:p>
            <a:pPr eaLnBrk="1" fontAlgn="base" hangingPunct="1"/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   取一张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得到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</a:t>
            </a:r>
            <a:r>
              <a:rPr lang="zh-CN" altLang="en-US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号签</a:t>
            </a:r>
            <a:r>
              <a:rPr lang="en-US" altLang="zh-CN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.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675438" y="4652963"/>
            <a:ext cx="1641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随机事件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236538" y="5300663"/>
            <a:ext cx="8439150" cy="884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742950" indent="-28575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  <a:lvl3pPr marL="11430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3pPr>
            <a:lvl4pPr marL="16002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4pPr>
            <a:lvl5pPr marL="2057400" indent="-228600" eaLnBrk="0" hangingPunct="0"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5pPr>
            <a:lvl6pPr marL="25146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6pPr>
            <a:lvl7pPr marL="29718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7pPr>
            <a:lvl8pPr marL="34290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8pPr>
            <a:lvl9pPr marL="3886200" indent="-228600" eaLnBrk="0" fontAlgn="ctr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8000"/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9pPr>
          </a:lstStyle>
          <a:p>
            <a:pPr eaLnBrk="1" fontAlgn="base" hangingPunct="1">
              <a:spcBef>
                <a:spcPct val="50000"/>
              </a:spcBef>
            </a:pPr>
            <a:r>
              <a:rPr lang="zh-CN" altLang="en-US" sz="2800">
                <a:solidFill>
                  <a:srgbClr val="FF3300"/>
                </a:solidFill>
                <a:ea typeface="宋体" panose="02010600030101010101" pitchFamily="2" charset="-122"/>
              </a:rPr>
              <a:t>讨论</a:t>
            </a:r>
            <a:r>
              <a:rPr lang="en-US" altLang="zh-CN" sz="2800">
                <a:solidFill>
                  <a:srgbClr val="FF3300"/>
                </a:solidFill>
                <a:ea typeface="宋体" panose="02010600030101010101" pitchFamily="2" charset="-122"/>
              </a:rPr>
              <a:t>:</a:t>
            </a:r>
            <a:r>
              <a:rPr lang="zh-CN" altLang="en-US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各举一个你生活、学习中的必然事件、不可能事件、随机事件的例子</a:t>
            </a:r>
            <a:r>
              <a:rPr lang="en-US" altLang="zh-CN">
                <a:solidFill>
                  <a:srgbClr val="0000FF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.</a:t>
            </a:r>
          </a:p>
        </p:txBody>
      </p:sp>
      <p:grpSp>
        <p:nvGrpSpPr>
          <p:cNvPr id="2" name="Group 24"/>
          <p:cNvGrpSpPr/>
          <p:nvPr/>
        </p:nvGrpSpPr>
        <p:grpSpPr bwMode="auto">
          <a:xfrm>
            <a:off x="466725" y="2133600"/>
            <a:ext cx="3887788" cy="701675"/>
            <a:chOff x="113" y="1344"/>
            <a:chExt cx="2449" cy="442"/>
          </a:xfrm>
        </p:grpSpPr>
        <p:sp>
          <p:nvSpPr>
            <p:cNvPr id="10254" name="Text Box 6"/>
            <p:cNvSpPr txBox="1">
              <a:spLocks noChangeArrowheads="1"/>
            </p:cNvSpPr>
            <p:nvPr/>
          </p:nvSpPr>
          <p:spPr bwMode="auto">
            <a:xfrm>
              <a:off x="113" y="1391"/>
              <a:ext cx="180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</a:pPr>
              <a:r>
                <a:rPr lang="en-US" altLang="zh-CN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(2)</a:t>
              </a:r>
              <a:r>
                <a:rPr lang="zh-CN" altLang="en-US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当</a:t>
              </a:r>
              <a:r>
                <a:rPr lang="en-US" altLang="zh-CN">
                  <a:solidFill>
                    <a:schemeClr val="tx1"/>
                  </a:solidFill>
                  <a:latin typeface="EU-BX" pitchFamily="65" charset="-122"/>
                  <a:ea typeface="EU-BX" pitchFamily="65" charset="-122"/>
                </a:rPr>
                <a:t>x</a:t>
              </a:r>
              <a:r>
                <a:rPr lang="zh-CN" altLang="en-US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是实数时</a:t>
              </a:r>
              <a:r>
                <a:rPr lang="en-US" altLang="zh-CN" sz="2800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,</a:t>
              </a:r>
            </a:p>
          </p:txBody>
        </p:sp>
        <p:pic>
          <p:nvPicPr>
            <p:cNvPr id="10255" name="Picture 8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791" y="1344"/>
              <a:ext cx="243" cy="3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256" name="Picture 10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882" y="1652"/>
              <a:ext cx="55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257" name="Text Box 12"/>
            <p:cNvSpPr txBox="1">
              <a:spLocks noChangeArrowheads="1"/>
            </p:cNvSpPr>
            <p:nvPr/>
          </p:nvSpPr>
          <p:spPr bwMode="auto">
            <a:xfrm>
              <a:off x="2245" y="1389"/>
              <a:ext cx="31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1pPr>
              <a:lvl2pPr marL="742950" indent="-28575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2pPr>
              <a:lvl3pPr marL="11430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3pPr>
              <a:lvl4pPr marL="16002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4pPr>
              <a:lvl5pPr marL="2057400" indent="-228600" eaLnBrk="0" hangingPunct="0"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5pPr>
              <a:lvl6pPr marL="25146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6pPr>
              <a:lvl7pPr marL="29718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7pPr>
              <a:lvl8pPr marL="34290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8pPr>
              <a:lvl9pPr marL="3886200" indent="-228600" eaLnBrk="0" fontAlgn="ctr" hangingPunct="0">
                <a:spcBef>
                  <a:spcPct val="0"/>
                </a:spcBef>
                <a:spcAft>
                  <a:spcPct val="0"/>
                </a:spcAft>
                <a:defRPr sz="2400" b="1">
                  <a:solidFill>
                    <a:srgbClr val="008000"/>
                  </a:solidFill>
                  <a:latin typeface="Arial" panose="020B0604020202020204" pitchFamily="34" charset="0"/>
                  <a:ea typeface="黑体" panose="02010609060101010101" pitchFamily="49" charset="-122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</a:pPr>
              <a:r>
                <a:rPr lang="en-US" altLang="zh-CN">
                  <a:solidFill>
                    <a:schemeClr val="tx1"/>
                  </a:solidFill>
                  <a:latin typeface="宋体" panose="02010600030101010101" pitchFamily="2" charset="-122"/>
                  <a:ea typeface="宋体" panose="02010600030101010101" pitchFamily="2" charset="-122"/>
                </a:rPr>
                <a:t> ;</a:t>
              </a:r>
            </a:p>
          </p:txBody>
        </p:sp>
        <p:grpSp>
          <p:nvGrpSpPr>
            <p:cNvPr id="10258" name="Group 21"/>
            <p:cNvGrpSpPr>
              <a:grpSpLocks noChangeAspect="1"/>
            </p:cNvGrpSpPr>
            <p:nvPr/>
          </p:nvGrpSpPr>
          <p:grpSpPr bwMode="auto">
            <a:xfrm>
              <a:off x="1973" y="1434"/>
              <a:ext cx="375" cy="315"/>
              <a:chOff x="2018" y="1438"/>
              <a:chExt cx="375" cy="315"/>
            </a:xfrm>
          </p:grpSpPr>
          <p:sp>
            <p:nvSpPr>
              <p:cNvPr id="10259" name="AutoShape 20"/>
              <p:cNvSpPr>
                <a:spLocks noChangeAspect="1" noChangeArrowheads="1" noTextEdit="1"/>
              </p:cNvSpPr>
              <p:nvPr/>
            </p:nvSpPr>
            <p:spPr bwMode="auto">
              <a:xfrm>
                <a:off x="2018" y="1459"/>
                <a:ext cx="331" cy="2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10260" name="Rectangle 22"/>
              <p:cNvSpPr>
                <a:spLocks noChangeArrowheads="1"/>
              </p:cNvSpPr>
              <p:nvPr/>
            </p:nvSpPr>
            <p:spPr bwMode="auto">
              <a:xfrm>
                <a:off x="2213" y="1465"/>
                <a:ext cx="180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sz="3000" b="0">
                    <a:solidFill>
                      <a:srgbClr val="000000"/>
                    </a:solidFill>
                    <a:latin typeface="Times New Roman" panose="02020603050405020304" pitchFamily="18" charset="0"/>
                  </a:rPr>
                  <a:t> 0</a:t>
                </a:r>
                <a:endParaRPr lang="en-US" altLang="zh-CN"/>
              </a:p>
            </p:txBody>
          </p:sp>
          <p:sp>
            <p:nvSpPr>
              <p:cNvPr id="10261" name="Rectangle 23"/>
              <p:cNvSpPr>
                <a:spLocks noChangeArrowheads="1"/>
              </p:cNvSpPr>
              <p:nvPr/>
            </p:nvSpPr>
            <p:spPr bwMode="auto">
              <a:xfrm>
                <a:off x="2046" y="1438"/>
                <a:ext cx="245" cy="2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r>
                  <a:rPr lang="en-US" altLang="zh-CN" b="0">
                    <a:solidFill>
                      <a:schemeClr val="tx1"/>
                    </a:solidFill>
                    <a:ea typeface="宋体" panose="02010600030101010101" pitchFamily="2" charset="-122"/>
                  </a:rPr>
                  <a:t> ≥</a:t>
                </a:r>
              </a:p>
            </p:txBody>
          </p:sp>
        </p:grp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11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utoUpdateAnimBg="0"/>
      <p:bldP spid="11267" grpId="0" autoUpdateAnimBg="0"/>
      <p:bldP spid="11277" grpId="0" autoUpdateAnimBg="0"/>
      <p:bldP spid="11278" grpId="0" autoUpdateAnimBg="0"/>
      <p:bldP spid="11279" grpId="0" autoUpdateAnimBg="0"/>
      <p:bldP spid="11280" grpId="0" autoUpdateAnimBg="0"/>
      <p:bldP spid="11281" grpId="0" autoUpdateAnimBg="0"/>
      <p:bldP spid="11282" grpId="0" autoUpdateAnimBg="0"/>
      <p:bldP spid="11283" grpId="0" autoUpdateAnimBg="0"/>
      <p:bldP spid="11284" grpId="0" autoUpdateAnimBg="0"/>
      <p:bldP spid="11285" grpId="0" autoUpdateAnimBg="0"/>
    </p:bldLst>
  </p:timing>
</p:sld>
</file>

<file path=ppt/theme/theme1.xml><?xml version="1.0" encoding="utf-8"?>
<a:theme xmlns:a="http://schemas.openxmlformats.org/drawingml/2006/main" name="WWW.2PPT.COM">
  <a:themeElements>
    <a:clrScheme name="1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28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ctr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28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l" defTabSz="914400" rtl="0" eaLnBrk="1" fontAlgn="ctr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sz="2400" b="1" i="0" u="none" strike="noStrike" cap="none" normalizeH="0" baseline="0" smtClean="0">
            <a:ln>
              <a:noFill/>
            </a:ln>
            <a:solidFill>
              <a:srgbClr val="008000"/>
            </a:solidFill>
            <a:effectLst/>
            <a:latin typeface="Arial" panose="020B0604020202020204" pitchFamily="34" charset="0"/>
            <a:ea typeface="黑体" panose="02010609060101010101" pitchFamily="49" charset="-122"/>
          </a:defRPr>
        </a:defPPr>
      </a:lstStyle>
    </a:lnDef>
  </a:objectDefaults>
  <a:extraClrSchemeLst>
    <a:extraClrScheme>
      <a:clrScheme name="1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1078</Words>
  <Application>Microsoft Office PowerPoint</Application>
  <PresentationFormat>全屏显示(4:3)</PresentationFormat>
  <Paragraphs>126</Paragraphs>
  <Slides>15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5" baseType="lpstr">
      <vt:lpstr>EU-BX</vt:lpstr>
      <vt:lpstr>黑体</vt:lpstr>
      <vt:lpstr>楷体</vt:lpstr>
      <vt:lpstr>宋体</vt:lpstr>
      <vt:lpstr>微软雅黑</vt:lpstr>
      <vt:lpstr>Arial</vt:lpstr>
      <vt:lpstr>Calibri</vt:lpstr>
      <vt:lpstr>Symbol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2015-01-21T09:28:00Z</dcterms:created>
  <dcterms:modified xsi:type="dcterms:W3CDTF">2023-01-16T13:58:09Z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C3EB3995083A41B99A29DA7BA2EB119C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